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7"/>
  </p:notesMasterIdLst>
  <p:handoutMasterIdLst>
    <p:handoutMasterId r:id="rId28"/>
  </p:handoutMasterIdLst>
  <p:sldIdLst>
    <p:sldId id="263" r:id="rId4"/>
    <p:sldId id="271" r:id="rId5"/>
    <p:sldId id="296" r:id="rId6"/>
    <p:sldId id="448" r:id="rId7"/>
    <p:sldId id="540" r:id="rId8"/>
    <p:sldId id="449" r:id="rId9"/>
    <p:sldId id="493" r:id="rId10"/>
    <p:sldId id="515" r:id="rId11"/>
    <p:sldId id="542" r:id="rId12"/>
    <p:sldId id="311" r:id="rId13"/>
    <p:sldId id="325" r:id="rId14"/>
    <p:sldId id="297" r:id="rId15"/>
    <p:sldId id="283" r:id="rId16"/>
    <p:sldId id="530" r:id="rId17"/>
    <p:sldId id="375" r:id="rId18"/>
    <p:sldId id="543" r:id="rId19"/>
    <p:sldId id="541" r:id="rId20"/>
    <p:sldId id="496" r:id="rId21"/>
    <p:sldId id="516" r:id="rId22"/>
    <p:sldId id="517" r:id="rId23"/>
    <p:sldId id="389" r:id="rId24"/>
    <p:sldId id="292" r:id="rId25"/>
    <p:sldId id="270" r:id="rId26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56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00B5"/>
    <a:srgbClr val="CB02CD"/>
    <a:srgbClr val="FFFFFF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56"/>
        <p:guide pos="379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gs" Target="tags/tag156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23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tags" Target="../tags/tag138.xml"/><Relationship Id="rId7" Type="http://schemas.openxmlformats.org/officeDocument/2006/relationships/image" Target="../media/image26.png"/><Relationship Id="rId6" Type="http://schemas.openxmlformats.org/officeDocument/2006/relationships/tags" Target="../tags/tag137.xml"/><Relationship Id="rId5" Type="http://schemas.openxmlformats.org/officeDocument/2006/relationships/image" Target="../media/image25.png"/><Relationship Id="rId4" Type="http://schemas.openxmlformats.org/officeDocument/2006/relationships/tags" Target="../tags/tag136.xml"/><Relationship Id="rId3" Type="http://schemas.openxmlformats.org/officeDocument/2006/relationships/image" Target="../media/image24.png"/><Relationship Id="rId2" Type="http://schemas.openxmlformats.org/officeDocument/2006/relationships/tags" Target="../tags/tag135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39.xml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28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29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32.png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5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6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7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7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9.xml"/><Relationship Id="rId3" Type="http://schemas.openxmlformats.org/officeDocument/2006/relationships/image" Target="../media/image40.png"/><Relationship Id="rId2" Type="http://schemas.openxmlformats.org/officeDocument/2006/relationships/tags" Target="../tags/tag148.xml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51.xml"/><Relationship Id="rId3" Type="http://schemas.openxmlformats.org/officeDocument/2006/relationships/image" Target="../media/image42.png"/><Relationship Id="rId2" Type="http://schemas.openxmlformats.org/officeDocument/2006/relationships/tags" Target="../tags/tag150.xml"/><Relationship Id="rId1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image" Target="../media/image3.png"/><Relationship Id="rId3" Type="http://schemas.openxmlformats.org/officeDocument/2006/relationships/tags" Target="../tags/tag153.xml"/><Relationship Id="rId2" Type="http://schemas.openxmlformats.org/officeDocument/2006/relationships/image" Target="../media/image1.png"/><Relationship Id="rId1" Type="http://schemas.openxmlformats.org/officeDocument/2006/relationships/tags" Target="../tags/tag1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7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13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14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0396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三月底四月初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7960" y="942975"/>
            <a:ext cx="11699875" cy="3412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8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牛线下移等待企稳寻找率先</a:t>
            </a:r>
            <a:r>
              <a:rPr lang="en-US" altLang="zh-CN" sz="2400">
                <a:solidFill>
                  <a:srgbClr val="CF00B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en-US" sz="2400">
                <a:solidFill>
                  <a:srgbClr val="CF00B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点板块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。（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等待大盘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周线金叉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8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注意涨幅较大的</a:t>
            </a:r>
            <a:r>
              <a:rPr lang="zh-CN" altLang="en-US" sz="2400">
                <a:solidFill>
                  <a:srgbClr val="CF00B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酿酒、通信行业、中字头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磨顶。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8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技术好的寻找近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个交易日</a:t>
            </a:r>
            <a:r>
              <a:rPr lang="zh-CN" altLang="en-US" sz="2400">
                <a:solidFill>
                  <a:srgbClr val="CF00B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资金趋势新高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的回档（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周线死叉则放弃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破五返五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8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板块上可以看资金溢出的</a:t>
            </a:r>
            <a:r>
              <a:rPr lang="zh-CN" altLang="en-US" sz="2400">
                <a:solidFill>
                  <a:srgbClr val="CF00B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半导体</a:t>
            </a:r>
            <a:r>
              <a:rPr lang="en-US" altLang="zh-CN" sz="2400">
                <a:solidFill>
                  <a:srgbClr val="CF00B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2400">
                <a:solidFill>
                  <a:srgbClr val="CF00B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科创</a:t>
            </a:r>
            <a:r>
              <a:rPr lang="en-US" altLang="zh-CN" sz="2400">
                <a:solidFill>
                  <a:srgbClr val="CF00B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8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开始选股，选择</a:t>
            </a:r>
            <a:r>
              <a:rPr lang="zh-CN" altLang="en-US" sz="2400">
                <a:solidFill>
                  <a:srgbClr val="CF00B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双</a:t>
            </a:r>
            <a:r>
              <a:rPr lang="en-US" altLang="zh-CN" sz="2400">
                <a:solidFill>
                  <a:srgbClr val="CF00B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回档金叉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41575" y="0"/>
            <a:ext cx="71208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 descr="底部的九套战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95" y="885825"/>
            <a:ext cx="9558020" cy="5537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218690" y="0"/>
            <a:ext cx="70396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资金判断方向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6910" y="3730625"/>
            <a:ext cx="3569970" cy="2739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39775" y="768350"/>
            <a:ext cx="3507105" cy="2771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1647" r="368"/>
          <a:stretch>
            <a:fillRect/>
          </a:stretch>
        </p:blipFill>
        <p:spPr>
          <a:xfrm>
            <a:off x="4823460" y="3792855"/>
            <a:ext cx="4135120" cy="2602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23460" y="824865"/>
            <a:ext cx="4134485" cy="2714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0" name="文本框 99"/>
          <p:cNvSpPr txBox="1"/>
          <p:nvPr/>
        </p:nvSpPr>
        <p:spPr>
          <a:xfrm>
            <a:off x="9258300" y="1257935"/>
            <a:ext cx="2740025" cy="2584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一秒识</a:t>
            </a:r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charset="0"/>
                <a:ea typeface="宋体" panose="02010600030101010101" pitchFamily="2" charset="-122"/>
              </a:rPr>
              <a:t>强弱</a:t>
            </a:r>
            <a:r>
              <a:rPr lang="zh-CN" b="0">
                <a:latin typeface="Calibri" panose="020F0502020204030204" charset="0"/>
                <a:ea typeface="宋体" panose="02010600030101010101" pitchFamily="2" charset="-122"/>
              </a:rPr>
              <a:t>主力追踪线</a:t>
            </a:r>
            <a:r>
              <a:rPr lang="en-US" b="0">
                <a:solidFill>
                  <a:srgbClr val="F610D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b="0">
                <a:solidFill>
                  <a:srgbClr val="F610DE"/>
                </a:solidFill>
                <a:latin typeface="Calibri" panose="020F0502020204030204" charset="0"/>
                <a:ea typeface="宋体" panose="02010600030101010101" pitchFamily="2" charset="-122"/>
              </a:rPr>
              <a:t>60°</a:t>
            </a:r>
            <a:r>
              <a:rPr lang="zh-CN" b="0">
                <a:latin typeface="Calibri" panose="020F0502020204030204" charset="0"/>
                <a:ea typeface="宋体" panose="02010600030101010101" pitchFamily="2" charset="-122"/>
              </a:rPr>
              <a:t>最强主力追踪线</a:t>
            </a:r>
            <a:r>
              <a:rPr 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b="0">
                <a:solidFill>
                  <a:srgbClr val="F610DE"/>
                </a:solidFill>
                <a:latin typeface="Calibri" panose="020F0502020204030204" charset="0"/>
                <a:ea typeface="宋体" panose="02010600030101010101" pitchFamily="2" charset="-122"/>
              </a:rPr>
              <a:t>45°</a:t>
            </a:r>
            <a:r>
              <a:rPr lang="zh-CN" b="0">
                <a:latin typeface="Calibri" panose="020F0502020204030204" charset="0"/>
                <a:ea typeface="宋体" panose="02010600030101010101" pitchFamily="2" charset="-122"/>
              </a:rPr>
              <a:t>次选主力追踪线</a:t>
            </a:r>
            <a:r>
              <a:rPr 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b="0">
                <a:solidFill>
                  <a:srgbClr val="F610DE"/>
                </a:solidFill>
                <a:latin typeface="Calibri" panose="020F0502020204030204" charset="0"/>
                <a:ea typeface="宋体" panose="02010600030101010101" pitchFamily="2" charset="-122"/>
              </a:rPr>
              <a:t>30°</a:t>
            </a:r>
            <a:r>
              <a:rPr lang="zh-CN" b="0">
                <a:latin typeface="Calibri" panose="020F0502020204030204" charset="0"/>
                <a:ea typeface="宋体" panose="02010600030101010101" pitchFamily="2" charset="-122"/>
              </a:rPr>
              <a:t>警惕主力追踪线</a:t>
            </a:r>
            <a:r>
              <a:rPr 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b="0">
                <a:solidFill>
                  <a:srgbClr val="F610DE"/>
                </a:solidFill>
                <a:latin typeface="Calibri" panose="020F0502020204030204" charset="0"/>
                <a:ea typeface="宋体" panose="02010600030101010101" pitchFamily="2" charset="-122"/>
              </a:rPr>
              <a:t>平</a:t>
            </a:r>
            <a:r>
              <a:rPr lang="en-US" b="0">
                <a:solidFill>
                  <a:srgbClr val="F610D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   </a:t>
            </a:r>
            <a:r>
              <a:rPr lang="zh-CN" b="0">
                <a:latin typeface="Calibri" panose="020F0502020204030204" charset="0"/>
                <a:ea typeface="宋体" panose="02010600030101010101" pitchFamily="2" charset="-122"/>
              </a:rPr>
              <a:t>换股</a:t>
            </a:r>
            <a:endParaRPr lang="zh-CN" b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endParaRPr lang="zh-CN" altLang="en-US" b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r>
              <a:rPr lang="zh-CN" altLang="en-US" b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主力追踪上：只买不卖</a:t>
            </a:r>
            <a:endParaRPr lang="zh-CN" altLang="en-US" b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r>
              <a:rPr lang="zh-CN" altLang="en-US" b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主力追踪下：只卖不买</a:t>
            </a:r>
            <a:endParaRPr lang="zh-CN" altLang="en-US" b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endParaRPr lang="zh-CN" altLang="en-US" b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66545" y="25311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</a:rPr>
              <a:t>60</a:t>
            </a:r>
            <a:r>
              <a:rPr lang="zh-CN" altLang="en-US">
                <a:solidFill>
                  <a:srgbClr val="0070C0"/>
                </a:solidFill>
              </a:rPr>
              <a:t>°</a:t>
            </a:r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66545" y="54597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</a:rPr>
              <a:t>45</a:t>
            </a:r>
            <a:r>
              <a:rPr lang="zh-CN" altLang="en-US">
                <a:solidFill>
                  <a:srgbClr val="0070C0"/>
                </a:solidFill>
              </a:rPr>
              <a:t>°</a:t>
            </a:r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777865" y="2366010"/>
            <a:ext cx="860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</a:rPr>
              <a:t>30</a:t>
            </a:r>
            <a:r>
              <a:rPr lang="zh-CN" altLang="en-US">
                <a:solidFill>
                  <a:srgbClr val="0070C0"/>
                </a:solidFill>
              </a:rPr>
              <a:t>°</a:t>
            </a:r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52160" y="52038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70C0"/>
                </a:solidFill>
              </a:rPr>
              <a:t>走平</a:t>
            </a:r>
            <a:r>
              <a:rPr lang="en-US" altLang="zh-CN">
                <a:solidFill>
                  <a:srgbClr val="0070C0"/>
                </a:solidFill>
              </a:rPr>
              <a:t>/</a:t>
            </a:r>
            <a:r>
              <a:rPr lang="zh-CN" altLang="en-US">
                <a:solidFill>
                  <a:srgbClr val="0070C0"/>
                </a:solidFill>
              </a:rPr>
              <a:t>向下</a:t>
            </a:r>
            <a:endParaRPr lang="zh-CN" altLang="en-US">
              <a:solidFill>
                <a:srgbClr val="0070C0"/>
              </a:solidFill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板块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/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选股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60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分钟死叉是否还能涨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65" y="1093470"/>
            <a:ext cx="7855585" cy="52470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233295" y="48895"/>
            <a:ext cx="86499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反弹还是反转？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02375" y="1892300"/>
            <a:ext cx="5251450" cy="1087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80000"/>
              </a:lnSpc>
            </a:pPr>
            <a:endParaRPr lang="zh-CN" altLang="en-US" b="1">
              <a:solidFill>
                <a:srgbClr val="CF00B5"/>
              </a:solidFill>
            </a:endParaRPr>
          </a:p>
          <a:p>
            <a:pPr>
              <a:lnSpc>
                <a:spcPct val="180000"/>
              </a:lnSpc>
            </a:pP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406130" y="2134870"/>
            <a:ext cx="3025140" cy="2168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CF00B5"/>
                </a:solidFill>
              </a:rPr>
              <a:t>反弹还是反转：</a:t>
            </a:r>
            <a:endParaRPr lang="zh-CN" altLang="en-US" b="1">
              <a:solidFill>
                <a:srgbClr val="CF00B5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/>
              <a:t>1.</a:t>
            </a:r>
            <a:r>
              <a:rPr lang="zh-CN" altLang="en-US"/>
              <a:t>持续阳线还是一日游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en-US" altLang="zh-CN"/>
              <a:t>2.</a:t>
            </a:r>
            <a:r>
              <a:rPr lang="zh-CN" altLang="en-US"/>
              <a:t>上智能辅助线出</a:t>
            </a:r>
            <a:r>
              <a:rPr lang="en-US" altLang="zh-CN"/>
              <a:t>B</a:t>
            </a:r>
            <a:r>
              <a:rPr lang="zh-CN" altLang="en-US"/>
              <a:t>点。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en-US" altLang="zh-CN"/>
              <a:t>3.</a:t>
            </a:r>
            <a:r>
              <a:rPr lang="zh-CN" altLang="en-US"/>
              <a:t>回档不破启动阳线一半。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en-US" altLang="zh-CN"/>
              <a:t>4.</a:t>
            </a:r>
            <a:r>
              <a:rPr lang="zh-CN" altLang="en-US"/>
              <a:t>红三兵回档。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" y="1106170"/>
            <a:ext cx="7350125" cy="48545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超跌底部，双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B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选拐点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73120" y="6089650"/>
            <a:ext cx="4641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底部选择超跌，空间在涨幅前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" y="982980"/>
            <a:ext cx="7163435" cy="48920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970" y="2110105"/>
            <a:ext cx="3878580" cy="34734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超跌底部，双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B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选拐点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5443" r="232"/>
          <a:stretch>
            <a:fillRect/>
          </a:stretch>
        </p:blipFill>
        <p:spPr>
          <a:xfrm>
            <a:off x="401955" y="861695"/>
            <a:ext cx="10356215" cy="52520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30270" y="6207125"/>
            <a:ext cx="4641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底部信号：①下移双</a:t>
            </a:r>
            <a:r>
              <a:rPr lang="en-US" altLang="zh-CN"/>
              <a:t>B </a:t>
            </a:r>
            <a:r>
              <a:rPr lang="zh-CN" altLang="en-US"/>
              <a:t>②上移回档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654300" y="0"/>
            <a:ext cx="72586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哪些形态在逐渐的突破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847725"/>
            <a:ext cx="7501890" cy="5163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4511040" y="4665345"/>
            <a:ext cx="4064000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/>
              <a:t>1.</a:t>
            </a:r>
            <a:r>
              <a:rPr lang="zh-CN" altLang="en-US"/>
              <a:t>水手突破变黄代表突破箱体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en-US" altLang="zh-CN"/>
              <a:t>2.</a:t>
            </a:r>
            <a:r>
              <a:rPr lang="zh-CN" altLang="en-US"/>
              <a:t>资金翻红代表有资金配合突破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en-US" altLang="zh-CN"/>
              <a:t>3.</a:t>
            </a:r>
            <a:r>
              <a:rPr lang="zh-CN" altLang="en-US"/>
              <a:t>佐证一下热点板块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525" y="1120140"/>
            <a:ext cx="4119880" cy="36722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654300" y="0"/>
            <a:ext cx="72586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科创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50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资金溢出平台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1003935"/>
            <a:ext cx="4303395" cy="44380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282" r="-760"/>
          <a:stretch>
            <a:fillRect/>
          </a:stretch>
        </p:blipFill>
        <p:spPr>
          <a:xfrm>
            <a:off x="4849495" y="1003935"/>
            <a:ext cx="6653530" cy="42716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91940" y="1304925"/>
            <a:ext cx="7762875" cy="36366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sz="72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超跌选底部</a:t>
            </a:r>
            <a:endParaRPr sz="72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sz="72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双B选拐点</a:t>
            </a:r>
            <a:r>
              <a:rPr lang="en-US" altLang="zh-CN" sz="72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en-US" altLang="zh-CN" sz="92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</a:t>
            </a:r>
            <a:endParaRPr lang="en-US" altLang="zh-CN" sz="92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endParaRPr lang="zh-CN" altLang="en-US" sz="92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0324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0959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56514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4624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03240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881620" y="3982720"/>
            <a:ext cx="2260626" cy="381327"/>
            <a:chOff x="10918" y="5734"/>
            <a:chExt cx="3974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192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2023.3.22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1048385" y="77660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654300" y="0"/>
            <a:ext cx="72586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2.2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科创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50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资金溢出平台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961390"/>
            <a:ext cx="3702685" cy="5131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305" y="961390"/>
            <a:ext cx="3246755" cy="5131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545" y="961390"/>
            <a:ext cx="3643630" cy="51308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88895" y="0"/>
            <a:ext cx="71208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控盘和水手突破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6111" r="909" b="7376"/>
          <a:stretch>
            <a:fillRect/>
          </a:stretch>
        </p:blipFill>
        <p:spPr>
          <a:xfrm>
            <a:off x="340995" y="1081405"/>
            <a:ext cx="7479030" cy="4907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326755" y="1918335"/>
            <a:ext cx="37934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/>
              <a:t>1.</a:t>
            </a:r>
            <a:r>
              <a:rPr lang="zh-CN" altLang="en-US">
                <a:solidFill>
                  <a:srgbClr val="FF0000"/>
                </a:solidFill>
              </a:rPr>
              <a:t>控盘高点</a:t>
            </a:r>
            <a:r>
              <a:rPr lang="zh-CN" altLang="en-US"/>
              <a:t>出现（</a:t>
            </a:r>
            <a:r>
              <a:rPr lang="en-US" altLang="zh-CN"/>
              <a:t>S</a:t>
            </a:r>
            <a:r>
              <a:rPr lang="zh-CN" altLang="en-US"/>
              <a:t>点破智能辅助线）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en-US" altLang="zh-CN"/>
              <a:t>2.</a:t>
            </a:r>
            <a:r>
              <a:rPr lang="zh-CN" altLang="en-US"/>
              <a:t>到</a:t>
            </a:r>
            <a:r>
              <a:rPr lang="zh-CN" altLang="en-US">
                <a:solidFill>
                  <a:srgbClr val="FF0000"/>
                </a:solidFill>
              </a:rPr>
              <a:t>水手突破下轨</a:t>
            </a:r>
            <a:r>
              <a:rPr lang="zh-CN" altLang="en-US"/>
              <a:t>附近形成支撑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en-US" altLang="zh-CN"/>
              <a:t>3.</a:t>
            </a:r>
            <a:r>
              <a:rPr lang="zh-CN" altLang="en-US"/>
              <a:t>再次反弹到</a:t>
            </a:r>
            <a:r>
              <a:rPr lang="zh-CN" altLang="en-US">
                <a:solidFill>
                  <a:srgbClr val="FF0000"/>
                </a:solidFill>
              </a:rPr>
              <a:t>水手突破变黄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en-US" altLang="zh-CN"/>
              <a:t>4.</a:t>
            </a:r>
            <a:r>
              <a:rPr lang="zh-CN" altLang="en-US"/>
              <a:t>水手突破变黄（资金、控盘降低）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695350" y="69850"/>
            <a:ext cx="4801314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低位启动，涨停复制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81198" y="57783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Noto Sans S Chinese Regular" panose="020B0500000000000000" charset="-122"/>
                <a:ea typeface="Noto Sans S Chinese Regular" panose="020B0500000000000000" charset="-122"/>
              </a:rPr>
              <a:t>短线上攻低位启动，</a:t>
            </a:r>
            <a:r>
              <a:rPr lang="en-US" altLang="zh-CN" sz="1600" dirty="0">
                <a:latin typeface="Noto Sans S Chinese Regular" panose="020B0500000000000000" charset="-122"/>
                <a:ea typeface="Noto Sans S Chinese Regular" panose="020B0500000000000000" charset="-122"/>
              </a:rPr>
              <a:t>B</a:t>
            </a:r>
            <a:r>
              <a:rPr lang="zh-CN" altLang="en-US" sz="1600" dirty="0">
                <a:latin typeface="Noto Sans S Chinese Regular" panose="020B0500000000000000" charset="-122"/>
                <a:ea typeface="Noto Sans S Chinese Regular" panose="020B0500000000000000" charset="-122"/>
              </a:rPr>
              <a:t>点回档金叉</a:t>
            </a:r>
            <a:r>
              <a:rPr lang="en-US" altLang="zh-CN" sz="1600" dirty="0">
                <a:latin typeface="Noto Sans S Chinese Regular" panose="020B0500000000000000" charset="-122"/>
                <a:ea typeface="Noto Sans S Chinese Regular" panose="020B0500000000000000" charset="-122"/>
              </a:rPr>
              <a:t>+</a:t>
            </a:r>
            <a:r>
              <a:rPr lang="zh-CN" altLang="en-US" sz="1600" dirty="0">
                <a:latin typeface="Noto Sans S Chinese Regular" panose="020B0500000000000000" charset="-122"/>
                <a:ea typeface="Noto Sans S Chinese Regular" panose="020B0500000000000000" charset="-122"/>
              </a:rPr>
              <a:t>涨停复制</a:t>
            </a:r>
            <a:endParaRPr lang="en-US" altLang="zh-CN" sz="1600" dirty="0">
              <a:latin typeface="Noto Sans S Chinese Regular" panose="020B0500000000000000" charset="-122"/>
              <a:ea typeface="Noto Sans S Chinese Regular" panose="020B0500000000000000" charset="-122"/>
            </a:endParaRPr>
          </a:p>
          <a:p>
            <a:pPr algn="ctr"/>
            <a:r>
              <a:rPr lang="zh-CN" altLang="en-US" sz="1600" dirty="0">
                <a:latin typeface="Noto Sans S Chinese Regular" panose="020B0500000000000000" charset="-122"/>
                <a:ea typeface="Noto Sans S Chinese Regular" panose="020B0500000000000000" charset="-122"/>
              </a:rPr>
              <a:t>红肥绿瘦，资金流入</a:t>
            </a:r>
            <a:endParaRPr lang="zh-CN" altLang="en-US" sz="1600" dirty="0">
              <a:latin typeface="Noto Sans S Chinese Regular" panose="020B0500000000000000" charset="-122"/>
              <a:ea typeface="Noto Sans S Chinese Regular" panose="020B0500000000000000" charset="-122"/>
            </a:endParaRPr>
          </a:p>
        </p:txBody>
      </p:sp>
      <p:pic>
        <p:nvPicPr>
          <p:cNvPr id="3" name="图片 2" descr="1920_1080 11_16734258156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10160"/>
            <a:ext cx="12181840" cy="69729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525" y="0"/>
            <a:ext cx="12181840" cy="69729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我司所有工作人员均不允许推荐股票、不允许承诺收益、不允许代客理财、不允许合作分成、不允许私下收款，如您发现有任何违规行为，请立即拨打400-700-3809向我们举报！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   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盘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574530" y="1844040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主板震荡（方向选择）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中小创第一根大阳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未来两天是关键</a:t>
            </a:r>
            <a:endParaRPr lang="zh-CN" altLang="en-US"/>
          </a:p>
          <a:p>
            <a:r>
              <a:rPr lang="en-US" altLang="zh-CN"/>
              <a:t>4.</a:t>
            </a:r>
            <a:r>
              <a:rPr lang="zh-CN" altLang="en-US"/>
              <a:t>放量急跌还有地量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5" y="988695"/>
            <a:ext cx="3352800" cy="5407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705" y="988695"/>
            <a:ext cx="3152140" cy="5406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845" y="988695"/>
            <a:ext cx="2887345" cy="54070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底部的特征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1157"/>
          <a:stretch>
            <a:fillRect/>
          </a:stretch>
        </p:blipFill>
        <p:spPr>
          <a:xfrm>
            <a:off x="149860" y="829310"/>
            <a:ext cx="3756660" cy="4730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615" y="1216025"/>
            <a:ext cx="4651375" cy="3818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535305" y="5598795"/>
            <a:ext cx="2448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（图片来源于网络）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季线金叉依旧值得期待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2"/>
          <a:srcRect l="2251" t="5607" r="1711" b="6200"/>
          <a:stretch>
            <a:fillRect/>
          </a:stretch>
        </p:blipFill>
        <p:spPr>
          <a:xfrm>
            <a:off x="474980" y="860425"/>
            <a:ext cx="10406380" cy="55511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112770" y="1233170"/>
            <a:ext cx="54381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历次的季线金叉不是长得高就是长得长，社融数据持续新高，基本面有望和技术面持续改善。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平均股价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" y="1000760"/>
            <a:ext cx="7846060" cy="5469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189595" y="1925955"/>
            <a:ext cx="4064000" cy="1503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70000"/>
              </a:lnSpc>
            </a:pPr>
            <a:r>
              <a:rPr lang="en-US" altLang="zh-CN"/>
              <a:t>1.</a:t>
            </a:r>
            <a:r>
              <a:rPr lang="zh-CN" altLang="en-US"/>
              <a:t>平均股价代表</a:t>
            </a:r>
            <a:r>
              <a:rPr lang="en-US" altLang="zh-CN">
                <a:solidFill>
                  <a:srgbClr val="FF0000"/>
                </a:solidFill>
              </a:rPr>
              <a:t>80%</a:t>
            </a:r>
            <a:r>
              <a:rPr lang="zh-CN" altLang="en-US">
                <a:solidFill>
                  <a:srgbClr val="FF0000"/>
                </a:solidFill>
              </a:rPr>
              <a:t>个股</a:t>
            </a:r>
            <a:r>
              <a:rPr lang="zh-CN" altLang="en-US"/>
              <a:t>赚钱效应</a:t>
            </a:r>
            <a:endParaRPr lang="zh-CN" altLang="en-US"/>
          </a:p>
          <a:p>
            <a:pPr>
              <a:lnSpc>
                <a:spcPct val="170000"/>
              </a:lnSpc>
            </a:pPr>
            <a:r>
              <a:rPr lang="en-US" altLang="zh-CN"/>
              <a:t>2.</a:t>
            </a:r>
            <a:r>
              <a:rPr lang="zh-CN" altLang="en-US"/>
              <a:t>中线上攻</a:t>
            </a:r>
            <a:r>
              <a:rPr lang="en-US" altLang="zh-CN"/>
              <a:t>40</a:t>
            </a:r>
            <a:r>
              <a:rPr lang="zh-CN" altLang="en-US"/>
              <a:t>，每次</a:t>
            </a:r>
            <a:r>
              <a:rPr lang="zh-CN" altLang="en-US">
                <a:solidFill>
                  <a:srgbClr val="FF0000"/>
                </a:solidFill>
              </a:rPr>
              <a:t>牛线走平</a:t>
            </a:r>
            <a:r>
              <a:rPr lang="zh-CN" altLang="en-US"/>
              <a:t>减仓点。</a:t>
            </a:r>
            <a:endParaRPr lang="zh-CN" altLang="en-US"/>
          </a:p>
          <a:p>
            <a:pPr>
              <a:lnSpc>
                <a:spcPct val="170000"/>
              </a:lnSpc>
            </a:pPr>
            <a:r>
              <a:rPr lang="en-US" altLang="zh-CN"/>
              <a:t>3.</a:t>
            </a:r>
            <a:r>
              <a:rPr lang="zh-CN" altLang="en-US"/>
              <a:t>牛线下移后企稳点：</a:t>
            </a:r>
            <a:r>
              <a:rPr lang="zh-CN" altLang="en-US">
                <a:solidFill>
                  <a:srgbClr val="FF0000"/>
                </a:solidFill>
              </a:rPr>
              <a:t>熊线</a:t>
            </a:r>
            <a:r>
              <a:rPr lang="en-US" altLang="zh-CN">
                <a:solidFill>
                  <a:srgbClr val="FF0000"/>
                </a:solidFill>
              </a:rPr>
              <a:t>+B</a:t>
            </a:r>
            <a:r>
              <a:rPr lang="zh-CN" altLang="en-US">
                <a:solidFill>
                  <a:srgbClr val="FF0000"/>
                </a:solidFill>
              </a:rPr>
              <a:t>点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654300" y="0"/>
            <a:ext cx="72586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注意：今天市场的分歧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390" y="3500120"/>
            <a:ext cx="5154930" cy="2212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390" y="1028065"/>
            <a:ext cx="5170805" cy="22123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7629525" y="50704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酿酒击穿大趋势线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909560" y="252412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通信行业由阳包阴</a:t>
            </a:r>
            <a:endParaRPr lang="zh-CN" altLang="en-US"/>
          </a:p>
          <a:p>
            <a:r>
              <a:rPr lang="zh-CN" altLang="en-US"/>
              <a:t>变成阴包阳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t="987" r="2093"/>
          <a:stretch>
            <a:fillRect/>
          </a:stretch>
        </p:blipFill>
        <p:spPr>
          <a:xfrm>
            <a:off x="215265" y="1000760"/>
            <a:ext cx="3498215" cy="4152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15265" y="31692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通信行业</a:t>
            </a:r>
            <a:r>
              <a:rPr lang="en-US" altLang="zh-CN"/>
              <a:t>+</a:t>
            </a:r>
            <a:r>
              <a:rPr lang="zh-CN" altLang="en-US"/>
              <a:t>中字头</a:t>
            </a:r>
            <a:endParaRPr lang="zh-CN" altLang="en-US"/>
          </a:p>
          <a:p>
            <a:r>
              <a:rPr lang="zh-CN" altLang="en-US"/>
              <a:t>周线死叉个股增加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r="40643"/>
          <a:stretch>
            <a:fillRect/>
          </a:stretch>
        </p:blipFill>
        <p:spPr>
          <a:xfrm>
            <a:off x="3802380" y="1613535"/>
            <a:ext cx="2385695" cy="1704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4205605" y="3429000"/>
            <a:ext cx="1724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涨黄金避险</a:t>
            </a:r>
            <a:endParaRPr lang="zh-CN" altLang="en-US"/>
          </a:p>
          <a:p>
            <a:r>
              <a:rPr lang="zh-CN" altLang="en-US"/>
              <a:t>情绪攀升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39140" y="571373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机会：</a:t>
            </a:r>
            <a:r>
              <a:rPr lang="zh-CN" altLang="en-US"/>
              <a:t>周线金叉、阳包阴，放量</a:t>
            </a:r>
            <a:r>
              <a:rPr lang="en-US" altLang="zh-CN"/>
              <a:t>B</a:t>
            </a:r>
            <a:r>
              <a:rPr lang="zh-CN" altLang="en-US"/>
              <a:t>点</a:t>
            </a:r>
            <a:endParaRPr lang="zh-CN" altLang="en-US"/>
          </a:p>
          <a:p>
            <a:r>
              <a:rPr lang="zh-CN" altLang="en-US" b="1">
                <a:solidFill>
                  <a:srgbClr val="FF0000"/>
                </a:solidFill>
              </a:rPr>
              <a:t>风险：</a:t>
            </a:r>
            <a:r>
              <a:rPr lang="zh-CN" altLang="en-US"/>
              <a:t>周线死叉、阴包阳，放量</a:t>
            </a:r>
            <a:r>
              <a:rPr lang="en-US" altLang="zh-CN"/>
              <a:t>S</a:t>
            </a:r>
            <a:r>
              <a:rPr lang="zh-CN" altLang="en-US"/>
              <a:t>点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修复有分歧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10" y="937895"/>
            <a:ext cx="4236720" cy="2362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290" y="937895"/>
            <a:ext cx="5027930" cy="22053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1816" r="767"/>
          <a:stretch>
            <a:fillRect/>
          </a:stretch>
        </p:blipFill>
        <p:spPr>
          <a:xfrm>
            <a:off x="321310" y="3863340"/>
            <a:ext cx="4326890" cy="18840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160" y="3783965"/>
            <a:ext cx="4763770" cy="2108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  <p:tag name="KSO_WM_UNIT_PLACING_PICTURE_USER_VIEWPORT" val="{&quot;height&quot;:16200,&quot;width&quot;:28800}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PP_MARK_KEY" val="34a5c737-2527-451b-a6cc-313a70f4ce21"/>
  <p:tag name="COMMONDATA" val="eyJoZGlkIjoiNTRhMDI4MmI1YzI1MGNkNzc3YWU0MzUxNDMyZDBiOTk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1110</Words>
  <Application>WPS 演示</Application>
  <PresentationFormat>宽屏</PresentationFormat>
  <Paragraphs>154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Times New Roman</vt:lpstr>
      <vt:lpstr>Noto Sans S Chinese Regular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Beauty.F</cp:lastModifiedBy>
  <cp:revision>223</cp:revision>
  <dcterms:created xsi:type="dcterms:W3CDTF">2019-06-19T02:08:00Z</dcterms:created>
  <dcterms:modified xsi:type="dcterms:W3CDTF">2023-03-22T09:21:45Z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67F8E99CA25843CDBAFD0150A9FB820A</vt:lpwstr>
  </property>
</Properties>
</file>