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8" r:id="rId3"/>
    <p:sldMasterId id="2147483670" r:id="rId4"/>
  </p:sldMasterIdLst>
  <p:notesMasterIdLst>
    <p:notesMasterId r:id="rId10"/>
  </p:notesMasterIdLst>
  <p:handoutMasterIdLst>
    <p:handoutMasterId r:id="rId31"/>
  </p:handoutMasterIdLst>
  <p:sldIdLst>
    <p:sldId id="399" r:id="rId5"/>
    <p:sldId id="266" r:id="rId6"/>
    <p:sldId id="267" r:id="rId7"/>
    <p:sldId id="408" r:id="rId8"/>
    <p:sldId id="422" r:id="rId9"/>
    <p:sldId id="418" r:id="rId11"/>
    <p:sldId id="421" r:id="rId12"/>
    <p:sldId id="423" r:id="rId13"/>
    <p:sldId id="414" r:id="rId14"/>
    <p:sldId id="419" r:id="rId15"/>
    <p:sldId id="415" r:id="rId16"/>
    <p:sldId id="535" r:id="rId17"/>
    <p:sldId id="436" r:id="rId18"/>
    <p:sldId id="437" r:id="rId19"/>
    <p:sldId id="438" r:id="rId20"/>
    <p:sldId id="439" r:id="rId21"/>
    <p:sldId id="420" r:id="rId22"/>
    <p:sldId id="440" r:id="rId23"/>
    <p:sldId id="449" r:id="rId24"/>
    <p:sldId id="417" r:id="rId25"/>
    <p:sldId id="507" r:id="rId26"/>
    <p:sldId id="532" r:id="rId27"/>
    <p:sldId id="536" r:id="rId28"/>
    <p:sldId id="537" r:id="rId29"/>
    <p:sldId id="271" r:id="rId30"/>
  </p:sldIdLst>
  <p:sldSz cx="12192000" cy="6858000"/>
  <p:notesSz cx="6858000" cy="9144000"/>
  <p:custDataLst>
    <p:tags r:id="rId3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全" lastIdx="1" clrIdx="0"/>
  <p:cmAuthor id="2" name="作者" initials="A" lastIdx="0" clrIdx="1"/>
  <p:cmAuthor id="0" name="Mia Vida Villanueva" initials="MVV" lastIdx="1" clrIdx="0"/>
  <p:cmAuthor id="7" name="1206988966@qq.com" initials="1" lastIdx="1" clrIdx="2"/>
  <p:cmAuthor id="8" name="姜伟光" initials="姜" lastIdx="1" clrIdx="0"/>
  <p:cmAuthor id="3" name="lenovo" initials="l" lastIdx="6" clrIdx="2"/>
  <p:cmAuthor id="4" name="Administrator" initials="A" lastIdx="6" clrIdx="3"/>
  <p:cmAuthor id="6" name="ming qiu" initials="m" lastIdx="17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A2EA8"/>
    <a:srgbClr val="132AAC"/>
    <a:srgbClr val="7399DC"/>
    <a:srgbClr val="C50001"/>
    <a:srgbClr val="C60101"/>
    <a:srgbClr val="915C09"/>
    <a:srgbClr val="FFFFF5"/>
    <a:srgbClr val="D10300"/>
    <a:srgbClr val="C3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702" y="108"/>
      </p:cViewPr>
      <p:guideLst>
        <p:guide orient="horz" pos="211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6" Type="http://schemas.openxmlformats.org/officeDocument/2006/relationships/tags" Target="tags/tag80.xml"/><Relationship Id="rId35" Type="http://schemas.openxmlformats.org/officeDocument/2006/relationships/commentAuthors" Target="commentAuthors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handoutMaster" Target="handoutMasters/handoutMaster1.xml"/><Relationship Id="rId30" Type="http://schemas.openxmlformats.org/officeDocument/2006/relationships/slide" Target="slides/slide25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 descr="目录页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-600" y="0"/>
            <a:ext cx="12193200" cy="6858000"/>
          </a:xfrm>
          <a:prstGeom prst="rect">
            <a:avLst/>
          </a:prstGeom>
        </p:spPr>
      </p:pic>
      <p:sp>
        <p:nvSpPr>
          <p:cNvPr id="80" name="文本框 79"/>
          <p:cNvSpPr txBox="1"/>
          <p:nvPr userDrawn="1"/>
        </p:nvSpPr>
        <p:spPr>
          <a:xfrm>
            <a:off x="937260" y="2353945"/>
            <a:ext cx="200850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优设标题黑" panose="00000500000000000000" charset="-122"/>
                <a:ea typeface="优设标题黑" panose="00000500000000000000" charset="-122"/>
                <a:cs typeface="优设标题黑" panose="00000500000000000000" charset="-122"/>
              </a:rPr>
              <a:t>目录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优设标题黑" panose="00000500000000000000" charset="-122"/>
              <a:ea typeface="优设标题黑" panose="00000500000000000000" charset="-122"/>
              <a:cs typeface="优设标题黑" panose="00000500000000000000" charset="-122"/>
            </a:endParaRPr>
          </a:p>
        </p:txBody>
      </p:sp>
      <p:sp>
        <p:nvSpPr>
          <p:cNvPr id="9" name="文本框 8"/>
          <p:cNvSpPr txBox="1"/>
          <p:nvPr userDrawn="1"/>
        </p:nvSpPr>
        <p:spPr>
          <a:xfrm>
            <a:off x="982345" y="3213100"/>
            <a:ext cx="26581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+mn-cs"/>
              </a:rPr>
              <a:t>CATALOGUE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sp>
        <p:nvSpPr>
          <p:cNvPr id="7" name="等腰三角形 6"/>
          <p:cNvSpPr/>
          <p:nvPr userDrawn="1"/>
        </p:nvSpPr>
        <p:spPr>
          <a:xfrm rot="5400000">
            <a:off x="2861310" y="300164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8" name="等腰三角形 7"/>
          <p:cNvSpPr/>
          <p:nvPr userDrawn="1"/>
        </p:nvSpPr>
        <p:spPr>
          <a:xfrm rot="5400000">
            <a:off x="3110865" y="300164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0" name="等腰三角形 9"/>
          <p:cNvSpPr/>
          <p:nvPr userDrawn="1"/>
        </p:nvSpPr>
        <p:spPr>
          <a:xfrm rot="5400000">
            <a:off x="3360420" y="300164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19" name="图片 1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20" name="图片 19" descr="logo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目录页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00" y="6703"/>
            <a:ext cx="12193200" cy="6866185"/>
          </a:xfrm>
          <a:prstGeom prst="rect">
            <a:avLst/>
          </a:prstGeom>
        </p:spPr>
      </p:pic>
      <p:sp>
        <p:nvSpPr>
          <p:cNvPr id="11" name="等腰三角形 10"/>
          <p:cNvSpPr/>
          <p:nvPr userDrawn="1"/>
        </p:nvSpPr>
        <p:spPr>
          <a:xfrm rot="5400000">
            <a:off x="4345305" y="2675890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等腰三角形 11"/>
          <p:cNvSpPr/>
          <p:nvPr userDrawn="1"/>
        </p:nvSpPr>
        <p:spPr>
          <a:xfrm rot="5400000">
            <a:off x="4592320" y="267144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等腰三角形 12"/>
          <p:cNvSpPr/>
          <p:nvPr userDrawn="1"/>
        </p:nvSpPr>
        <p:spPr>
          <a:xfrm rot="5400000">
            <a:off x="4843780" y="268287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5" name="直接连接符 14"/>
          <p:cNvCxnSpPr/>
          <p:nvPr userDrawn="1"/>
        </p:nvCxnSpPr>
        <p:spPr>
          <a:xfrm>
            <a:off x="1203960" y="4286250"/>
            <a:ext cx="8296275" cy="0"/>
          </a:xfrm>
          <a:prstGeom prst="line">
            <a:avLst/>
          </a:prstGeom>
          <a:ln w="22225">
            <a:gradFill>
              <a:gsLst>
                <a:gs pos="0">
                  <a:srgbClr val="132AAC"/>
                </a:gs>
                <a:gs pos="47000">
                  <a:srgbClr val="7399DC"/>
                </a:gs>
                <a:gs pos="100000">
                  <a:srgbClr val="0A2EA8"/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21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23" name="图片 22" descr="logo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介绍页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图片 16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18" name="图片 17" descr="logo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" y="622300"/>
            <a:ext cx="12192635" cy="6235700"/>
          </a:xfrm>
          <a:prstGeom prst="rect">
            <a:avLst/>
          </a:prstGeom>
        </p:spPr>
      </p:pic>
      <p:pic>
        <p:nvPicPr>
          <p:cNvPr id="15" name="图片 14" descr="PPT内页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5" y="0"/>
            <a:ext cx="12192000" cy="5156835"/>
          </a:xfrm>
          <a:prstGeom prst="rect">
            <a:avLst/>
          </a:prstGeom>
        </p:spPr>
      </p:pic>
      <p:sp>
        <p:nvSpPr>
          <p:cNvPr id="11" name="文本框 10"/>
          <p:cNvSpPr txBox="1"/>
          <p:nvPr userDrawn="1"/>
        </p:nvSpPr>
        <p:spPr>
          <a:xfrm>
            <a:off x="-635" y="6582410"/>
            <a:ext cx="121920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经传多赢资深投顾：</a:t>
            </a:r>
            <a:r>
              <a:rPr lang="zh-CN" altLang="en-US" sz="12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吴镇鸿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丨执业编号：</a:t>
            </a:r>
            <a:r>
              <a:rPr lang="en-US" altLang="zh-CN" sz="12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A1120618120002   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风险提示:观点基于软件数据和理论模型分析，仅供参考，不构成买卖建议，股市有风险，投资需谨慎。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Medium" panose="020B0600000000000000" charset="-122"/>
            </a:endParaRPr>
          </a:p>
        </p:txBody>
      </p:sp>
      <p:pic>
        <p:nvPicPr>
          <p:cNvPr id="19" name="图片 18" descr="经传logo白色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20" name="图片 19" descr="logo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//192.168.10.86/素材/营销策划/7.课程/炒股进阶班课程项目/2023年11月（第十期）/总海报1080.png总海报1080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尾页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2128520" y="3230880"/>
            <a:ext cx="7934325" cy="2059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60000"/>
              </a:lnSpc>
            </a:pP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我司所有工作人员均不允许推荐股票、不允许承诺收益、不允许代客理财、不允许合作分成、不允许私下收款，如您发现有任何违规行为，可联系400-</a:t>
            </a:r>
            <a:r>
              <a:rPr lang="en-US" altLang="zh-CN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9088-988</a:t>
            </a: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向我们反馈!风险提示:所有信息及观点均来源于公开信息及经传软件信号显示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6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10" name="图片 9" descr="logo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tags" Target="../tags/tag20.xml"/><Relationship Id="rId14" Type="http://schemas.openxmlformats.org/officeDocument/2006/relationships/tags" Target="../tags/tag19.xml"/><Relationship Id="rId13" Type="http://schemas.openxmlformats.org/officeDocument/2006/relationships/tags" Target="../tags/tag18.xml"/><Relationship Id="rId12" Type="http://schemas.openxmlformats.org/officeDocument/2006/relationships/tags" Target="../tags/tag17.xml"/><Relationship Id="rId11" Type="http://schemas.openxmlformats.org/officeDocument/2006/relationships/tags" Target="../tags/tag16.xml"/><Relationship Id="rId10" Type="http://schemas.openxmlformats.org/officeDocument/2006/relationships/tags" Target="../tags/tag15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9.xml"/><Relationship Id="rId8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1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2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4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1.xml"/><Relationship Id="rId1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2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.xml"/><Relationship Id="rId8" Type="http://schemas.openxmlformats.org/officeDocument/2006/relationships/tags" Target="../tags/tag57.xml"/><Relationship Id="rId7" Type="http://schemas.openxmlformats.org/officeDocument/2006/relationships/tags" Target="../tags/tag56.xml"/><Relationship Id="rId6" Type="http://schemas.openxmlformats.org/officeDocument/2006/relationships/image" Target="../media/image19.png"/><Relationship Id="rId5" Type="http://schemas.openxmlformats.org/officeDocument/2006/relationships/tags" Target="../tags/tag55.xml"/><Relationship Id="rId4" Type="http://schemas.openxmlformats.org/officeDocument/2006/relationships/image" Target="../media/image18.png"/><Relationship Id="rId3" Type="http://schemas.openxmlformats.org/officeDocument/2006/relationships/tags" Target="../tags/tag54.xml"/><Relationship Id="rId2" Type="http://schemas.openxmlformats.org/officeDocument/2006/relationships/image" Target="../media/image17.png"/><Relationship Id="rId1" Type="http://schemas.openxmlformats.org/officeDocument/2006/relationships/tags" Target="../tags/tag53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58.xml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tags" Target="../tags/tag62.xml"/><Relationship Id="rId5" Type="http://schemas.openxmlformats.org/officeDocument/2006/relationships/image" Target="../media/image19.png"/><Relationship Id="rId4" Type="http://schemas.openxmlformats.org/officeDocument/2006/relationships/tags" Target="../tags/tag61.xml"/><Relationship Id="rId3" Type="http://schemas.openxmlformats.org/officeDocument/2006/relationships/image" Target="../media/image22.png"/><Relationship Id="rId2" Type="http://schemas.openxmlformats.org/officeDocument/2006/relationships/tags" Target="../tags/tag60.xml"/><Relationship Id="rId1" Type="http://schemas.openxmlformats.org/officeDocument/2006/relationships/tags" Target="../tags/tag59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.xml"/><Relationship Id="rId8" Type="http://schemas.openxmlformats.org/officeDocument/2006/relationships/tags" Target="../tags/tag68.xml"/><Relationship Id="rId7" Type="http://schemas.openxmlformats.org/officeDocument/2006/relationships/tags" Target="../tags/tag67.x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image" Target="../media/image24.png"/><Relationship Id="rId3" Type="http://schemas.openxmlformats.org/officeDocument/2006/relationships/tags" Target="../tags/tag64.xml"/><Relationship Id="rId2" Type="http://schemas.openxmlformats.org/officeDocument/2006/relationships/image" Target="../media/image23.png"/><Relationship Id="rId1" Type="http://schemas.openxmlformats.org/officeDocument/2006/relationships/tags" Target="../tags/tag6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69.xml"/><Relationship Id="rId1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70.xml"/><Relationship Id="rId2" Type="http://schemas.openxmlformats.org/officeDocument/2006/relationships/image" Target="../media/image19.png"/><Relationship Id="rId1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1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72.xml"/><Relationship Id="rId2" Type="http://schemas.openxmlformats.org/officeDocument/2006/relationships/image" Target="../media/image19.png"/><Relationship Id="rId1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73.xml"/><Relationship Id="rId1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2.xml"/><Relationship Id="rId1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74.xml"/><Relationship Id="rId1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75.xml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76.xml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77.xml"/><Relationship Id="rId1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78.xml"/><Relationship Id="rId1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7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4.xml"/><Relationship Id="rId1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4.xml"/><Relationship Id="rId2" Type="http://schemas.openxmlformats.org/officeDocument/2006/relationships/tags" Target="../tags/tag25.xml"/><Relationship Id="rId1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tags" Target="../tags/tag29.xml"/><Relationship Id="rId3" Type="http://schemas.openxmlformats.org/officeDocument/2006/relationships/image" Target="../media/image13.png"/><Relationship Id="rId2" Type="http://schemas.openxmlformats.org/officeDocument/2006/relationships/tags" Target="../tags/tag28.xml"/><Relationship Id="rId1" Type="http://schemas.openxmlformats.org/officeDocument/2006/relationships/tags" Target="../tags/tag27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37.xml"/><Relationship Id="rId8" Type="http://schemas.openxmlformats.org/officeDocument/2006/relationships/tags" Target="../tags/tag36.xml"/><Relationship Id="rId7" Type="http://schemas.openxmlformats.org/officeDocument/2006/relationships/tags" Target="../tags/tag35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3" Type="http://schemas.openxmlformats.org/officeDocument/2006/relationships/slideLayout" Target="../slideLayouts/slideLayout4.xml"/><Relationship Id="rId22" Type="http://schemas.openxmlformats.org/officeDocument/2006/relationships/tags" Target="../tags/tag50.xml"/><Relationship Id="rId21" Type="http://schemas.openxmlformats.org/officeDocument/2006/relationships/tags" Target="../tags/tag49.xml"/><Relationship Id="rId20" Type="http://schemas.openxmlformats.org/officeDocument/2006/relationships/tags" Target="../tags/tag48.xml"/><Relationship Id="rId2" Type="http://schemas.openxmlformats.org/officeDocument/2006/relationships/image" Target="../media/image14.jpeg"/><Relationship Id="rId19" Type="http://schemas.openxmlformats.org/officeDocument/2006/relationships/tags" Target="../tags/tag47.xml"/><Relationship Id="rId18" Type="http://schemas.openxmlformats.org/officeDocument/2006/relationships/tags" Target="../tags/tag46.xml"/><Relationship Id="rId17" Type="http://schemas.openxmlformats.org/officeDocument/2006/relationships/tags" Target="../tags/tag45.xml"/><Relationship Id="rId16" Type="http://schemas.openxmlformats.org/officeDocument/2006/relationships/tags" Target="../tags/tag44.xml"/><Relationship Id="rId15" Type="http://schemas.openxmlformats.org/officeDocument/2006/relationships/tags" Target="../tags/tag43.xml"/><Relationship Id="rId14" Type="http://schemas.openxmlformats.org/officeDocument/2006/relationships/tags" Target="../tags/tag42.xml"/><Relationship Id="rId13" Type="http://schemas.openxmlformats.org/officeDocument/2006/relationships/tags" Target="../tags/tag41.xml"/><Relationship Id="rId12" Type="http://schemas.openxmlformats.org/officeDocument/2006/relationships/tags" Target="../tags/tag40.xml"/><Relationship Id="rId11" Type="http://schemas.openxmlformats.org/officeDocument/2006/relationships/tags" Target="../tags/tag39.xml"/><Relationship Id="rId10" Type="http://schemas.openxmlformats.org/officeDocument/2006/relationships/tags" Target="../tags/tag38.xml"/><Relationship Id="rId1" Type="http://schemas.openxmlformats.org/officeDocument/2006/relationships/tags" Target="../tags/tag30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51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 userDrawn="1"/>
        </p:nvSpPr>
        <p:spPr>
          <a:xfrm>
            <a:off x="3814354" y="3567419"/>
            <a:ext cx="1435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accent1">
                    <a:lumMod val="7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吴镇鸿</a:t>
            </a:r>
            <a:endParaRPr lang="zh-CN" altLang="en-US" sz="2400" dirty="0">
              <a:solidFill>
                <a:schemeClr val="accent1">
                  <a:lumMod val="75000"/>
                </a:schemeClr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11" name="文本框 10"/>
          <p:cNvSpPr txBox="1"/>
          <p:nvPr userDrawn="1"/>
        </p:nvSpPr>
        <p:spPr>
          <a:xfrm>
            <a:off x="5249545" y="3629660"/>
            <a:ext cx="270891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accent1">
                    <a:lumMod val="7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Medium" panose="020B0600000000000000" charset="-122"/>
                <a:sym typeface="+mn-ea"/>
              </a:rPr>
              <a:t>执业编号</a:t>
            </a:r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Medium" panose="020B0600000000000000" charset="-122"/>
                <a:sym typeface="+mn-ea"/>
              </a:rPr>
              <a:t>:</a:t>
            </a:r>
            <a:r>
              <a:rPr lang="en-US" altLang="zh-CN" sz="1600" b="0" i="0" dirty="0">
                <a:solidFill>
                  <a:schemeClr val="accent1">
                    <a:lumMod val="75000"/>
                  </a:schemeClr>
                </a:solidFill>
                <a:effectLst/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A1120618120002</a:t>
            </a:r>
            <a:endParaRPr lang="en-US" altLang="zh-CN" sz="1600" dirty="0">
              <a:solidFill>
                <a:schemeClr val="accent1">
                  <a:lumMod val="7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Medium" panose="020B0600000000000000" charset="-122"/>
              <a:sym typeface="+mn-ea"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1938655" y="4160520"/>
            <a:ext cx="6169026" cy="1300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ct val="125000"/>
              </a:lnSpc>
            </a:pPr>
            <a:r>
              <a:rPr lang="en-US" altLang="zh-CN" sz="16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10</a:t>
            </a:r>
            <a:r>
              <a:rPr lang="zh-CN" altLang="en-US" sz="16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余年金融从业经验，专研究趋势理论，</a:t>
            </a:r>
            <a:r>
              <a:rPr lang="en-US" altLang="zh-CN" sz="16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K</a:t>
            </a:r>
            <a:r>
              <a:rPr lang="zh-CN" altLang="en-US" sz="16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线形态理论等，对于市场具有敏锐嗅觉。集十年大成研发双</a:t>
            </a:r>
            <a:r>
              <a:rPr lang="en-US" altLang="zh-CN" sz="16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B</a:t>
            </a:r>
            <a:r>
              <a:rPr lang="zh-CN" altLang="en-US" sz="16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龙头战法，成功帮助广大股民朋友看中做短，捕捉大波段强势股启动机会，精研盈利模式</a:t>
            </a:r>
            <a:r>
              <a:rPr lang="en-US" altLang="zh-CN" sz="16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,</a:t>
            </a:r>
            <a:r>
              <a:rPr lang="zh-CN" altLang="en-US" sz="16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首创中线游龙黄金战法，波段复制涨停法，</a:t>
            </a:r>
            <a:r>
              <a:rPr lang="en-US" altLang="zh-CN" sz="16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333</a:t>
            </a:r>
            <a:r>
              <a:rPr lang="zh-CN" altLang="en-US" sz="16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战法！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84128" y="1122811"/>
            <a:ext cx="8820534" cy="1918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6600" b="0" i="0" dirty="0">
                <a:solidFill>
                  <a:schemeClr val="bg1"/>
                </a:solidFill>
                <a:effectLst/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超强风口</a:t>
            </a:r>
            <a:endParaRPr lang="zh-CN" altLang="en-US" sz="6600" b="0" i="0" dirty="0">
              <a:solidFill>
                <a:schemeClr val="bg1"/>
              </a:solidFill>
              <a:effectLst/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  <a:p>
            <a:pPr algn="ctr">
              <a:lnSpc>
                <a:spcPct val="90000"/>
              </a:lnSpc>
            </a:pPr>
            <a:r>
              <a:rPr lang="zh-CN" altLang="en-US" sz="6600" b="0" i="0" dirty="0">
                <a:solidFill>
                  <a:schemeClr val="bg1"/>
                </a:solidFill>
                <a:effectLst/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双紫战法</a:t>
            </a:r>
            <a:endParaRPr lang="zh-CN" altLang="en-US" sz="6600" b="0" i="0" dirty="0">
              <a:solidFill>
                <a:schemeClr val="bg1"/>
              </a:solidFill>
              <a:effectLst/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3" name="文本框 2"/>
          <p:cNvSpPr txBox="1"/>
          <p:nvPr userDrawn="1"/>
        </p:nvSpPr>
        <p:spPr>
          <a:xfrm>
            <a:off x="1205230" y="3541395"/>
            <a:ext cx="252285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915C09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3</a:t>
            </a:r>
            <a:r>
              <a:rPr sz="2600" dirty="0">
                <a:solidFill>
                  <a:srgbClr val="915C09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月</a:t>
            </a:r>
            <a:r>
              <a:rPr lang="en-US" sz="2600" dirty="0">
                <a:solidFill>
                  <a:srgbClr val="915C09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17</a:t>
            </a:r>
            <a:r>
              <a:rPr sz="2600" dirty="0">
                <a:solidFill>
                  <a:srgbClr val="915C09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日 </a:t>
            </a:r>
            <a:r>
              <a:rPr lang="en-US" sz="2600" dirty="0">
                <a:solidFill>
                  <a:srgbClr val="915C09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20:15</a:t>
            </a:r>
            <a:endParaRPr sz="2600" dirty="0">
              <a:solidFill>
                <a:srgbClr val="915C09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7681" y="695298"/>
            <a:ext cx="3586682" cy="4996476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1104265" y="2071370"/>
            <a:ext cx="319913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pitchFamily="34" charset="-122"/>
              </a:rPr>
              <a:t>PART 0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pitchFamily="34" charset="-122"/>
              </a:rPr>
              <a:t>3</a:t>
            </a:r>
            <a:endParaRPr kumimoji="0" lang="en-US" altLang="zh-CN" sz="6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Light" panose="020B0300000000000000" charset="-122"/>
              <a:ea typeface="思源黑体 CN Light" panose="020B0300000000000000" charset="-122"/>
              <a:cs typeface="思源黑体 CN Normal" panose="020B0400000000000000" pitchFamily="34" charset="-122"/>
            </a:endParaRPr>
          </a:p>
        </p:txBody>
      </p:sp>
      <p:sp>
        <p:nvSpPr>
          <p:cNvPr id="14" name="文本框 13"/>
          <p:cNvSpPr txBox="1"/>
          <p:nvPr userDrawn="1"/>
        </p:nvSpPr>
        <p:spPr>
          <a:xfrm>
            <a:off x="1104265" y="3038475"/>
            <a:ext cx="9839325" cy="191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80000"/>
              </a:lnSpc>
            </a:pPr>
            <a:r>
              <a:rPr lang="en-US" altLang="zh-CN" sz="66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  <a:sym typeface="+mn-ea"/>
              </a:rPr>
              <a:t>超强双紫牛特征</a:t>
            </a:r>
            <a:endParaRPr lang="zh-CN" altLang="en-US" sz="6600" b="1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确定风口之后如何筛选个股</a:t>
            </a:r>
            <a:endParaRPr lang="zh-CN" altLang="en-US" sz="4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24485" y="1285240"/>
            <a:ext cx="6219825" cy="45243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601460" y="1285240"/>
            <a:ext cx="5046980" cy="45243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927850" y="5616575"/>
            <a:ext cx="4394200" cy="402590"/>
          </a:xfrm>
          <a:prstGeom prst="rect">
            <a:avLst/>
          </a:prstGeom>
        </p:spPr>
      </p:pic>
      <p:sp>
        <p:nvSpPr>
          <p:cNvPr id="6" name="文本框 5"/>
          <p:cNvSpPr txBox="1"/>
          <p:nvPr>
            <p:custDataLst>
              <p:tags r:id="rId7"/>
            </p:custDataLst>
          </p:nvPr>
        </p:nvSpPr>
        <p:spPr>
          <a:xfrm>
            <a:off x="6601460" y="1461770"/>
            <a:ext cx="2978150" cy="1337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牛股特征</a:t>
            </a:r>
            <a:endParaRPr lang="zh-CN" altLang="en-US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、双</a:t>
            </a:r>
            <a:r>
              <a:rPr lang="en-US" altLang="zh-CN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B</a:t>
            </a:r>
            <a:r>
              <a:rPr lang="zh-CN" altLang="en-US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点启动</a:t>
            </a:r>
            <a:endParaRPr lang="zh-CN" altLang="en-US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</a:t>
            </a:r>
            <a:r>
              <a:rPr lang="zh-CN" altLang="en-US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、双紫出击！</a:t>
            </a:r>
            <a:endParaRPr lang="zh-CN" altLang="en-US"/>
          </a:p>
        </p:txBody>
      </p:sp>
    </p:spTree>
    <p:custDataLst>
      <p:tags r:id="rId8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确定风口之后如何筛选个股</a:t>
            </a:r>
            <a:endParaRPr lang="zh-CN" altLang="en-US" sz="4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115" y="737235"/>
            <a:ext cx="6119495" cy="588137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9045" y="737870"/>
            <a:ext cx="5589905" cy="588073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0"/>
            <a:ext cx="121920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指标学习：紫色</a:t>
            </a:r>
            <a:r>
              <a:rPr lang="en-US" altLang="zh-CN" sz="40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1</a:t>
            </a:r>
            <a:r>
              <a:rPr lang="zh-CN" altLang="en-US" sz="40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号滚动净利润</a:t>
            </a:r>
            <a:endParaRPr lang="zh-CN" altLang="en-US" sz="40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506095" y="2075180"/>
            <a:ext cx="570801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单季净利：一个季度的净利润</a:t>
            </a:r>
            <a:r>
              <a:rPr lang="en-US" altLang="zh-CN" sz="2400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     </a:t>
            </a:r>
            <a:endParaRPr lang="en-US" altLang="zh-CN" sz="2400">
              <a:solidFill>
                <a:schemeClr val="tx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endParaRPr lang="en-US" altLang="zh-CN" sz="2400">
              <a:solidFill>
                <a:schemeClr val="tx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r>
              <a:rPr lang="zh-CN" altLang="en-US" sz="2400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累计净利：财报数据，</a:t>
            </a:r>
            <a:r>
              <a:rPr lang="en-US" altLang="zh-CN" sz="2400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Q1\Q2\Q3\Q4</a:t>
            </a:r>
            <a:endParaRPr lang="en-US" altLang="zh-CN" sz="2400">
              <a:solidFill>
                <a:schemeClr val="tx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endParaRPr lang="zh-CN" altLang="en-US" sz="2400">
              <a:solidFill>
                <a:schemeClr val="tx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r>
              <a:rPr lang="zh-CN" altLang="en-US" sz="2400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滚动净利：循环</a:t>
            </a:r>
            <a:r>
              <a:rPr lang="en-US" altLang="zh-CN" sz="2400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4</a:t>
            </a:r>
            <a:r>
              <a:rPr lang="zh-CN" altLang="en-US" sz="2400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个单季度利润</a:t>
            </a:r>
            <a:endParaRPr lang="zh-CN" altLang="en-US" sz="2400">
              <a:solidFill>
                <a:schemeClr val="tx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463665" y="1718945"/>
            <a:ext cx="3973830" cy="366331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405880" y="5382260"/>
            <a:ext cx="4128770" cy="37846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0"/>
            <a:ext cx="121920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指标学习：紫色</a:t>
            </a:r>
            <a:r>
              <a:rPr lang="en-US" altLang="zh-CN" sz="40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1</a:t>
            </a:r>
            <a:r>
              <a:rPr lang="zh-CN" altLang="en-US" sz="40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号滚动净利润</a:t>
            </a:r>
            <a:endParaRPr lang="zh-CN" altLang="en-US" sz="40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23570" y="1188720"/>
            <a:ext cx="4921250" cy="35521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182995" y="1986280"/>
            <a:ext cx="5243195" cy="31019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1" name="文本框 10"/>
          <p:cNvSpPr txBox="1"/>
          <p:nvPr>
            <p:custDataLst>
              <p:tags r:id="rId5"/>
            </p:custDataLst>
          </p:nvPr>
        </p:nvSpPr>
        <p:spPr>
          <a:xfrm>
            <a:off x="676910" y="5088255"/>
            <a:ext cx="481520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zh-CN" altLang="en-US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红色色块是上市公司已正式公布的数据</a:t>
            </a:r>
            <a:endParaRPr lang="zh-CN" altLang="en-US">
              <a:solidFill>
                <a:schemeClr val="tx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紫色色块是</a:t>
            </a:r>
            <a:r>
              <a:rPr lang="en-US" altLang="zh-CN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AI</a:t>
            </a:r>
            <a:r>
              <a:rPr lang="zh-CN" altLang="en-US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预测模型的预测数据</a:t>
            </a:r>
            <a:endParaRPr lang="zh-CN" altLang="en-US">
              <a:solidFill>
                <a:schemeClr val="tx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12" name="文本框 11"/>
          <p:cNvSpPr txBox="1"/>
          <p:nvPr>
            <p:custDataLst>
              <p:tags r:id="rId6"/>
            </p:custDataLst>
          </p:nvPr>
        </p:nvSpPr>
        <p:spPr>
          <a:xfrm>
            <a:off x="6268085" y="1064260"/>
            <a:ext cx="515810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预期投资库副图指标可以看两个季度预测数据值</a:t>
            </a:r>
            <a:endParaRPr lang="zh-CN" altLang="en-US">
              <a:solidFill>
                <a:schemeClr val="tx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>
              <a:lnSpc>
                <a:spcPct val="150000"/>
              </a:lnSpc>
            </a:pPr>
            <a:r>
              <a:rPr lang="en-US" altLang="zh-CN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AI</a:t>
            </a:r>
            <a:r>
              <a:rPr lang="zh-CN" altLang="en-US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预期页面气泡图可以看到</a:t>
            </a:r>
            <a:r>
              <a:rPr lang="en-US" altLang="zh-CN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8</a:t>
            </a:r>
            <a:r>
              <a:rPr lang="zh-CN" altLang="en-US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个季度的预测数据</a:t>
            </a:r>
            <a:endParaRPr lang="zh-CN" altLang="en-US">
              <a:solidFill>
                <a:schemeClr val="tx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7"/>
            </p:custDataLst>
          </p:nvPr>
        </p:nvSpPr>
        <p:spPr>
          <a:xfrm>
            <a:off x="5806440" y="5166995"/>
            <a:ext cx="567753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fontAlgn="auto">
              <a:lnSpc>
                <a:spcPct val="150000"/>
              </a:lnSpc>
            </a:pPr>
            <a:r>
              <a:rPr lang="zh-CN" altLang="en-US">
                <a:solidFill>
                  <a:srgbClr val="FF0000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单季数据值变化幅度大，滚动数据值变化曲线更加平滑。</a:t>
            </a:r>
            <a:endParaRPr lang="zh-CN" altLang="en-US">
              <a:solidFill>
                <a:srgbClr val="FF0000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  <a:p>
            <a:pPr algn="ctr" fontAlgn="auto">
              <a:lnSpc>
                <a:spcPct val="150000"/>
              </a:lnSpc>
            </a:pPr>
            <a:r>
              <a:rPr lang="zh-CN" altLang="en-US">
                <a:solidFill>
                  <a:srgbClr val="FF0000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要识别没有持续性的单季偶发变化影响滚动持续</a:t>
            </a:r>
            <a:r>
              <a:rPr lang="zh-CN" altLang="en-US">
                <a:solidFill>
                  <a:srgbClr val="FF0000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变化。</a:t>
            </a:r>
            <a:endParaRPr lang="zh-CN" altLang="en-US">
              <a:solidFill>
                <a:srgbClr val="FF0000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8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文本框 9"/>
          <p:cNvSpPr txBox="1"/>
          <p:nvPr userDrawn="1"/>
        </p:nvSpPr>
        <p:spPr>
          <a:xfrm>
            <a:off x="0" y="0"/>
            <a:ext cx="12192000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8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指标学习：紫色</a:t>
            </a:r>
            <a:r>
              <a:rPr lang="en-US" altLang="zh-CN" sz="38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2</a:t>
            </a:r>
            <a:r>
              <a:rPr lang="zh-CN" altLang="en-US" sz="38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号主力动向</a:t>
            </a:r>
            <a:endParaRPr lang="zh-CN" altLang="en-US" sz="38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72465" y="847725"/>
            <a:ext cx="9833610" cy="2030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主力动向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红色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代表大资金主动进场意愿强,</a:t>
            </a:r>
            <a:r>
              <a:rPr lang="zh-CN" altLang="en-US" sz="2000" b="1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绿色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表示大资金砸盘意愿强;</a:t>
            </a:r>
            <a:endParaRPr lang="zh-CN" altLang="en-US" sz="20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紫色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表示大资金不仅主动进场意愿强，并且对当天成交起主导作用;</a:t>
            </a:r>
            <a:endParaRPr lang="zh-CN" altLang="en-US" sz="20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蓝色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表示大资金不仅砸盘意愿强,并且对当天成交起主导作用。</a:t>
            </a:r>
            <a:endParaRPr lang="zh-CN" altLang="en-US" sz="20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42005" y="2909570"/>
            <a:ext cx="5508625" cy="337058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文本框 9"/>
          <p:cNvSpPr txBox="1"/>
          <p:nvPr userDrawn="1"/>
        </p:nvSpPr>
        <p:spPr>
          <a:xfrm>
            <a:off x="0" y="85725"/>
            <a:ext cx="1219200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3000" spc="-200">
                <a:solidFill>
                  <a:schemeClr val="bg1"/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紧跟主题风口，</a:t>
            </a:r>
            <a:r>
              <a:rPr lang="zh-CN" sz="3000" b="1" dirty="0">
                <a:gradFill>
                  <a:gsLst>
                    <a:gs pos="0">
                      <a:srgbClr val="FFFAE9"/>
                    </a:gs>
                    <a:gs pos="100000">
                      <a:srgbClr val="FDF248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微软雅黑" panose="020B0503020204020204" pitchFamily="34" charset="-122"/>
                <a:sym typeface="+mn-ea"/>
              </a:rPr>
              <a:t>超强双紫牛是如何诞生？</a:t>
            </a:r>
            <a:endParaRPr lang="zh-CN" sz="3000" b="1" spc="-200" dirty="0">
              <a:gradFill>
                <a:gsLst>
                  <a:gs pos="0">
                    <a:srgbClr val="FFFAE9"/>
                  </a:gs>
                  <a:gs pos="100000">
                    <a:srgbClr val="FDF248"/>
                  </a:gs>
                </a:gsLst>
                <a:lin ang="5400000" scaled="0"/>
              </a:gradFill>
              <a:uFillTx/>
              <a:latin typeface="思源黑体 CN Bold" panose="020B0800000000000000" charset="-122"/>
              <a:ea typeface="思源黑体 CN Bold" panose="020B0800000000000000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35965" y="1374140"/>
            <a:ext cx="5553075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fontAlgn="auto">
              <a:lnSpc>
                <a:spcPct val="150000"/>
              </a:lnSpc>
            </a:pPr>
            <a:r>
              <a:rPr lang="en-US" altLang="zh-CN" sz="2400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1</a:t>
            </a:r>
            <a:r>
              <a:rPr lang="zh-CN" altLang="en-US" sz="2400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，底部双B启动，主力动向紫色之后就会形成突破</a:t>
            </a:r>
            <a:endParaRPr lang="zh-CN" altLang="en-US" sz="2400">
              <a:solidFill>
                <a:schemeClr val="tx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algn="l" fontAlgn="auto">
              <a:lnSpc>
                <a:spcPct val="150000"/>
              </a:lnSpc>
            </a:pPr>
            <a:endParaRPr lang="zh-CN" altLang="en-US" sz="2400">
              <a:solidFill>
                <a:schemeClr val="tx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algn="l" fontAlgn="auto">
              <a:lnSpc>
                <a:spcPct val="150000"/>
              </a:lnSpc>
            </a:pPr>
            <a:r>
              <a:rPr lang="en-US" altLang="zh-CN" sz="2400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2</a:t>
            </a:r>
            <a:r>
              <a:rPr lang="zh-CN" altLang="en-US" sz="2400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，最近5个季度连续增加，利润增速向上</a:t>
            </a:r>
            <a:r>
              <a:rPr lang="en-US" altLang="zh-CN" sz="2400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(</a:t>
            </a:r>
            <a:r>
              <a:rPr lang="zh-CN" altLang="en-US" sz="2400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白色线向上）</a:t>
            </a:r>
            <a:endParaRPr lang="zh-CN" altLang="en-US" sz="2400">
              <a:solidFill>
                <a:schemeClr val="tx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algn="l" fontAlgn="auto">
              <a:lnSpc>
                <a:spcPct val="150000"/>
              </a:lnSpc>
            </a:pPr>
            <a:endParaRPr lang="zh-CN" altLang="en-US" sz="2400">
              <a:solidFill>
                <a:schemeClr val="tx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algn="l" fontAlgn="auto">
              <a:lnSpc>
                <a:spcPct val="150000"/>
              </a:lnSpc>
            </a:pPr>
            <a:r>
              <a:rPr lang="en-US" altLang="zh-CN" sz="2400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3</a:t>
            </a:r>
            <a:r>
              <a:rPr lang="zh-CN" altLang="en-US" sz="2400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，缩量控盘向上，回档就是机会</a:t>
            </a:r>
            <a:endParaRPr lang="zh-CN" altLang="en-US" sz="2400">
              <a:solidFill>
                <a:schemeClr val="tx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89040" y="1374140"/>
            <a:ext cx="3977640" cy="356743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9040" y="4940935"/>
            <a:ext cx="3977005" cy="40259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1104265" y="2071370"/>
            <a:ext cx="319913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pitchFamily="34" charset="-122"/>
              </a:rPr>
              <a:t>PART 0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pitchFamily="34" charset="-122"/>
              </a:rPr>
              <a:t>4</a:t>
            </a:r>
            <a:endParaRPr kumimoji="0" lang="en-US" altLang="zh-CN" sz="6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Light" panose="020B0300000000000000" charset="-122"/>
              <a:ea typeface="思源黑体 CN Light" panose="020B0300000000000000" charset="-122"/>
              <a:cs typeface="思源黑体 CN Normal" panose="020B0400000000000000" pitchFamily="34" charset="-122"/>
            </a:endParaRPr>
          </a:p>
        </p:txBody>
      </p:sp>
      <p:sp>
        <p:nvSpPr>
          <p:cNvPr id="14" name="文本框 13"/>
          <p:cNvSpPr txBox="1"/>
          <p:nvPr userDrawn="1"/>
        </p:nvSpPr>
        <p:spPr>
          <a:xfrm>
            <a:off x="1104265" y="3038475"/>
            <a:ext cx="9839325" cy="191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80000"/>
              </a:lnSpc>
            </a:pPr>
            <a:r>
              <a:rPr lang="en-US" altLang="zh-CN" sz="66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  <a:sym typeface="+mn-ea"/>
              </a:rPr>
              <a:t>3-5次确定性机会</a:t>
            </a:r>
            <a:endParaRPr lang="zh-CN" altLang="en-US" sz="6600" b="1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文本框 9"/>
          <p:cNvSpPr txBox="1"/>
          <p:nvPr userDrawn="1"/>
        </p:nvSpPr>
        <p:spPr>
          <a:xfrm>
            <a:off x="0" y="95250"/>
            <a:ext cx="12192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 b="1" dirty="0">
                <a:gradFill>
                  <a:gsLst>
                    <a:gs pos="0">
                      <a:srgbClr val="FFFAE9"/>
                    </a:gs>
                    <a:gs pos="100000">
                      <a:srgbClr val="FDF248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每年把握3-5次确定性的机会</a:t>
            </a:r>
            <a:endParaRPr lang="zh-CN" altLang="en-US" sz="3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6332220" y="1160780"/>
            <a:ext cx="4941201" cy="4893880"/>
            <a:chOff x="9972" y="1828"/>
            <a:chExt cx="8492" cy="8593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9972" y="1828"/>
              <a:ext cx="8491" cy="8593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972" y="9576"/>
              <a:ext cx="8492" cy="845"/>
            </a:xfrm>
            <a:prstGeom prst="rect">
              <a:avLst/>
            </a:prstGeom>
          </p:spPr>
        </p:pic>
      </p:grpSp>
      <p:sp>
        <p:nvSpPr>
          <p:cNvPr id="5" name="文本框 4"/>
          <p:cNvSpPr txBox="1"/>
          <p:nvPr/>
        </p:nvSpPr>
        <p:spPr>
          <a:xfrm>
            <a:off x="745490" y="1282700"/>
            <a:ext cx="5420995" cy="42926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zh-CN" altLang="en-US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微软雅黑" panose="020B0503020204020204" pitchFamily="34" charset="-122"/>
              </a:rPr>
              <a:t>用好智尊版，升级好智尊版，等待这种稳中求胜的投资机遇！如果没有做好准备，哪怕捡钱都不利索</a:t>
            </a:r>
            <a:r>
              <a: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</a:pPr>
            <a:endParaRPr lang="zh-CN" altLang="en-US" sz="20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稳健中线波段最简单有效的盈利思路：</a:t>
            </a:r>
            <a:endParaRPr lang="zh-CN" altLang="en-US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三共振双</a:t>
            </a:r>
            <a:r>
              <a:rPr lang="en-US" altLang="zh-CN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B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战法</a:t>
            </a:r>
            <a:r>
              <a:rPr lang="en-US" altLang="zh-CN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+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双紫出击</a:t>
            </a:r>
            <a:endParaRPr lang="zh-CN" altLang="en-US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</a:pPr>
            <a:endParaRPr lang="zh-CN" altLang="en-US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42900" indent="-342900" fontAlgn="auto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>
                <a:solidFill>
                  <a:srgbClr val="FF0000"/>
                </a:solidFill>
                <a:latin typeface="思源黑体 CN Bold" panose="020B0800000000000000" charset="-122"/>
                <a:ea typeface="思源黑体 CN Bold" panose="020B0800000000000000" charset="-122"/>
                <a:cs typeface="微软雅黑" panose="020B0503020204020204" pitchFamily="34" charset="-122"/>
              </a:rPr>
              <a:t>关注核心关键点：</a:t>
            </a:r>
            <a:endParaRPr lang="zh-CN" altLang="en-US">
              <a:solidFill>
                <a:srgbClr val="FF0000"/>
              </a:solidFill>
              <a:latin typeface="思源黑体 CN Bold" panose="020B0800000000000000" charset="-122"/>
              <a:ea typeface="思源黑体 CN Bold" panose="020B0800000000000000" charset="-122"/>
              <a:cs typeface="微软雅黑" panose="020B0503020204020204" pitchFamily="34" charset="-122"/>
            </a:endParaRPr>
          </a:p>
          <a:p>
            <a:pPr marL="342900" indent="-342900" fontAlgn="auto">
              <a:lnSpc>
                <a:spcPct val="150000"/>
              </a:lnSpc>
            </a:pPr>
            <a:r>
              <a:rPr lang="en-US" altLang="zh-CN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1</a:t>
            </a:r>
            <a:r>
              <a:rPr lang="zh-CN" altLang="en-US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，单季或者滚动净利润最好大于</a:t>
            </a:r>
            <a:r>
              <a:rPr lang="en-US" altLang="zh-CN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1</a:t>
            </a:r>
            <a:r>
              <a:rPr lang="zh-CN" altLang="en-US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个亿以上</a:t>
            </a:r>
            <a:endParaRPr lang="zh-CN" altLang="en-US">
              <a:solidFill>
                <a:schemeClr val="tx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fontAlgn="auto">
              <a:lnSpc>
                <a:spcPct val="150000"/>
              </a:lnSpc>
            </a:pPr>
            <a:r>
              <a:rPr lang="en-US" altLang="zh-CN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2</a:t>
            </a:r>
            <a:r>
              <a:rPr lang="zh-CN" altLang="en-US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，白色线代表利润增速的趋势</a:t>
            </a:r>
            <a:endParaRPr lang="zh-CN" altLang="en-US">
              <a:solidFill>
                <a:schemeClr val="tx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fontAlgn="auto">
              <a:lnSpc>
                <a:spcPct val="150000"/>
              </a:lnSpc>
            </a:pPr>
            <a:r>
              <a:rPr lang="en-US" altLang="zh-CN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3</a:t>
            </a:r>
            <a:r>
              <a:rPr lang="zh-CN" altLang="en-US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，明显的阶梯状向上就是最好的</a:t>
            </a:r>
            <a:endParaRPr lang="zh-CN" altLang="en-US">
              <a:solidFill>
                <a:schemeClr val="tx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</a:rPr>
              <a:t>超强风口双紫选股思路</a:t>
            </a:r>
            <a:endParaRPr lang="zh-CN" altLang="en-US" sz="4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09775" y="2524125"/>
            <a:ext cx="8172450" cy="180975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4" descr="组 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5335" y="1325880"/>
            <a:ext cx="6927850" cy="714375"/>
          </a:xfrm>
          <a:prstGeom prst="rect">
            <a:avLst/>
          </a:prstGeom>
        </p:spPr>
      </p:pic>
      <p:pic>
        <p:nvPicPr>
          <p:cNvPr id="36" name="图片 35" descr="组 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01135" y="2210435"/>
            <a:ext cx="6927850" cy="714375"/>
          </a:xfrm>
          <a:prstGeom prst="rect">
            <a:avLst/>
          </a:prstGeom>
        </p:spPr>
      </p:pic>
      <p:pic>
        <p:nvPicPr>
          <p:cNvPr id="37" name="图片 36" descr="组 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5335" y="3094990"/>
            <a:ext cx="6927850" cy="714375"/>
          </a:xfrm>
          <a:prstGeom prst="rect">
            <a:avLst/>
          </a:prstGeom>
        </p:spPr>
      </p:pic>
      <p:pic>
        <p:nvPicPr>
          <p:cNvPr id="38" name="图片 37" descr="组 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01135" y="3979545"/>
            <a:ext cx="6927850" cy="71437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869815" y="1108710"/>
            <a:ext cx="53403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80000"/>
              </a:lnSpc>
            </a:pPr>
            <a:r>
              <a:rPr lang="en-US" altLang="zh-CN" sz="3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价值共生，赢在绩优 </a:t>
            </a:r>
            <a:endParaRPr lang="en-US" altLang="zh-CN" sz="30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4077335" y="1025525"/>
            <a:ext cx="782955" cy="1088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80000"/>
              </a:lnSpc>
            </a:pPr>
            <a:r>
              <a:rPr lang="en-US" altLang="zh-CN" sz="3600">
                <a:solidFill>
                  <a:schemeClr val="bg1"/>
                </a:solidFill>
                <a:latin typeface="Impact" panose="020B0806030902050204" charset="0"/>
                <a:ea typeface="思源黑体 CN Regular" panose="020B0500000000000000" charset="-122"/>
                <a:cs typeface="Impact" panose="020B0806030902050204" charset="0"/>
              </a:rPr>
              <a:t>0 1</a:t>
            </a:r>
            <a:endParaRPr lang="en-US" altLang="zh-CN" sz="3600">
              <a:solidFill>
                <a:schemeClr val="bg1"/>
              </a:solidFill>
              <a:latin typeface="Impact" panose="020B0806030902050204" charset="0"/>
              <a:ea typeface="思源黑体 CN Regular" panose="020B0500000000000000" charset="-122"/>
              <a:cs typeface="Impact" panose="020B080603090205020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077335" y="2792095"/>
            <a:ext cx="782955" cy="1088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80000"/>
              </a:lnSpc>
            </a:pPr>
            <a:r>
              <a:rPr lang="en-US" altLang="zh-CN" sz="3600">
                <a:solidFill>
                  <a:schemeClr val="bg1"/>
                </a:solidFill>
                <a:latin typeface="Impact" panose="020B0806030902050204" charset="0"/>
                <a:ea typeface="思源黑体 CN Regular" panose="020B0500000000000000" charset="-122"/>
                <a:cs typeface="Impact" panose="020B0806030902050204" charset="0"/>
              </a:rPr>
              <a:t>0 3</a:t>
            </a:r>
            <a:endParaRPr lang="en-US" altLang="zh-CN" sz="3600">
              <a:solidFill>
                <a:schemeClr val="bg1"/>
              </a:solidFill>
              <a:latin typeface="Impact" panose="020B0806030902050204" charset="0"/>
              <a:ea typeface="思源黑体 CN Regular" panose="020B0500000000000000" charset="-122"/>
              <a:cs typeface="Impact" panose="020B08060309020502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077335" y="1908810"/>
            <a:ext cx="782955" cy="1088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80000"/>
              </a:lnSpc>
            </a:pPr>
            <a:r>
              <a:rPr lang="en-US" altLang="zh-CN" sz="3600">
                <a:solidFill>
                  <a:schemeClr val="bg1"/>
                </a:solidFill>
                <a:latin typeface="Impact" panose="020B0806030902050204" charset="0"/>
                <a:ea typeface="思源黑体 CN Regular" panose="020B0500000000000000" charset="-122"/>
                <a:cs typeface="Impact" panose="020B0806030902050204" charset="0"/>
              </a:rPr>
              <a:t>0 2</a:t>
            </a:r>
            <a:endParaRPr lang="en-US" altLang="zh-CN" sz="3600">
              <a:solidFill>
                <a:schemeClr val="bg1"/>
              </a:solidFill>
              <a:latin typeface="Impact" panose="020B0806030902050204" charset="0"/>
              <a:ea typeface="思源黑体 CN Regular" panose="020B0500000000000000" charset="-122"/>
              <a:cs typeface="Impact" panose="020B080603090205020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077335" y="3696970"/>
            <a:ext cx="782955" cy="1088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80000"/>
              </a:lnSpc>
            </a:pPr>
            <a:r>
              <a:rPr lang="en-US" altLang="zh-CN" sz="3600">
                <a:solidFill>
                  <a:schemeClr val="bg1"/>
                </a:solidFill>
                <a:latin typeface="Impact" panose="020B0806030902050204" charset="0"/>
                <a:ea typeface="思源黑体 CN Regular" panose="020B0500000000000000" charset="-122"/>
                <a:cs typeface="Impact" panose="020B0806030902050204" charset="0"/>
              </a:rPr>
              <a:t>0 4</a:t>
            </a:r>
            <a:endParaRPr lang="en-US" altLang="zh-CN" sz="3600">
              <a:solidFill>
                <a:schemeClr val="bg1"/>
              </a:solidFill>
              <a:latin typeface="Impact" panose="020B0806030902050204" charset="0"/>
              <a:ea typeface="思源黑体 CN Regular" panose="020B0500000000000000" charset="-122"/>
              <a:cs typeface="Impact" panose="020B080603090205020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869815" y="1991995"/>
            <a:ext cx="53403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80000"/>
              </a:lnSpc>
            </a:pPr>
            <a:r>
              <a:rPr lang="en-US" altLang="zh-CN" sz="3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确定三共振主线风口</a:t>
            </a:r>
            <a:endParaRPr lang="en-US" altLang="zh-CN" sz="30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869815" y="2875280"/>
            <a:ext cx="53403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80000"/>
              </a:lnSpc>
            </a:pPr>
            <a:r>
              <a:rPr lang="en-US" altLang="zh-CN" sz="3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超强双紫牛特征</a:t>
            </a:r>
            <a:endParaRPr lang="en-US" altLang="zh-CN" sz="30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869815" y="3780155"/>
            <a:ext cx="53403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80000"/>
              </a:lnSpc>
            </a:pPr>
            <a:r>
              <a:rPr lang="en-US" altLang="zh-CN" sz="3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3-5次确定性机会</a:t>
            </a:r>
            <a:endParaRPr lang="en-US" altLang="zh-CN" sz="30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</a:rPr>
              <a:t>超强风口双紫选股思路</a:t>
            </a:r>
            <a:endParaRPr lang="zh-CN" altLang="en-US" sz="4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6670" y="671830"/>
            <a:ext cx="12218670" cy="589724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</a:rPr>
              <a:t>超强风口双紫选股思路</a:t>
            </a:r>
            <a:endParaRPr lang="zh-CN" altLang="en-US" sz="4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84530"/>
            <a:ext cx="12192635" cy="595693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0440" y="4839970"/>
            <a:ext cx="6605270" cy="139954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0"/>
            <a:ext cx="12192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   </a:t>
            </a:r>
            <a:r>
              <a:rPr lang="zh-CN" altLang="en-US" sz="3200" b="1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选股标准</a:t>
            </a:r>
            <a:r>
              <a:rPr lang="zh-CN" altLang="en-US" sz="3200" b="1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：</a:t>
            </a:r>
            <a:r>
              <a:rPr lang="zh-CN" sz="3200" b="1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低位有空间</a:t>
            </a:r>
            <a:r>
              <a:rPr lang="en-US" altLang="zh-CN" sz="3200" b="1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+</a:t>
            </a:r>
            <a:r>
              <a:rPr lang="zh-CN" altLang="en-US" sz="3200" b="1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绩优游资双紫牛</a:t>
            </a:r>
            <a:endParaRPr lang="zh-CN" altLang="en-US" sz="3200" b="1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3525" y="728980"/>
            <a:ext cx="5776595" cy="586486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9485" y="728980"/>
            <a:ext cx="5879465" cy="586549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1104265" y="2071370"/>
            <a:ext cx="319913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pitchFamily="34" charset="-122"/>
              </a:rPr>
              <a:t>PART 01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Light" panose="020B0300000000000000" charset="-122"/>
              <a:ea typeface="思源黑体 CN Light" panose="020B0300000000000000" charset="-122"/>
              <a:cs typeface="思源黑体 CN Normal" panose="020B0400000000000000" pitchFamily="34" charset="-122"/>
            </a:endParaRPr>
          </a:p>
        </p:txBody>
      </p:sp>
      <p:sp>
        <p:nvSpPr>
          <p:cNvPr id="14" name="文本框 13"/>
          <p:cNvSpPr txBox="1"/>
          <p:nvPr userDrawn="1"/>
        </p:nvSpPr>
        <p:spPr>
          <a:xfrm>
            <a:off x="1104265" y="3038475"/>
            <a:ext cx="983932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66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  <a:sym typeface="+mn-ea"/>
              </a:rPr>
              <a:t>价值共生，赢在绩优 </a:t>
            </a:r>
            <a:endParaRPr lang="zh-CN" altLang="en-US" sz="6600" b="1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200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pitchFamily="34" charset="-122"/>
                <a:sym typeface="+mn-ea"/>
              </a:rPr>
              <a:t>     </a:t>
            </a:r>
            <a:r>
              <a:rPr lang="zh-CN" altLang="en-US" sz="4200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pitchFamily="34" charset="-122"/>
                <a:sym typeface="+mn-ea"/>
              </a:rPr>
              <a:t>震荡突破，控盘拉升</a:t>
            </a:r>
            <a:endParaRPr lang="zh-CN" altLang="en-US" sz="4200" b="1" spc="-2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思源黑体 CN Normal" panose="020B0400000000000000" pitchFamily="3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78815"/>
            <a:ext cx="12192000" cy="593788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</a:rPr>
              <a:t>价值共生，赢在绩优！</a:t>
            </a:r>
            <a:endParaRPr lang="zh-CN" altLang="en-US" sz="4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8800" y="737235"/>
            <a:ext cx="11086465" cy="586867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1104265" y="2071370"/>
            <a:ext cx="319913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pitchFamily="34" charset="-122"/>
              </a:rPr>
              <a:t>PART 0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pitchFamily="34" charset="-122"/>
              </a:rPr>
              <a:t>2</a:t>
            </a:r>
            <a:endParaRPr kumimoji="0" lang="en-US" altLang="zh-CN" sz="6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Light" panose="020B0300000000000000" charset="-122"/>
              <a:ea typeface="思源黑体 CN Light" panose="020B0300000000000000" charset="-122"/>
              <a:cs typeface="思源黑体 CN Normal" panose="020B0400000000000000" pitchFamily="34" charset="-122"/>
            </a:endParaRPr>
          </a:p>
        </p:txBody>
      </p:sp>
      <p:sp>
        <p:nvSpPr>
          <p:cNvPr id="14" name="文本框 13"/>
          <p:cNvSpPr txBox="1"/>
          <p:nvPr userDrawn="1"/>
        </p:nvSpPr>
        <p:spPr>
          <a:xfrm>
            <a:off x="1104265" y="3038475"/>
            <a:ext cx="9839325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66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  <a:sym typeface="+mn-ea"/>
              </a:rPr>
              <a:t>确定三共振主线风口</a:t>
            </a:r>
            <a:endParaRPr lang="en-US" altLang="zh-CN" sz="66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  <a:p>
            <a:pPr algn="l"/>
            <a:r>
              <a:rPr lang="en-US" altLang="zh-CN" sz="66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  <a:sym typeface="+mn-ea"/>
              </a:rPr>
              <a:t> </a:t>
            </a:r>
            <a:endParaRPr lang="zh-CN" altLang="en-US" sz="6600" b="1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0"/>
            <a:ext cx="1219200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三确定法则</a:t>
            </a:r>
            <a:endParaRPr lang="zh-CN" altLang="en-US" sz="4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algn="ctr"/>
            <a:endParaRPr lang="zh-CN" altLang="en-US" sz="4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17" name="Title 6"/>
          <p:cNvSpPr txBox="1"/>
          <p:nvPr>
            <p:custDataLst>
              <p:tags r:id="rId1"/>
            </p:custDataLst>
          </p:nvPr>
        </p:nvSpPr>
        <p:spPr>
          <a:xfrm>
            <a:off x="252730" y="1566545"/>
            <a:ext cx="8232775" cy="372491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47625" tIns="19050" rIns="47625" bIns="19050" anchor="t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Segoe UI" panose="020B0502040204020203" pitchFamily="34" charset="0"/>
              </a:defRPr>
            </a:lvl1pPr>
          </a:lstStyle>
          <a:p>
            <a:pPr marL="381000" lvl="0" indent="-381000" algn="l" fontAlgn="ctr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微软雅黑" panose="020B0503020204020204" pitchFamily="34" charset="-122"/>
              <a:buAutoNum type="ea1JpnChsDbPeriod"/>
            </a:pPr>
            <a:r>
              <a:rPr lang="en-US" altLang="zh-CN" sz="2400" b="1" spc="140">
                <a:ln w="3175">
                  <a:noFill/>
                  <a:prstDash val="dash"/>
                </a:ln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确定主线风口</a:t>
            </a:r>
            <a:endParaRPr lang="en-US" altLang="zh-CN" sz="2400" b="1" spc="140">
              <a:ln w="3175">
                <a:noFill/>
                <a:prstDash val="dash"/>
              </a:ln>
              <a:solidFill>
                <a:srgbClr val="000000">
                  <a:lumMod val="75000"/>
                  <a:lumOff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81000" lvl="0" indent="-381000" algn="l" fontAlgn="ctr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微软雅黑" panose="020B0503020204020204" pitchFamily="34" charset="-122"/>
              <a:buAutoNum type="ea1JpnChsDbPeriod"/>
            </a:pPr>
            <a:r>
              <a:rPr lang="en-US" altLang="zh-CN" sz="2400" b="1" spc="140">
                <a:ln w="3175">
                  <a:noFill/>
                  <a:prstDash val="dash"/>
                </a:ln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确定</a:t>
            </a:r>
            <a:r>
              <a:rPr lang="zh-CN" altLang="en-US" sz="2400" b="1" spc="140">
                <a:ln w="3175">
                  <a:noFill/>
                  <a:prstDash val="dash"/>
                </a:ln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滚动净利润预增，增速向上（</a:t>
            </a:r>
            <a:r>
              <a:rPr lang="zh-CN" altLang="en-US" sz="2400" b="1" spc="140">
                <a:ln w="3175">
                  <a:noFill/>
                  <a:prstDash val="dash"/>
                </a:ln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紫色</a:t>
            </a:r>
            <a:r>
              <a:rPr altLang="zh-CN" sz="2400" b="1" spc="140">
                <a:ln w="3175">
                  <a:noFill/>
                  <a:prstDash val="dash"/>
                </a:ln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2400" b="1" spc="140">
                <a:ln w="3175">
                  <a:noFill/>
                  <a:prstDash val="dash"/>
                </a:ln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endParaRPr lang="zh-CN" altLang="en-US" sz="2400" b="1" spc="140">
              <a:ln w="3175">
                <a:noFill/>
                <a:prstDash val="dash"/>
              </a:ln>
              <a:solidFill>
                <a:srgbClr val="000000">
                  <a:lumMod val="75000"/>
                  <a:lumOff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81000" lvl="0" indent="-381000" algn="l" fontAlgn="ctr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微软雅黑" panose="020B0503020204020204" pitchFamily="34" charset="-122"/>
              <a:buAutoNum type="ea1JpnChsDbPeriod"/>
            </a:pPr>
            <a:r>
              <a:rPr lang="en-US" altLang="zh-CN" sz="2400" b="1" spc="140">
                <a:ln w="3175">
                  <a:noFill/>
                  <a:prstDash val="dash"/>
                </a:ln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确定</a:t>
            </a:r>
            <a:r>
              <a:rPr lang="zh-CN" altLang="en-US" sz="2400" b="1" spc="140">
                <a:ln w="3175">
                  <a:noFill/>
                  <a:prstDash val="dash"/>
                </a:ln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短期主力动向向上（</a:t>
            </a:r>
            <a:r>
              <a:rPr lang="zh-CN" altLang="en-US" sz="2400" b="1" spc="140">
                <a:ln w="3175">
                  <a:noFill/>
                  <a:prstDash val="dash"/>
                </a:ln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紫色</a:t>
            </a:r>
            <a:r>
              <a:rPr altLang="zh-CN" sz="2400" b="1" spc="140">
                <a:ln w="3175">
                  <a:noFill/>
                  <a:prstDash val="dash"/>
                </a:ln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400" b="1" spc="140">
                <a:ln w="3175">
                  <a:noFill/>
                  <a:prstDash val="dash"/>
                </a:ln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endParaRPr lang="zh-CN" altLang="en-US" sz="2400" b="1" spc="140">
              <a:ln w="3175">
                <a:noFill/>
                <a:prstDash val="dash"/>
              </a:ln>
              <a:solidFill>
                <a:srgbClr val="000000">
                  <a:lumMod val="75000"/>
                  <a:lumOff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946265" y="1202055"/>
            <a:ext cx="5156835" cy="4655820"/>
          </a:xfrm>
          <a:prstGeom prst="round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</a:rPr>
              <a:t>跟对主线，遥遥领先</a:t>
            </a:r>
            <a:endParaRPr lang="zh-CN" altLang="en-US" sz="4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 cstate="screen">
            <a:lum bright="54000" contrast="-54000"/>
          </a:blip>
          <a:srcRect/>
          <a:stretch>
            <a:fillRect/>
          </a:stretch>
        </p:blipFill>
        <p:spPr>
          <a:xfrm>
            <a:off x="7863840" y="981075"/>
            <a:ext cx="3562985" cy="52177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2" cstate="screen">
            <a:lum bright="54000" contrast="-54000"/>
          </a:blip>
          <a:srcRect/>
          <a:stretch>
            <a:fillRect/>
          </a:stretch>
        </p:blipFill>
        <p:spPr>
          <a:xfrm>
            <a:off x="596265" y="981075"/>
            <a:ext cx="3556000" cy="5143500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4810125" y="739140"/>
            <a:ext cx="2743200" cy="905256"/>
            <a:chOff x="5092700" y="701675"/>
            <a:chExt cx="2743200" cy="905256"/>
          </a:xfrm>
        </p:grpSpPr>
        <p:sp>
          <p:nvSpPr>
            <p:cNvPr id="4" name="流程图: 终止 3"/>
            <p:cNvSpPr/>
            <p:nvPr>
              <p:custDataLst>
                <p:tags r:id="rId4"/>
              </p:custDataLst>
            </p:nvPr>
          </p:nvSpPr>
          <p:spPr>
            <a:xfrm>
              <a:off x="5092700" y="701675"/>
              <a:ext cx="2743200" cy="905256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文本框 5"/>
            <p:cNvSpPr txBox="1"/>
            <p:nvPr>
              <p:custDataLst>
                <p:tags r:id="rId5"/>
              </p:custDataLst>
            </p:nvPr>
          </p:nvSpPr>
          <p:spPr>
            <a:xfrm>
              <a:off x="5349200" y="893408"/>
              <a:ext cx="2316480" cy="5219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确定主线风口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29699" name="直接连接符 7"/>
          <p:cNvCxnSpPr>
            <a:cxnSpLocks noChangeShapeType="1"/>
          </p:cNvCxnSpPr>
          <p:nvPr>
            <p:custDataLst>
              <p:tags r:id="rId6"/>
            </p:custDataLst>
          </p:nvPr>
        </p:nvCxnSpPr>
        <p:spPr bwMode="auto">
          <a:xfrm>
            <a:off x="6763548" y="3055205"/>
            <a:ext cx="560833" cy="0"/>
          </a:xfrm>
          <a:prstGeom prst="line">
            <a:avLst/>
          </a:prstGeom>
          <a:noFill/>
          <a:ln w="3175" cmpd="sng">
            <a:solidFill>
              <a:sysClr val="window" lastClr="FFFFFF">
                <a:lumMod val="75000"/>
              </a:sysClr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00" name="椭圆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400858" y="2895877"/>
            <a:ext cx="317063" cy="317061"/>
          </a:xfrm>
          <a:prstGeom prst="ellipse">
            <a:avLst/>
          </a:prstGeom>
          <a:solidFill>
            <a:srgbClr val="0F6F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algn="ctr" eaLnBrk="1" hangingPunct="1"/>
            <a:r>
              <a:rPr lang="en-US" sz="1350">
                <a:solidFill>
                  <a:sysClr val="window" lastClr="FFFFFF"/>
                </a:solidFill>
                <a:latin typeface="Arial" panose="020B0604020202020204" pitchFamily="34" charset="0"/>
                <a:ea typeface="+mn-ea"/>
              </a:rPr>
              <a:t>2</a:t>
            </a:r>
            <a:endParaRPr lang="zh-CN" altLang="en-US" sz="1350">
              <a:solidFill>
                <a:sysClr val="window" lastClr="FFFFFF"/>
              </a:solidFill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29701" name="文本框 2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940771" y="1913890"/>
            <a:ext cx="3483112" cy="1159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noAutofit/>
          </a:bodyPr>
          <a:lstStyle>
            <a:lvl1pPr algn="just">
              <a:lnSpc>
                <a:spcPct val="110000"/>
              </a:lnSpc>
              <a:spcBef>
                <a:spcPts val="600"/>
              </a:spcBef>
              <a:buClr>
                <a:srgbClr val="0F6FC6"/>
              </a:buClr>
              <a:buSzPct val="80000"/>
              <a:buFont typeface="Wingdings" panose="05000000000000000000" pitchFamily="2" charset="2"/>
              <a:buChar char="{"/>
              <a:defRPr sz="2400">
                <a:solidFill>
                  <a:srgbClr val="0F6FC6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marL="742950" indent="-285750" algn="just">
              <a:lnSpc>
                <a:spcPct val="120000"/>
              </a:lnSpc>
              <a:buClr>
                <a:srgbClr val="DABE8B"/>
              </a:buClr>
              <a:buFont typeface="幼圆" panose="02010509060101010101" pitchFamily="49" charset="-122"/>
              <a:buChar char=" 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ysClr val="windowText" lastClr="00000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algn="l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endParaRPr lang="en-US" altLang="zh-CN" sz="1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2019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年上证指数整年涨幅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21%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；</a:t>
            </a:r>
            <a:endParaRPr lang="zh-CN" altLang="en-US" sz="1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芯片，氢燃料主题启动，芯片股晶方科技成就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8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倍牛股，通富微电，长电科技，华天科技最少涨幅三倍以上；</a:t>
            </a:r>
            <a:endParaRPr lang="zh-CN" altLang="en-US" sz="1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炒作时间氢燃料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个月，芯片一年。</a:t>
            </a:r>
            <a:endParaRPr lang="zh-CN" altLang="en-US" sz="1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9703" name="任意多边形 23"/>
          <p:cNvSpPr/>
          <p:nvPr>
            <p:custDataLst>
              <p:tags r:id="rId9"/>
            </p:custDataLst>
          </p:nvPr>
        </p:nvSpPr>
        <p:spPr bwMode="auto">
          <a:xfrm>
            <a:off x="5517607" y="2484812"/>
            <a:ext cx="1194957" cy="599072"/>
          </a:xfrm>
          <a:custGeom>
            <a:avLst/>
            <a:gdLst>
              <a:gd name="T0" fmla="*/ 1213505 w 1391850"/>
              <a:gd name="T1" fmla="*/ 0 h 696292"/>
              <a:gd name="T2" fmla="*/ 1391850 w 1391850"/>
              <a:gd name="T3" fmla="*/ 680523 h 696292"/>
              <a:gd name="T4" fmla="*/ 664395 w 1391850"/>
              <a:gd name="T5" fmla="*/ 679784 h 696292"/>
              <a:gd name="T6" fmla="*/ 810270 w 1391850"/>
              <a:gd name="T7" fmla="*/ 476062 h 696292"/>
              <a:gd name="T8" fmla="*/ 0 w 1391850"/>
              <a:gd name="T9" fmla="*/ 696292 h 696292"/>
              <a:gd name="T10" fmla="*/ 1084978 w 1391850"/>
              <a:gd name="T11" fmla="*/ 149640 h 696292"/>
              <a:gd name="T12" fmla="*/ 1213505 w 1391850"/>
              <a:gd name="T13" fmla="*/ 0 h 696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91850" h="696292">
                <a:moveTo>
                  <a:pt x="1213505" y="0"/>
                </a:moveTo>
                <a:lnTo>
                  <a:pt x="1391850" y="680523"/>
                </a:lnTo>
                <a:lnTo>
                  <a:pt x="664395" y="679784"/>
                </a:lnTo>
                <a:lnTo>
                  <a:pt x="810270" y="476062"/>
                </a:lnTo>
                <a:cubicBezTo>
                  <a:pt x="711564" y="424684"/>
                  <a:pt x="364296" y="301346"/>
                  <a:pt x="0" y="696292"/>
                </a:cubicBezTo>
                <a:cubicBezTo>
                  <a:pt x="100779" y="106417"/>
                  <a:pt x="733669" y="-15667"/>
                  <a:pt x="1084978" y="149640"/>
                </a:cubicBezTo>
                <a:lnTo>
                  <a:pt x="1213505" y="0"/>
                </a:lnTo>
                <a:close/>
              </a:path>
            </a:pathLst>
          </a:custGeom>
          <a:solidFill>
            <a:srgbClr val="0F6F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en-US" sz="1350"/>
          </a:p>
        </p:txBody>
      </p:sp>
      <p:sp>
        <p:nvSpPr>
          <p:cNvPr id="29704" name="任意多边形 24"/>
          <p:cNvSpPr/>
          <p:nvPr>
            <p:custDataLst>
              <p:tags r:id="rId10"/>
            </p:custDataLst>
          </p:nvPr>
        </p:nvSpPr>
        <p:spPr bwMode="auto">
          <a:xfrm rot="5400000">
            <a:off x="6601035" y="3533187"/>
            <a:ext cx="1194957" cy="595885"/>
          </a:xfrm>
          <a:custGeom>
            <a:avLst/>
            <a:gdLst>
              <a:gd name="T0" fmla="*/ 1213505 w 1391850"/>
              <a:gd name="T1" fmla="*/ 0 h 696292"/>
              <a:gd name="T2" fmla="*/ 1391850 w 1391850"/>
              <a:gd name="T3" fmla="*/ 680523 h 696292"/>
              <a:gd name="T4" fmla="*/ 664395 w 1391850"/>
              <a:gd name="T5" fmla="*/ 679784 h 696292"/>
              <a:gd name="T6" fmla="*/ 810270 w 1391850"/>
              <a:gd name="T7" fmla="*/ 476062 h 696292"/>
              <a:gd name="T8" fmla="*/ 0 w 1391850"/>
              <a:gd name="T9" fmla="*/ 696292 h 696292"/>
              <a:gd name="T10" fmla="*/ 1084978 w 1391850"/>
              <a:gd name="T11" fmla="*/ 149640 h 696292"/>
              <a:gd name="T12" fmla="*/ 1213505 w 1391850"/>
              <a:gd name="T13" fmla="*/ 0 h 696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91850" h="696292">
                <a:moveTo>
                  <a:pt x="1213505" y="0"/>
                </a:moveTo>
                <a:lnTo>
                  <a:pt x="1391850" y="680523"/>
                </a:lnTo>
                <a:lnTo>
                  <a:pt x="664395" y="679784"/>
                </a:lnTo>
                <a:lnTo>
                  <a:pt x="810270" y="476062"/>
                </a:lnTo>
                <a:cubicBezTo>
                  <a:pt x="711564" y="424684"/>
                  <a:pt x="364296" y="301346"/>
                  <a:pt x="0" y="696292"/>
                </a:cubicBezTo>
                <a:cubicBezTo>
                  <a:pt x="100779" y="106417"/>
                  <a:pt x="733669" y="-15667"/>
                  <a:pt x="1084978" y="149640"/>
                </a:cubicBezTo>
                <a:lnTo>
                  <a:pt x="1213505" y="0"/>
                </a:lnTo>
                <a:close/>
              </a:path>
            </a:pathLst>
          </a:custGeom>
          <a:solidFill>
            <a:srgbClr val="009D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 anchor="ctr"/>
          <a:lstStyle/>
          <a:p>
            <a:pPr algn="ctr"/>
            <a:endParaRPr lang="zh-CN" altLang="en-US" sz="1350"/>
          </a:p>
        </p:txBody>
      </p:sp>
      <p:cxnSp>
        <p:nvCxnSpPr>
          <p:cNvPr id="29706" name="直接连接符 18"/>
          <p:cNvCxnSpPr>
            <a:cxnSpLocks noChangeShapeType="1"/>
          </p:cNvCxnSpPr>
          <p:nvPr>
            <p:custDataLst>
              <p:tags r:id="rId11"/>
            </p:custDataLst>
          </p:nvPr>
        </p:nvCxnSpPr>
        <p:spPr bwMode="auto">
          <a:xfrm>
            <a:off x="6926062" y="4465254"/>
            <a:ext cx="560833" cy="0"/>
          </a:xfrm>
          <a:prstGeom prst="line">
            <a:avLst/>
          </a:prstGeom>
          <a:noFill/>
          <a:ln w="3175" cmpd="sng">
            <a:solidFill>
              <a:sysClr val="window" lastClr="FFFFFF">
                <a:lumMod val="75000"/>
              </a:sysClr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07" name="椭圆 19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486850" y="4344984"/>
            <a:ext cx="317061" cy="317063"/>
          </a:xfrm>
          <a:prstGeom prst="ellipse">
            <a:avLst/>
          </a:prstGeom>
          <a:solidFill>
            <a:srgbClr val="009D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algn="ctr" eaLnBrk="1" hangingPunct="1"/>
            <a:r>
              <a:rPr lang="en-US" altLang="zh-CN" sz="1350">
                <a:solidFill>
                  <a:sysClr val="window" lastClr="FFFFFF"/>
                </a:solidFill>
                <a:latin typeface="Arial" panose="020B0604020202020204" pitchFamily="34" charset="0"/>
                <a:ea typeface="黑体" panose="02010609060101010101" charset="-122"/>
              </a:rPr>
              <a:t>4</a:t>
            </a:r>
            <a:endParaRPr lang="en-US" altLang="zh-CN" sz="1350">
              <a:solidFill>
                <a:sysClr val="window" lastClr="FFFFFF"/>
              </a:solidFill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29708" name="文本框 20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8077835" y="4075430"/>
            <a:ext cx="3208020" cy="1753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noAutofit/>
          </a:bodyPr>
          <a:lstStyle>
            <a:lvl1pPr algn="just">
              <a:lnSpc>
                <a:spcPct val="110000"/>
              </a:lnSpc>
              <a:spcBef>
                <a:spcPts val="600"/>
              </a:spcBef>
              <a:buClr>
                <a:srgbClr val="0F6FC6"/>
              </a:buClr>
              <a:buSzPct val="80000"/>
              <a:buFont typeface="Wingdings" panose="05000000000000000000" pitchFamily="2" charset="2"/>
              <a:buChar char="{"/>
              <a:defRPr sz="2400">
                <a:solidFill>
                  <a:srgbClr val="0F6FC6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marL="742950" indent="-285750" algn="just">
              <a:lnSpc>
                <a:spcPct val="120000"/>
              </a:lnSpc>
              <a:buClr>
                <a:srgbClr val="DABE8B"/>
              </a:buClr>
              <a:buFont typeface="幼圆" panose="02010509060101010101" pitchFamily="49" charset="-122"/>
              <a:buChar char=" 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ysClr val="windowText" lastClr="00000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algn="l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2020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年上证指数整年涨幅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15%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；</a:t>
            </a:r>
            <a:endParaRPr lang="en-US" altLang="zh-CN" sz="1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新能源汽车，军工，白马股。轮番炒作，阳光电源翻十倍，隆基股份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倍，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白酒等个股也出现了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倍涨幅；</a:t>
            </a:r>
            <a:endParaRPr lang="zh-CN" altLang="en-US" sz="1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炒作周期时间半年。</a:t>
            </a:r>
            <a:endParaRPr lang="zh-CN" altLang="en-US" sz="1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9702" name="任意多边形 22"/>
          <p:cNvSpPr/>
          <p:nvPr>
            <p:custDataLst>
              <p:tags r:id="rId14"/>
            </p:custDataLst>
          </p:nvPr>
        </p:nvSpPr>
        <p:spPr bwMode="auto">
          <a:xfrm rot="16200000">
            <a:off x="4475818" y="3606371"/>
            <a:ext cx="1194957" cy="595885"/>
          </a:xfrm>
          <a:custGeom>
            <a:avLst/>
            <a:gdLst>
              <a:gd name="T0" fmla="*/ 1213505 w 1391850"/>
              <a:gd name="T1" fmla="*/ 0 h 696292"/>
              <a:gd name="T2" fmla="*/ 1391850 w 1391850"/>
              <a:gd name="T3" fmla="*/ 680523 h 696292"/>
              <a:gd name="T4" fmla="*/ 664395 w 1391850"/>
              <a:gd name="T5" fmla="*/ 679784 h 696292"/>
              <a:gd name="T6" fmla="*/ 810270 w 1391850"/>
              <a:gd name="T7" fmla="*/ 476062 h 696292"/>
              <a:gd name="T8" fmla="*/ 0 w 1391850"/>
              <a:gd name="T9" fmla="*/ 696292 h 696292"/>
              <a:gd name="T10" fmla="*/ 1084978 w 1391850"/>
              <a:gd name="T11" fmla="*/ 149640 h 696292"/>
              <a:gd name="T12" fmla="*/ 1213505 w 1391850"/>
              <a:gd name="T13" fmla="*/ 0 h 696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91850" h="696292">
                <a:moveTo>
                  <a:pt x="1213505" y="0"/>
                </a:moveTo>
                <a:lnTo>
                  <a:pt x="1391850" y="680523"/>
                </a:lnTo>
                <a:lnTo>
                  <a:pt x="664395" y="679784"/>
                </a:lnTo>
                <a:lnTo>
                  <a:pt x="810270" y="476062"/>
                </a:lnTo>
                <a:cubicBezTo>
                  <a:pt x="711564" y="424684"/>
                  <a:pt x="364296" y="301346"/>
                  <a:pt x="0" y="696292"/>
                </a:cubicBezTo>
                <a:cubicBezTo>
                  <a:pt x="100779" y="106417"/>
                  <a:pt x="733669" y="-15667"/>
                  <a:pt x="1084978" y="149640"/>
                </a:cubicBezTo>
                <a:lnTo>
                  <a:pt x="1213505" y="0"/>
                </a:lnTo>
                <a:close/>
              </a:path>
            </a:pathLst>
          </a:custGeom>
          <a:solidFill>
            <a:srgbClr val="009D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 anchor="ctr"/>
          <a:lstStyle/>
          <a:p>
            <a:pPr algn="ctr"/>
            <a:endParaRPr lang="zh-CN" altLang="en-US" sz="1350"/>
          </a:p>
        </p:txBody>
      </p:sp>
      <p:cxnSp>
        <p:nvCxnSpPr>
          <p:cNvPr id="29709" name="直接连接符 25"/>
          <p:cNvCxnSpPr>
            <a:cxnSpLocks noChangeShapeType="1"/>
          </p:cNvCxnSpPr>
          <p:nvPr>
            <p:custDataLst>
              <p:tags r:id="rId15"/>
            </p:custDataLst>
          </p:nvPr>
        </p:nvCxnSpPr>
        <p:spPr bwMode="auto">
          <a:xfrm flipH="1">
            <a:off x="4810193" y="3074324"/>
            <a:ext cx="560833" cy="0"/>
          </a:xfrm>
          <a:prstGeom prst="line">
            <a:avLst/>
          </a:prstGeom>
          <a:noFill/>
          <a:ln w="3175" cmpd="sng">
            <a:solidFill>
              <a:sysClr val="window" lastClr="FFFFFF">
                <a:lumMod val="75000"/>
              </a:sysClr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10" name="椭圆 26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 flipH="1">
            <a:off x="4152494" y="2896904"/>
            <a:ext cx="317061" cy="317063"/>
          </a:xfrm>
          <a:prstGeom prst="ellipse">
            <a:avLst/>
          </a:prstGeom>
          <a:solidFill>
            <a:srgbClr val="009D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algn="ctr" eaLnBrk="1" hangingPunct="1"/>
            <a:r>
              <a:rPr lang="en-US" sz="1350">
                <a:solidFill>
                  <a:sysClr val="window" lastClr="FFFFFF"/>
                </a:solidFill>
                <a:latin typeface="Arial" panose="020B0604020202020204" pitchFamily="34" charset="0"/>
                <a:ea typeface="+mn-ea"/>
              </a:rPr>
              <a:t>1</a:t>
            </a:r>
            <a:endParaRPr lang="zh-CN" altLang="en-US" sz="1350">
              <a:solidFill>
                <a:sysClr val="window" lastClr="FFFFFF"/>
              </a:solidFill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29711" name="文本框 27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 flipH="1">
            <a:off x="796245" y="2044093"/>
            <a:ext cx="3130467" cy="1481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noAutofit/>
          </a:bodyPr>
          <a:lstStyle>
            <a:lvl1pPr algn="just">
              <a:lnSpc>
                <a:spcPct val="110000"/>
              </a:lnSpc>
              <a:spcBef>
                <a:spcPts val="600"/>
              </a:spcBef>
              <a:buClr>
                <a:srgbClr val="0F6FC6"/>
              </a:buClr>
              <a:buSzPct val="80000"/>
              <a:buFont typeface="Wingdings" panose="05000000000000000000" pitchFamily="2" charset="2"/>
              <a:buChar char="{"/>
              <a:defRPr sz="2400">
                <a:solidFill>
                  <a:srgbClr val="0F6FC6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marL="742950" indent="-285750" algn="just">
              <a:lnSpc>
                <a:spcPct val="120000"/>
              </a:lnSpc>
              <a:buClr>
                <a:srgbClr val="DABE8B"/>
              </a:buClr>
              <a:buFont typeface="幼圆" panose="02010509060101010101" pitchFamily="49" charset="-122"/>
              <a:buChar char=" 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ysClr val="windowText" lastClr="00000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algn="l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2018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年上证指数整年涨幅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-25%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；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5G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主题启动，东方通信，沪电股份，东信和平等主题牛股翻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倍以上；</a:t>
            </a:r>
            <a:endParaRPr lang="zh-CN" altLang="en-US" sz="1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炒作周期时间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个月。</a:t>
            </a:r>
            <a:endParaRPr lang="zh-CN" altLang="en-US" sz="1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9705" name="任意多边形 14"/>
          <p:cNvSpPr/>
          <p:nvPr>
            <p:custDataLst>
              <p:tags r:id="rId18"/>
            </p:custDataLst>
          </p:nvPr>
        </p:nvSpPr>
        <p:spPr bwMode="auto">
          <a:xfrm rot="10800000">
            <a:off x="5517607" y="4653259"/>
            <a:ext cx="1194957" cy="597479"/>
          </a:xfrm>
          <a:custGeom>
            <a:avLst/>
            <a:gdLst>
              <a:gd name="T0" fmla="*/ 1213505 w 1391850"/>
              <a:gd name="T1" fmla="*/ 0 h 696292"/>
              <a:gd name="T2" fmla="*/ 1391850 w 1391850"/>
              <a:gd name="T3" fmla="*/ 680523 h 696292"/>
              <a:gd name="T4" fmla="*/ 664395 w 1391850"/>
              <a:gd name="T5" fmla="*/ 679784 h 696292"/>
              <a:gd name="T6" fmla="*/ 810270 w 1391850"/>
              <a:gd name="T7" fmla="*/ 476062 h 696292"/>
              <a:gd name="T8" fmla="*/ 0 w 1391850"/>
              <a:gd name="T9" fmla="*/ 696292 h 696292"/>
              <a:gd name="T10" fmla="*/ 1084978 w 1391850"/>
              <a:gd name="T11" fmla="*/ 149640 h 696292"/>
              <a:gd name="T12" fmla="*/ 1213505 w 1391850"/>
              <a:gd name="T13" fmla="*/ 0 h 696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91850" h="696292">
                <a:moveTo>
                  <a:pt x="1213505" y="0"/>
                </a:moveTo>
                <a:lnTo>
                  <a:pt x="1391850" y="680523"/>
                </a:lnTo>
                <a:lnTo>
                  <a:pt x="664395" y="679784"/>
                </a:lnTo>
                <a:lnTo>
                  <a:pt x="810270" y="476062"/>
                </a:lnTo>
                <a:cubicBezTo>
                  <a:pt x="711564" y="424684"/>
                  <a:pt x="364296" y="301346"/>
                  <a:pt x="0" y="696292"/>
                </a:cubicBezTo>
                <a:cubicBezTo>
                  <a:pt x="100779" y="106417"/>
                  <a:pt x="733669" y="-15667"/>
                  <a:pt x="1084978" y="149640"/>
                </a:cubicBezTo>
                <a:lnTo>
                  <a:pt x="1213505" y="0"/>
                </a:lnTo>
                <a:close/>
              </a:path>
            </a:pathLst>
          </a:custGeom>
          <a:solidFill>
            <a:srgbClr val="0F6F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 anchor="ctr"/>
          <a:lstStyle/>
          <a:p>
            <a:pPr algn="ctr"/>
            <a:endParaRPr lang="zh-CN" altLang="en-US" sz="1350"/>
          </a:p>
        </p:txBody>
      </p:sp>
      <p:cxnSp>
        <p:nvCxnSpPr>
          <p:cNvPr id="29712" name="直接连接符 32"/>
          <p:cNvCxnSpPr>
            <a:cxnSpLocks noChangeShapeType="1"/>
          </p:cNvCxnSpPr>
          <p:nvPr>
            <p:custDataLst>
              <p:tags r:id="rId19"/>
            </p:custDataLst>
          </p:nvPr>
        </p:nvCxnSpPr>
        <p:spPr bwMode="auto">
          <a:xfrm flipH="1">
            <a:off x="4902602" y="4661227"/>
            <a:ext cx="560833" cy="0"/>
          </a:xfrm>
          <a:prstGeom prst="line">
            <a:avLst/>
          </a:prstGeom>
          <a:noFill/>
          <a:ln w="3175" cmpd="sng">
            <a:solidFill>
              <a:sysClr val="window" lastClr="FFFFFF">
                <a:lumMod val="75000"/>
              </a:sysClr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13" name="椭圆 33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 flipH="1">
            <a:off x="4152194" y="4345054"/>
            <a:ext cx="317061" cy="317061"/>
          </a:xfrm>
          <a:prstGeom prst="ellipse">
            <a:avLst/>
          </a:prstGeom>
          <a:solidFill>
            <a:srgbClr val="0F6F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algn="ctr" eaLnBrk="1" hangingPunct="1"/>
            <a:r>
              <a:rPr lang="en-US" sz="1350">
                <a:solidFill>
                  <a:sysClr val="window" lastClr="FFFFFF"/>
                </a:solidFill>
                <a:latin typeface="Arial" panose="020B0604020202020204" pitchFamily="34" charset="0"/>
                <a:ea typeface="+mn-ea"/>
              </a:rPr>
              <a:t>3</a:t>
            </a:r>
            <a:endParaRPr lang="zh-CN" altLang="en-US" sz="1350">
              <a:solidFill>
                <a:sysClr val="window" lastClr="FFFFFF"/>
              </a:solidFill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29714" name="文本框 34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 flipH="1">
            <a:off x="796030" y="4172755"/>
            <a:ext cx="3155110" cy="1656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noAutofit/>
          </a:bodyPr>
          <a:lstStyle>
            <a:lvl1pPr algn="just">
              <a:lnSpc>
                <a:spcPct val="110000"/>
              </a:lnSpc>
              <a:spcBef>
                <a:spcPts val="600"/>
              </a:spcBef>
              <a:buClr>
                <a:srgbClr val="0F6FC6"/>
              </a:buClr>
              <a:buSzPct val="80000"/>
              <a:buFont typeface="Wingdings" panose="05000000000000000000" pitchFamily="2" charset="2"/>
              <a:buChar char="{"/>
              <a:defRPr sz="2400">
                <a:solidFill>
                  <a:srgbClr val="0F6FC6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marL="742950" indent="-285750" algn="just">
              <a:lnSpc>
                <a:spcPct val="120000"/>
              </a:lnSpc>
              <a:buClr>
                <a:srgbClr val="DABE8B"/>
              </a:buClr>
              <a:buFont typeface="幼圆" panose="02010509060101010101" pitchFamily="49" charset="-122"/>
              <a:buChar char=" 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ysClr val="windowText" lastClr="00000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algn="l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2021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年上证指数目前涨幅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2%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；</a:t>
            </a:r>
            <a:endParaRPr lang="en-US" altLang="zh-CN" sz="1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碳中和主题启动，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深圳能源，长源电力，华银电力，南网能源涨幅超三倍以上；</a:t>
            </a:r>
            <a:endParaRPr lang="zh-CN" altLang="en-US" sz="1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炒作周期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个月。</a:t>
            </a:r>
            <a:endParaRPr lang="zh-CN" altLang="en-US" sz="1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</a:rPr>
              <a:t>如何确定三共振赚钱风口？</a:t>
            </a:r>
            <a:endParaRPr lang="zh-CN" altLang="en-US" sz="4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68020"/>
            <a:ext cx="12210415" cy="5969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85290"/>
            <a:ext cx="4229735" cy="495173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2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7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7069_1*f*1"/>
  <p:tag name="KSO_WM_TEMPLATE_CATEGORY" val="diagram"/>
  <p:tag name="KSO_WM_TEMPLATE_INDEX" val="20217069"/>
  <p:tag name="KSO_WM_UNIT_LAYERLEVEL" val="1"/>
  <p:tag name="KSO_WM_TAG_VERSION" val="1.0"/>
  <p:tag name="KSO_WM_BEAUTIFY_FLAG" val=""/>
  <p:tag name="KSO_WM_UNIT_DEFAULT_FONT" val="14;20;2"/>
  <p:tag name="KSO_WM_UNIT_BLOCK" val="0"/>
  <p:tag name="KSO_WM_UNIT_VALUE" val="90"/>
  <p:tag name="KSO_WM_UNIT_SHOW_EDIT_AREA_INDICATION" val="1"/>
  <p:tag name="KSO_WM_CHIP_GROUPID" val="5e6b05596848fb12bee65ac8"/>
  <p:tag name="KSO_WM_CHIP_XID" val="5e6b05596848fb12bee65aca"/>
  <p:tag name="KSO_WM_UNIT_DEC_AREA_ID" val="46ab471ebe5046c689d117c3ccfe5120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t&quot;,&quot;fill_mode&quot;:&quot;full&quot;,&quot;sacle_strategy&quot;:&quot;smart&quot;}"/>
  <p:tag name="KSO_WM_ASSEMBLE_CHIP_INDEX" val="954ebfd14f7b44f1888c8f9819c6029a"/>
  <p:tag name="KSO_WM_UNIT_TEXT_FILL_FORE_SCHEMECOLOR_INDEX_BRIGHTNESS" val="0.25"/>
  <p:tag name="KSO_WM_UNIT_TEXT_FILL_FORE_SCHEMECOLOR_INDEX" val="13"/>
  <p:tag name="KSO_WM_UNIT_TEXT_FILL_TYPE" val="1"/>
  <p:tag name="KSO_WM_TEMPLATE_ASSEMBLE_XID" val="606570524054ed1e2fb814c2"/>
  <p:tag name="KSO_WM_TEMPLATE_ASSEMBLE_GROUPID" val="606570524054ed1e2fb814c2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TEMPLATE_CATEGORY" val="diagram"/>
  <p:tag name="KSO_WM_TEMPLATE_INDEX" val="20171623"/>
  <p:tag name="KSO_WM_UNIT_CLEAR" val="1"/>
  <p:tag name="KSO_WM_TAG_VERSION" val="1.0"/>
  <p:tag name="KSO_WM_BEAUTIFY_FLAG" val=""/>
  <p:tag name="KSO_WM_UNIT_TYPE" val="q_h_i"/>
  <p:tag name="KSO_WM_UNIT_INDEX" val="1_1_1"/>
  <p:tag name="KSO_WM_UNIT_ID" val="diagram20171623_3*q_h_i*1_1_1"/>
  <p:tag name="KSO_WM_UNIT_LAYERLEVEL" val="1_1_1"/>
  <p:tag name="KSO_WM_DIAGRAM_GROUP_CODE" val="q1-1"/>
  <p:tag name="KSO_WM_UNIT_LINE_FORE_SCHEMECOLOR_INDEX" val="14"/>
  <p:tag name="KSO_WM_UNIT_LINE_FILL_TYPE" val="2"/>
</p:tagLst>
</file>

<file path=ppt/tags/tag35.xml><?xml version="1.0" encoding="utf-8"?>
<p:tagLst xmlns:p="http://schemas.openxmlformats.org/presentationml/2006/main">
  <p:tag name="KSO_WM_TEMPLATE_CATEGORY" val="diagram"/>
  <p:tag name="KSO_WM_TEMPLATE_INDEX" val="20171623"/>
  <p:tag name="KSO_WM_UNIT_CLEAR" val="1"/>
  <p:tag name="KSO_WM_TAG_VERSION" val="1.0"/>
  <p:tag name="KSO_WM_BEAUTIFY_FLAG" val=""/>
  <p:tag name="KSO_WM_UNIT_TYPE" val="q_h_i"/>
  <p:tag name="KSO_WM_UNIT_INDEX" val="1_1_2"/>
  <p:tag name="KSO_WM_UNIT_ID" val="diagram20171623_3*q_h_i*1_1_2"/>
  <p:tag name="KSO_WM_UNIT_LAYERLEVEL" val="1_1_1"/>
  <p:tag name="KSO_WM_DIAGRAM_GROUP_CODE" val="q1-1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36.xml><?xml version="1.0" encoding="utf-8"?>
<p:tagLst xmlns:p="http://schemas.openxmlformats.org/presentationml/2006/main">
  <p:tag name="KSO_WM_TEMPLATE_CATEGORY" val="diagram"/>
  <p:tag name="KSO_WM_TEMPLATE_INDEX" val="20171623"/>
  <p:tag name="KSO_WM_TAG_VERSION" val="1.0"/>
  <p:tag name="KSO_WM_BEAUTIFY_FLAG" val=""/>
  <p:tag name="KSO_WM_UNIT_TYPE" val="q_h_f"/>
  <p:tag name="KSO_WM_UNIT_INDEX" val="1_1_1"/>
  <p:tag name="KSO_WM_UNIT_CLEAR" val="1"/>
  <p:tag name="KSO_WM_UNIT_LAYERLEVEL" val="1_1_1"/>
  <p:tag name="KSO_WM_UNIT_VALUE" val="39"/>
  <p:tag name="KSO_WM_UNIT_HIGHLIGHT" val="0"/>
  <p:tag name="KSO_WM_UNIT_COMPATIBLE" val="0"/>
  <p:tag name="KSO_WM_UNIT_PRESET_TEXT_INDEX" val="4"/>
  <p:tag name="KSO_WM_UNIT_PRESET_TEXT_LEN" val="57"/>
  <p:tag name="KSO_WM_DIAGRAM_GROUP_CODE" val="q1-1"/>
  <p:tag name="KSO_WM_UNIT_ID" val="diagram20171623_3*q_h_f*1_1_1"/>
  <p:tag name="KSO_WM_UNIT_TEXT_FILL_FORE_SCHEMECOLOR_INDEX" val="13"/>
  <p:tag name="KSO_WM_UNIT_TEXT_FILL_TYPE" val="1"/>
</p:tagLst>
</file>

<file path=ppt/tags/tag37.xml><?xml version="1.0" encoding="utf-8"?>
<p:tagLst xmlns:p="http://schemas.openxmlformats.org/presentationml/2006/main">
  <p:tag name="KSO_WM_TEMPLATE_CATEGORY" val="diagram"/>
  <p:tag name="KSO_WM_TEMPLATE_INDEX" val="20171623"/>
  <p:tag name="KSO_WM_UNIT_CLEAR" val="1"/>
  <p:tag name="KSO_WM_TAG_VERSION" val="1.0"/>
  <p:tag name="KSO_WM_BEAUTIFY_FLAG" val=""/>
  <p:tag name="KSO_WM_UNIT_TYPE" val="q_h_i"/>
  <p:tag name="KSO_WM_UNIT_INDEX" val="1_1_3"/>
  <p:tag name="KSO_WM_UNIT_ID" val="diagram20171623_3*q_h_i*1_1_3"/>
  <p:tag name="KSO_WM_UNIT_LAYERLEVEL" val="1_1_1"/>
  <p:tag name="KSO_WM_DIAGRAM_GROUP_CODE" val="q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38.xml><?xml version="1.0" encoding="utf-8"?>
<p:tagLst xmlns:p="http://schemas.openxmlformats.org/presentationml/2006/main">
  <p:tag name="KSO_WM_TEMPLATE_CATEGORY" val="diagram"/>
  <p:tag name="KSO_WM_TEMPLATE_INDEX" val="20171623"/>
  <p:tag name="KSO_WM_UNIT_CLEAR" val="1"/>
  <p:tag name="KSO_WM_TAG_VERSION" val="1.0"/>
  <p:tag name="KSO_WM_BEAUTIFY_FLAG" val=""/>
  <p:tag name="KSO_WM_UNIT_TYPE" val="q_h_i"/>
  <p:tag name="KSO_WM_UNIT_INDEX" val="1_2_1"/>
  <p:tag name="KSO_WM_UNIT_ID" val="diagram20171623_3*q_h_i*1_2_1"/>
  <p:tag name="KSO_WM_UNIT_LAYERLEVEL" val="1_1_1"/>
  <p:tag name="KSO_WM_DIAGRAM_GROUP_CODE" val="q1-1"/>
  <p:tag name="KSO_WM_UNIT_FILL_FORE_SCHEMECOLOR_INDEX" val="6"/>
  <p:tag name="KSO_WM_UNIT_FILL_TYPE" val="1"/>
  <p:tag name="KSO_WM_UNIT_TEXT_FILL_FORE_SCHEMECOLOR_INDEX" val="13"/>
  <p:tag name="KSO_WM_UNIT_TEXT_FILL_TYPE" val="1"/>
</p:tagLst>
</file>

<file path=ppt/tags/tag39.xml><?xml version="1.0" encoding="utf-8"?>
<p:tagLst xmlns:p="http://schemas.openxmlformats.org/presentationml/2006/main">
  <p:tag name="KSO_WM_TEMPLATE_CATEGORY" val="diagram"/>
  <p:tag name="KSO_WM_TEMPLATE_INDEX" val="20171623"/>
  <p:tag name="KSO_WM_UNIT_CLEAR" val="1"/>
  <p:tag name="KSO_WM_TAG_VERSION" val="1.0"/>
  <p:tag name="KSO_WM_BEAUTIFY_FLAG" val=""/>
  <p:tag name="KSO_WM_UNIT_TYPE" val="q_h_i"/>
  <p:tag name="KSO_WM_UNIT_INDEX" val="1_2_2"/>
  <p:tag name="KSO_WM_UNIT_ID" val="diagram20171623_3*q_h_i*1_2_2"/>
  <p:tag name="KSO_WM_UNIT_LAYERLEVEL" val="1_1_1"/>
  <p:tag name="KSO_WM_DIAGRAM_GROUP_CODE" val="q1-1"/>
  <p:tag name="KSO_WM_UNIT_LINE_FORE_SCHEMECOLOR_INDEX" val="14"/>
  <p:tag name="KSO_WM_UNIT_LINE_FILL_TYPE" val="2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TEMPLATE_CATEGORY" val="diagram"/>
  <p:tag name="KSO_WM_TEMPLATE_INDEX" val="20171623"/>
  <p:tag name="KSO_WM_UNIT_CLEAR" val="1"/>
  <p:tag name="KSO_WM_TAG_VERSION" val="1.0"/>
  <p:tag name="KSO_WM_BEAUTIFY_FLAG" val=""/>
  <p:tag name="KSO_WM_UNIT_TYPE" val="q_h_i"/>
  <p:tag name="KSO_WM_UNIT_INDEX" val="1_2_3"/>
  <p:tag name="KSO_WM_UNIT_ID" val="diagram20171623_3*q_h_i*1_2_3"/>
  <p:tag name="KSO_WM_UNIT_LAYERLEVEL" val="1_1_1"/>
  <p:tag name="KSO_WM_DIAGRAM_GROUP_CODE" val="q1-1"/>
  <p:tag name="KSO_WM_UNIT_FILL_FORE_SCHEMECOLOR_INDEX" val="6"/>
  <p:tag name="KSO_WM_UNIT_FILL_TYPE" val="1"/>
  <p:tag name="KSO_WM_UNIT_TEXT_FILL_FORE_SCHEMECOLOR_INDEX" val="14"/>
  <p:tag name="KSO_WM_UNIT_TEXT_FILL_TYPE" val="1"/>
</p:tagLst>
</file>

<file path=ppt/tags/tag41.xml><?xml version="1.0" encoding="utf-8"?>
<p:tagLst xmlns:p="http://schemas.openxmlformats.org/presentationml/2006/main">
  <p:tag name="KSO_WM_TEMPLATE_CATEGORY" val="diagram"/>
  <p:tag name="KSO_WM_TEMPLATE_INDEX" val="20171623"/>
  <p:tag name="KSO_WM_TAG_VERSION" val="1.0"/>
  <p:tag name="KSO_WM_BEAUTIFY_FLAG" val=""/>
  <p:tag name="KSO_WM_UNIT_TYPE" val="q_h_f"/>
  <p:tag name="KSO_WM_UNIT_INDEX" val="1_2_1"/>
  <p:tag name="KSO_WM_UNIT_CLEAR" val="1"/>
  <p:tag name="KSO_WM_UNIT_LAYERLEVEL" val="1_1_1"/>
  <p:tag name="KSO_WM_UNIT_VALUE" val="39"/>
  <p:tag name="KSO_WM_UNIT_HIGHLIGHT" val="0"/>
  <p:tag name="KSO_WM_UNIT_COMPATIBLE" val="0"/>
  <p:tag name="KSO_WM_UNIT_PRESET_TEXT_INDEX" val="4"/>
  <p:tag name="KSO_WM_UNIT_PRESET_TEXT_LEN" val="57"/>
  <p:tag name="KSO_WM_DIAGRAM_GROUP_CODE" val="q1-1"/>
  <p:tag name="KSO_WM_UNIT_ID" val="diagram20171623_3*q_h_f*1_2_1"/>
  <p:tag name="KSO_WM_UNIT_TEXT_FILL_FORE_SCHEMECOLOR_INDEX" val="13"/>
  <p:tag name="KSO_WM_UNIT_TEXT_FILL_TYPE" val="1"/>
</p:tagLst>
</file>

<file path=ppt/tags/tag42.xml><?xml version="1.0" encoding="utf-8"?>
<p:tagLst xmlns:p="http://schemas.openxmlformats.org/presentationml/2006/main">
  <p:tag name="KSO_WM_TEMPLATE_CATEGORY" val="diagram"/>
  <p:tag name="KSO_WM_TEMPLATE_INDEX" val="20171623"/>
  <p:tag name="KSO_WM_UNIT_CLEAR" val="1"/>
  <p:tag name="KSO_WM_TAG_VERSION" val="1.0"/>
  <p:tag name="KSO_WM_BEAUTIFY_FLAG" val=""/>
  <p:tag name="KSO_WM_UNIT_TYPE" val="q_h_i"/>
  <p:tag name="KSO_WM_UNIT_INDEX" val="1_4_1"/>
  <p:tag name="KSO_WM_UNIT_ID" val="diagram20171623_3*q_h_i*1_4_1"/>
  <p:tag name="KSO_WM_UNIT_LAYERLEVEL" val="1_1_1"/>
  <p:tag name="KSO_WM_DIAGRAM_GROUP_CODE" val="q1-1"/>
  <p:tag name="KSO_WM_UNIT_FILL_FORE_SCHEMECOLOR_INDEX" val="6"/>
  <p:tag name="KSO_WM_UNIT_FILL_TYPE" val="1"/>
  <p:tag name="KSO_WM_UNIT_TEXT_FILL_FORE_SCHEMECOLOR_INDEX" val="13"/>
  <p:tag name="KSO_WM_UNIT_TEXT_FILL_TYPE" val="1"/>
</p:tagLst>
</file>

<file path=ppt/tags/tag43.xml><?xml version="1.0" encoding="utf-8"?>
<p:tagLst xmlns:p="http://schemas.openxmlformats.org/presentationml/2006/main">
  <p:tag name="KSO_WM_TEMPLATE_CATEGORY" val="diagram"/>
  <p:tag name="KSO_WM_TEMPLATE_INDEX" val="20171623"/>
  <p:tag name="KSO_WM_UNIT_CLEAR" val="1"/>
  <p:tag name="KSO_WM_TAG_VERSION" val="1.0"/>
  <p:tag name="KSO_WM_BEAUTIFY_FLAG" val=""/>
  <p:tag name="KSO_WM_UNIT_TYPE" val="q_h_i"/>
  <p:tag name="KSO_WM_UNIT_INDEX" val="1_4_2"/>
  <p:tag name="KSO_WM_UNIT_ID" val="diagram20171623_3*q_h_i*1_4_2"/>
  <p:tag name="KSO_WM_UNIT_LAYERLEVEL" val="1_1_1"/>
  <p:tag name="KSO_WM_DIAGRAM_GROUP_CODE" val="q1-1"/>
  <p:tag name="KSO_WM_UNIT_LINE_FORE_SCHEMECOLOR_INDEX" val="14"/>
  <p:tag name="KSO_WM_UNIT_LINE_FILL_TYPE" val="2"/>
</p:tagLst>
</file>

<file path=ppt/tags/tag44.xml><?xml version="1.0" encoding="utf-8"?>
<p:tagLst xmlns:p="http://schemas.openxmlformats.org/presentationml/2006/main">
  <p:tag name="KSO_WM_TEMPLATE_CATEGORY" val="diagram"/>
  <p:tag name="KSO_WM_TEMPLATE_INDEX" val="20171623"/>
  <p:tag name="KSO_WM_UNIT_CLEAR" val="1"/>
  <p:tag name="KSO_WM_TAG_VERSION" val="1.0"/>
  <p:tag name="KSO_WM_BEAUTIFY_FLAG" val=""/>
  <p:tag name="KSO_WM_UNIT_TYPE" val="q_h_i"/>
  <p:tag name="KSO_WM_UNIT_INDEX" val="1_4_3"/>
  <p:tag name="KSO_WM_UNIT_ID" val="diagram20171623_3*q_h_i*1_4_3"/>
  <p:tag name="KSO_WM_UNIT_LAYERLEVEL" val="1_1_1"/>
  <p:tag name="KSO_WM_DIAGRAM_GROUP_CODE" val="q1-1"/>
  <p:tag name="KSO_WM_UNIT_FILL_FORE_SCHEMECOLOR_INDEX" val="6"/>
  <p:tag name="KSO_WM_UNIT_FILL_TYPE" val="1"/>
  <p:tag name="KSO_WM_UNIT_TEXT_FILL_FORE_SCHEMECOLOR_INDEX" val="14"/>
  <p:tag name="KSO_WM_UNIT_TEXT_FILL_TYPE" val="1"/>
</p:tagLst>
</file>

<file path=ppt/tags/tag45.xml><?xml version="1.0" encoding="utf-8"?>
<p:tagLst xmlns:p="http://schemas.openxmlformats.org/presentationml/2006/main">
  <p:tag name="KSO_WM_TEMPLATE_CATEGORY" val="diagram"/>
  <p:tag name="KSO_WM_TEMPLATE_INDEX" val="20171623"/>
  <p:tag name="KSO_WM_TAG_VERSION" val="1.0"/>
  <p:tag name="KSO_WM_BEAUTIFY_FLAG" val=""/>
  <p:tag name="KSO_WM_UNIT_TYPE" val="q_h_f"/>
  <p:tag name="KSO_WM_UNIT_INDEX" val="1_4_1"/>
  <p:tag name="KSO_WM_UNIT_CLEAR" val="1"/>
  <p:tag name="KSO_WM_UNIT_LAYERLEVEL" val="1_1_1"/>
  <p:tag name="KSO_WM_UNIT_VALUE" val="39"/>
  <p:tag name="KSO_WM_UNIT_HIGHLIGHT" val="0"/>
  <p:tag name="KSO_WM_UNIT_COMPATIBLE" val="0"/>
  <p:tag name="KSO_WM_UNIT_PRESET_TEXT_INDEX" val="4"/>
  <p:tag name="KSO_WM_UNIT_PRESET_TEXT_LEN" val="57"/>
  <p:tag name="KSO_WM_DIAGRAM_GROUP_CODE" val="q1-1"/>
  <p:tag name="KSO_WM_UNIT_ID" val="diagram20171623_3*q_h_f*1_4_1"/>
  <p:tag name="KSO_WM_UNIT_TEXT_FILL_FORE_SCHEMECOLOR_INDEX" val="13"/>
  <p:tag name="KSO_WM_UNIT_TEXT_FILL_TYPE" val="1"/>
</p:tagLst>
</file>

<file path=ppt/tags/tag46.xml><?xml version="1.0" encoding="utf-8"?>
<p:tagLst xmlns:p="http://schemas.openxmlformats.org/presentationml/2006/main">
  <p:tag name="KSO_WM_TEMPLATE_CATEGORY" val="diagram"/>
  <p:tag name="KSO_WM_TEMPLATE_INDEX" val="20171623"/>
  <p:tag name="KSO_WM_UNIT_CLEAR" val="1"/>
  <p:tag name="KSO_WM_TAG_VERSION" val="1.0"/>
  <p:tag name="KSO_WM_BEAUTIFY_FLAG" val=""/>
  <p:tag name="KSO_WM_UNIT_TYPE" val="q_h_i"/>
  <p:tag name="KSO_WM_UNIT_INDEX" val="1_3_1"/>
  <p:tag name="KSO_WM_UNIT_ID" val="diagram20171623_3*q_h_i*1_3_1"/>
  <p:tag name="KSO_WM_UNIT_LAYERLEVEL" val="1_1_1"/>
  <p:tag name="KSO_WM_DIAGRAM_GROUP_CODE" val="q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47.xml><?xml version="1.0" encoding="utf-8"?>
<p:tagLst xmlns:p="http://schemas.openxmlformats.org/presentationml/2006/main">
  <p:tag name="KSO_WM_TEMPLATE_CATEGORY" val="diagram"/>
  <p:tag name="KSO_WM_TEMPLATE_INDEX" val="20171623"/>
  <p:tag name="KSO_WM_UNIT_CLEAR" val="1"/>
  <p:tag name="KSO_WM_TAG_VERSION" val="1.0"/>
  <p:tag name="KSO_WM_BEAUTIFY_FLAG" val=""/>
  <p:tag name="KSO_WM_UNIT_TYPE" val="q_h_i"/>
  <p:tag name="KSO_WM_UNIT_INDEX" val="1_3_2"/>
  <p:tag name="KSO_WM_UNIT_ID" val="diagram20171623_3*q_h_i*1_3_2"/>
  <p:tag name="KSO_WM_UNIT_LAYERLEVEL" val="1_1_1"/>
  <p:tag name="KSO_WM_DIAGRAM_GROUP_CODE" val="q1-1"/>
  <p:tag name="KSO_WM_UNIT_LINE_FORE_SCHEMECOLOR_INDEX" val="14"/>
  <p:tag name="KSO_WM_UNIT_LINE_FILL_TYPE" val="2"/>
</p:tagLst>
</file>

<file path=ppt/tags/tag48.xml><?xml version="1.0" encoding="utf-8"?>
<p:tagLst xmlns:p="http://schemas.openxmlformats.org/presentationml/2006/main">
  <p:tag name="KSO_WM_TEMPLATE_CATEGORY" val="diagram"/>
  <p:tag name="KSO_WM_TEMPLATE_INDEX" val="20171623"/>
  <p:tag name="KSO_WM_UNIT_CLEAR" val="1"/>
  <p:tag name="KSO_WM_TAG_VERSION" val="1.0"/>
  <p:tag name="KSO_WM_BEAUTIFY_FLAG" val=""/>
  <p:tag name="KSO_WM_UNIT_TYPE" val="q_h_i"/>
  <p:tag name="KSO_WM_UNIT_INDEX" val="1_3_3"/>
  <p:tag name="KSO_WM_UNIT_ID" val="diagram20171623_3*q_h_i*1_3_3"/>
  <p:tag name="KSO_WM_UNIT_LAYERLEVEL" val="1_1_1"/>
  <p:tag name="KSO_WM_DIAGRAM_GROUP_CODE" val="q1-1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49.xml><?xml version="1.0" encoding="utf-8"?>
<p:tagLst xmlns:p="http://schemas.openxmlformats.org/presentationml/2006/main">
  <p:tag name="KSO_WM_TEMPLATE_CATEGORY" val="diagram"/>
  <p:tag name="KSO_WM_TEMPLATE_INDEX" val="20171623"/>
  <p:tag name="KSO_WM_TAG_VERSION" val="1.0"/>
  <p:tag name="KSO_WM_BEAUTIFY_FLAG" val=""/>
  <p:tag name="KSO_WM_UNIT_TYPE" val="q_h_f"/>
  <p:tag name="KSO_WM_UNIT_INDEX" val="1_3_1"/>
  <p:tag name="KSO_WM_UNIT_CLEAR" val="1"/>
  <p:tag name="KSO_WM_UNIT_LAYERLEVEL" val="1_1_1"/>
  <p:tag name="KSO_WM_UNIT_VALUE" val="39"/>
  <p:tag name="KSO_WM_UNIT_HIGHLIGHT" val="0"/>
  <p:tag name="KSO_WM_UNIT_COMPATIBLE" val="0"/>
  <p:tag name="KSO_WM_UNIT_PRESET_TEXT_INDEX" val="4"/>
  <p:tag name="KSO_WM_UNIT_PRESET_TEXT_LEN" val="57"/>
  <p:tag name="KSO_WM_DIAGRAM_GROUP_CODE" val="q1-1"/>
  <p:tag name="KSO_WM_UNIT_ID" val="diagram20171623_3*q_h_f*1_3_1"/>
  <p:tag name="KSO_WM_UNIT_TEXT_FILL_FORE_SCHEMECOLOR_INDEX" val="13"/>
  <p:tag name="KSO_WM_UNIT_TEXT_FILL_TYPE" val="1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COMMONDATA" val="eyJoZGlkIjoiNzcwN2EyNDZjZTA2ODVhZTc3ZDAzY2QyMDBhMDQyMzQifQ=="/>
  <p:tag name="KSO_WPP_MARK_KEY" val="7fb726d2-c86b-42c1-b34d-3bbbdc299f5d"/>
  <p:tag name="commondata" val="eyJoZGlkIjoiYjM0MzIzOGExY2RmNDFkZTQ5ZTE4NzVmNjNiZTY4MWEifQ==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1270</Words>
  <Application>WPS 演示</Application>
  <PresentationFormat>宽屏</PresentationFormat>
  <Paragraphs>146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25</vt:i4>
      </vt:variant>
    </vt:vector>
  </HeadingPairs>
  <TitlesOfParts>
    <vt:vector size="49" baseType="lpstr">
      <vt:lpstr>Arial</vt:lpstr>
      <vt:lpstr>宋体</vt:lpstr>
      <vt:lpstr>Wingdings</vt:lpstr>
      <vt:lpstr>微软雅黑</vt:lpstr>
      <vt:lpstr>Wingdings</vt:lpstr>
      <vt:lpstr>优设标题黑</vt:lpstr>
      <vt:lpstr>黑体</vt:lpstr>
      <vt:lpstr>微软雅黑 Light</vt:lpstr>
      <vt:lpstr>思源黑体 CN Normal</vt:lpstr>
      <vt:lpstr>思源黑体 CN Medium</vt:lpstr>
      <vt:lpstr>思源黑体 CN Light</vt:lpstr>
      <vt:lpstr>思源黑体 CN Heavy</vt:lpstr>
      <vt:lpstr>思源黑体 CN Regular</vt:lpstr>
      <vt:lpstr>Impact</vt:lpstr>
      <vt:lpstr>Segoe UI</vt:lpstr>
      <vt:lpstr>幼圆</vt:lpstr>
      <vt:lpstr>Arial Unicode MS</vt:lpstr>
      <vt:lpstr>Calibri</vt:lpstr>
      <vt:lpstr>思源黑体 CN Bold</vt:lpstr>
      <vt:lpstr>等线 Light</vt:lpstr>
      <vt:lpstr>等线</vt:lpstr>
      <vt:lpstr>Office 主题​​</vt:lpstr>
      <vt:lpstr>1_自定义设计方案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阿涛</cp:lastModifiedBy>
  <cp:revision>337</cp:revision>
  <dcterms:created xsi:type="dcterms:W3CDTF">2019-06-19T02:08:00Z</dcterms:created>
  <dcterms:modified xsi:type="dcterms:W3CDTF">2025-03-17T11:00:10Z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2052-12.1.0.20305</vt:lpwstr>
  </property>
  <property fmtid="{D5CDD505-2E9C-101B-9397-08002B2CF9AE}" pid="3" name="ICV">
    <vt:lpwstr>DE2A593F4059456D9537F55735BB063A_13</vt:lpwstr>
  </property>
</Properties>
</file>