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3"/>
    <p:sldMasterId id="2147483670" r:id="rId4"/>
  </p:sldMasterIdLst>
  <p:notesMasterIdLst>
    <p:notesMasterId r:id="rId10"/>
  </p:notesMasterIdLst>
  <p:handoutMasterIdLst>
    <p:handoutMasterId r:id="rId34"/>
  </p:handoutMasterIdLst>
  <p:sldIdLst>
    <p:sldId id="399" r:id="rId5"/>
    <p:sldId id="266" r:id="rId6"/>
    <p:sldId id="267" r:id="rId7"/>
    <p:sldId id="408" r:id="rId8"/>
    <p:sldId id="422" r:id="rId9"/>
    <p:sldId id="536" r:id="rId11"/>
    <p:sldId id="538" r:id="rId12"/>
    <p:sldId id="418" r:id="rId13"/>
    <p:sldId id="421" r:id="rId14"/>
    <p:sldId id="423" r:id="rId15"/>
    <p:sldId id="414" r:id="rId16"/>
    <p:sldId id="419" r:id="rId17"/>
    <p:sldId id="415" r:id="rId18"/>
    <p:sldId id="535" r:id="rId19"/>
    <p:sldId id="436" r:id="rId20"/>
    <p:sldId id="437" r:id="rId21"/>
    <p:sldId id="438" r:id="rId22"/>
    <p:sldId id="439" r:id="rId23"/>
    <p:sldId id="420" r:id="rId24"/>
    <p:sldId id="440" r:id="rId25"/>
    <p:sldId id="449" r:id="rId26"/>
    <p:sldId id="507" r:id="rId27"/>
    <p:sldId id="537" r:id="rId28"/>
    <p:sldId id="532" r:id="rId29"/>
    <p:sldId id="540" r:id="rId30"/>
    <p:sldId id="271" r:id="rId31"/>
    <p:sldId id="539" r:id="rId32"/>
    <p:sldId id="541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  <p:cmAuthor id="674540169" name="【经传多赢】狼道：A1120618120002" initials="【" lastIdx="1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9" Type="http://schemas.openxmlformats.org/officeDocument/2006/relationships/tags" Target="tags/tag83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74540169" dt="2025-09-15T15:19:42.606" idx="1">
    <p:pos x="7728" y="-21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/192.168.10.86/素材/营销策划/7.课程/炒股进阶班课程项目/2023年11月（第十期）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1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3" Type="http://schemas.openxmlformats.org/officeDocument/2006/relationships/slideLayout" Target="../slideLayouts/slideLayout4.xml"/><Relationship Id="rId22" Type="http://schemas.openxmlformats.org/officeDocument/2006/relationships/tags" Target="../tags/tag52.xml"/><Relationship Id="rId21" Type="http://schemas.openxmlformats.org/officeDocument/2006/relationships/tags" Target="../tags/tag51.xml"/><Relationship Id="rId20" Type="http://schemas.openxmlformats.org/officeDocument/2006/relationships/tags" Target="../tags/tag50.xml"/><Relationship Id="rId2" Type="http://schemas.openxmlformats.org/officeDocument/2006/relationships/image" Target="../media/image18.jpeg"/><Relationship Id="rId19" Type="http://schemas.openxmlformats.org/officeDocument/2006/relationships/tags" Target="../tags/tag49.xml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3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image" Target="../media/image22.png"/><Relationship Id="rId5" Type="http://schemas.openxmlformats.org/officeDocument/2006/relationships/tags" Target="../tags/tag57.xml"/><Relationship Id="rId4" Type="http://schemas.openxmlformats.org/officeDocument/2006/relationships/image" Target="../media/image21.png"/><Relationship Id="rId3" Type="http://schemas.openxmlformats.org/officeDocument/2006/relationships/tags" Target="../tags/tag56.xml"/><Relationship Id="rId2" Type="http://schemas.openxmlformats.org/officeDocument/2006/relationships/image" Target="../media/image20.png"/><Relationship Id="rId1" Type="http://schemas.openxmlformats.org/officeDocument/2006/relationships/tags" Target="../tags/tag5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0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4.xml"/><Relationship Id="rId5" Type="http://schemas.openxmlformats.org/officeDocument/2006/relationships/image" Target="../media/image22.png"/><Relationship Id="rId4" Type="http://schemas.openxmlformats.org/officeDocument/2006/relationships/tags" Target="../tags/tag63.xml"/><Relationship Id="rId3" Type="http://schemas.openxmlformats.org/officeDocument/2006/relationships/image" Target="../media/image25.pn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image" Target="../media/image27.png"/><Relationship Id="rId3" Type="http://schemas.openxmlformats.org/officeDocument/2006/relationships/tags" Target="../tags/tag66.xml"/><Relationship Id="rId2" Type="http://schemas.openxmlformats.org/officeDocument/2006/relationships/image" Target="../media/image26.png"/><Relationship Id="rId1" Type="http://schemas.openxmlformats.org/officeDocument/2006/relationships/tags" Target="../tags/tag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1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2.xml"/><Relationship Id="rId2" Type="http://schemas.openxmlformats.org/officeDocument/2006/relationships/image" Target="../media/image22.png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4.xml"/><Relationship Id="rId2" Type="http://schemas.openxmlformats.org/officeDocument/2006/relationships/image" Target="../media/image22.png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5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6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7.xml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8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9.xml"/><Relationship Id="rId1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0.xml"/><Relationship Id="rId1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1.xml"/><Relationship Id="rId1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4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25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.xml"/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27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1.xml"/><Relationship Id="rId3" Type="http://schemas.openxmlformats.org/officeDocument/2006/relationships/image" Target="../media/image17.pn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4128" y="1122811"/>
            <a:ext cx="8820534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6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超强风口</a:t>
            </a:r>
            <a:endParaRPr lang="zh-CN" altLang="en-US" sz="66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双紫战法</a:t>
            </a:r>
            <a:endParaRPr lang="zh-CN" altLang="en-US" sz="66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跟对主线，遥遥领先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7863840" y="981075"/>
            <a:ext cx="3562985" cy="52177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596265" y="981075"/>
            <a:ext cx="3556000" cy="51435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810125" y="739140"/>
            <a:ext cx="2743200" cy="905256"/>
            <a:chOff x="5092700" y="701675"/>
            <a:chExt cx="2743200" cy="905256"/>
          </a:xfrm>
        </p:grpSpPr>
        <p:sp>
          <p:nvSpPr>
            <p:cNvPr id="4" name="流程图: 终止 3"/>
            <p:cNvSpPr/>
            <p:nvPr>
              <p:custDataLst>
                <p:tags r:id="rId4"/>
              </p:custDataLst>
            </p:nvPr>
          </p:nvSpPr>
          <p:spPr>
            <a:xfrm>
              <a:off x="5092700" y="701675"/>
              <a:ext cx="2743200" cy="905256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5349200" y="893408"/>
              <a:ext cx="231648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确定主线风口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9699" name="直接连接符 7"/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>
            <a:off x="6763548" y="3055205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0" name="椭圆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400858" y="2895877"/>
            <a:ext cx="317063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2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1" name="文本框 2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940771" y="1913890"/>
            <a:ext cx="3483112" cy="115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2019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芯片，氢燃料主题启动，芯片股晶方科技成就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倍牛股，通富微电，长电科技，华天科技最少涨幅三倍以上；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炒作时间氢燃料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个月，芯片一年。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3" name="任意多边形 23"/>
          <p:cNvSpPr/>
          <p:nvPr>
            <p:custDataLst>
              <p:tags r:id="rId9"/>
            </p:custDataLst>
          </p:nvPr>
        </p:nvSpPr>
        <p:spPr bwMode="auto">
          <a:xfrm>
            <a:off x="5517607" y="2484812"/>
            <a:ext cx="1194957" cy="599072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en-US" sz="1350"/>
          </a:p>
        </p:txBody>
      </p:sp>
      <p:sp>
        <p:nvSpPr>
          <p:cNvPr id="29704" name="任意多边形 24"/>
          <p:cNvSpPr/>
          <p:nvPr>
            <p:custDataLst>
              <p:tags r:id="rId10"/>
            </p:custDataLst>
          </p:nvPr>
        </p:nvSpPr>
        <p:spPr bwMode="auto">
          <a:xfrm rot="5400000">
            <a:off x="6601035" y="3533187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6" name="直接连接符 18"/>
          <p:cNvCxnSpPr>
            <a:cxnSpLocks noChangeShapeType="1"/>
          </p:cNvCxnSpPr>
          <p:nvPr>
            <p:custDataLst>
              <p:tags r:id="rId11"/>
            </p:custDataLst>
          </p:nvPr>
        </p:nvCxnSpPr>
        <p:spPr bwMode="auto">
          <a:xfrm>
            <a:off x="6926062" y="446525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7" name="椭圆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486850" y="434498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altLang="zh-CN" sz="1350">
                <a:solidFill>
                  <a:sysClr val="window" lastClr="FFFFFF"/>
                </a:solidFill>
                <a:latin typeface="Arial" panose="020B0604020202020204" pitchFamily="34" charset="0"/>
                <a:ea typeface="黑体" panose="02010609060101010101" charset="-122"/>
              </a:rPr>
              <a:t>4</a:t>
            </a:r>
            <a:endParaRPr lang="en-US" altLang="zh-CN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8" name="文本框 2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077835" y="4075430"/>
            <a:ext cx="320802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新能源汽车，军工，白马股。轮番炒作，阳光电源翻十倍，隆基股份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白酒等个股也出现了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倍涨幅；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炒作周期时间半年。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2" name="任意多边形 22"/>
          <p:cNvSpPr/>
          <p:nvPr>
            <p:custDataLst>
              <p:tags r:id="rId14"/>
            </p:custDataLst>
          </p:nvPr>
        </p:nvSpPr>
        <p:spPr bwMode="auto">
          <a:xfrm rot="16200000">
            <a:off x="4475818" y="3606371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9" name="直接连接符 25"/>
          <p:cNvCxnSpPr>
            <a:cxnSpLocks noChangeShapeType="1"/>
          </p:cNvCxnSpPr>
          <p:nvPr>
            <p:custDataLst>
              <p:tags r:id="rId15"/>
            </p:custDataLst>
          </p:nvPr>
        </p:nvCxnSpPr>
        <p:spPr bwMode="auto">
          <a:xfrm flipH="1">
            <a:off x="4810193" y="307432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0" name="椭圆 2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flipH="1">
            <a:off x="4152494" y="289690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1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1" name="文本框 2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 flipH="1">
            <a:off x="796245" y="2044093"/>
            <a:ext cx="3130467" cy="148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-25%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5G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主题启动，东方通信，沪电股份，东信和平等主题牛股翻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5" name="任意多边形 14"/>
          <p:cNvSpPr/>
          <p:nvPr>
            <p:custDataLst>
              <p:tags r:id="rId18"/>
            </p:custDataLst>
          </p:nvPr>
        </p:nvSpPr>
        <p:spPr bwMode="auto">
          <a:xfrm rot="10800000">
            <a:off x="5517607" y="4653259"/>
            <a:ext cx="1194957" cy="597479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12" name="直接连接符 32"/>
          <p:cNvCxnSpPr>
            <a:cxnSpLocks noChangeShapeType="1"/>
          </p:cNvCxnSpPr>
          <p:nvPr>
            <p:custDataLst>
              <p:tags r:id="rId19"/>
            </p:custDataLst>
          </p:nvPr>
        </p:nvCxnSpPr>
        <p:spPr bwMode="auto">
          <a:xfrm flipH="1">
            <a:off x="4902602" y="4661227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3" name="椭圆 3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flipH="1">
            <a:off x="4152194" y="4345054"/>
            <a:ext cx="317061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3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4" name="文本框 3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 flipH="1">
            <a:off x="796030" y="4172755"/>
            <a:ext cx="3155110" cy="165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4.8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碳中和主题启动，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深圳能源，长源电力，华银电力，南网能源涨幅超三倍以上；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如何确定三共振赚钱风口？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4205"/>
            <a:ext cx="12192000" cy="59804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超强双紫牛特征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4485" y="1285240"/>
            <a:ext cx="6219825" cy="4524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01460" y="1285240"/>
            <a:ext cx="5046980" cy="4524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27850" y="5616575"/>
            <a:ext cx="4394200" cy="4025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601460" y="1461770"/>
            <a:ext cx="297815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牛股特征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点启动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、双紫出击！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115" y="737235"/>
            <a:ext cx="6119495" cy="58813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045" y="737870"/>
            <a:ext cx="5589905" cy="58807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06095" y="2075180"/>
            <a:ext cx="57080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单季净利：一个季度的净利润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累计净利：财报数据，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Q1\Q2\Q3\Q4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滚动净利：循环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个单季度利润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63665" y="1718945"/>
            <a:ext cx="3973830" cy="3663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05880" y="5382260"/>
            <a:ext cx="4128770" cy="3784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3570" y="1188720"/>
            <a:ext cx="4921250" cy="3552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82995" y="1986280"/>
            <a:ext cx="5243195" cy="3101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676910" y="5088255"/>
            <a:ext cx="4815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红色色块是上市公司已正式公布的数据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紫色色块是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预测模型的预测数据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268085" y="1064260"/>
            <a:ext cx="51581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预期投资库副图指标可以看两个季度预测数据值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预期页面气泡图可以看到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8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个季度的预测数据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5806440" y="5166995"/>
            <a:ext cx="56775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单季数据值变化幅度大，滚动数据值变化曲线更加平滑。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要识别没有持续性的单季偶发变化影响滚动持续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变化。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8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38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lang="zh-CN" altLang="en-US" sz="38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号主力动向</a:t>
            </a:r>
            <a:endParaRPr lang="zh-CN" altLang="en-US" sz="38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2465" y="847725"/>
            <a:ext cx="983361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主力动向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代表大资金主动进场意愿强,</a:t>
            </a:r>
            <a:r>
              <a:rPr lang="zh-CN" altLang="en-US" sz="20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表示大资金砸盘意愿强;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表示大资金不仅主动进场意愿强，并且对当天成交起主导作用;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表示大资金不仅砸盘意愿强,并且对当天成交起主导作用。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2005" y="2909570"/>
            <a:ext cx="5508625" cy="3370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85725"/>
            <a:ext cx="12192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0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紧跟主题风口，</a:t>
            </a:r>
            <a:r>
              <a:rPr lang="zh-CN" sz="30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  <a:sym typeface="+mn-ea"/>
              </a:rPr>
              <a:t>超强双紫牛是如何诞生？</a:t>
            </a:r>
            <a:endParaRPr lang="zh-CN" sz="3000" b="1" spc="-2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5965" y="1374140"/>
            <a:ext cx="555307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，底部双B启动，主力动向紫色之后就会形成突破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，最近5个季度连续增加，利润增速向上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(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白色线向上）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，缩量控盘向上，回档就是机会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9040" y="1374140"/>
            <a:ext cx="3977640" cy="356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40" y="4940935"/>
            <a:ext cx="3977005" cy="402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3-5次确定性机会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5335" y="13258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1135" y="22104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5335" y="3094990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1135" y="397954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69815" y="11087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价值共生，赢在绩优 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077335" y="10255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77335" y="27920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77335" y="19088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77335" y="369697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69815" y="19919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确定三共振主线风口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69815" y="28752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超强双紫牛特征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69815" y="37801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3-5次确定性机会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95250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每年把握3-5次确定性的机会</a:t>
            </a:r>
            <a:endParaRPr lang="zh-CN" altLang="en-US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32220" y="1160780"/>
            <a:ext cx="4941201" cy="4893880"/>
            <a:chOff x="9972" y="1828"/>
            <a:chExt cx="8492" cy="859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72" y="1828"/>
              <a:ext cx="8491" cy="859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72" y="9576"/>
              <a:ext cx="8492" cy="845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745490" y="1282700"/>
            <a:ext cx="5420995" cy="4292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用好智尊版，升级好智尊版，等待这种稳中求胜的投资机遇！如果没有做好准备，哪怕捡钱都不利索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稳健中线波段最简单有效的盈利思路：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三共振双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战法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双紫出击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关注核心关键点：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，单季或者滚动净利润最好大于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个亿以上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，白色线代表利润增速的趋势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，明显的阶梯状向上就是最好的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2480" y="1626870"/>
            <a:ext cx="8096250" cy="1485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905" y="3484880"/>
            <a:ext cx="8124825" cy="22193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8464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035" y="4789805"/>
            <a:ext cx="8181975" cy="15430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86232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选股标准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：</a:t>
            </a:r>
            <a:r>
              <a:rPr 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低位有空间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绩优游资双紫牛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650" y="695325"/>
            <a:ext cx="5492750" cy="58566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695325"/>
            <a:ext cx="6184900" cy="58566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136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价值共生，赢在绩优 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  <a:sym typeface="+mn-ea"/>
              </a:rPr>
              <a:t>    </a:t>
            </a:r>
            <a:r>
              <a:rPr lang="zh-CN" altLang="en-US" sz="42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  <a:sym typeface="+mn-ea"/>
              </a:rPr>
              <a:t>震荡分化，静待良机</a:t>
            </a:r>
            <a:endParaRPr lang="zh-CN" altLang="en-US" sz="4200" b="1" spc="-2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07695"/>
            <a:ext cx="12192000" cy="59626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价值共生，赢在绩优！</a:t>
            </a:r>
            <a:endParaRPr lang="zh-CN" altLang="en-US" sz="42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800" y="737235"/>
            <a:ext cx="11086465" cy="58686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095" y="736600"/>
            <a:ext cx="5849620" cy="591756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价值共生，赢在绩优！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737235"/>
            <a:ext cx="5945505" cy="58305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420" y="3925570"/>
            <a:ext cx="3274060" cy="11753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价值共生，赢在绩优！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25" y="-50800"/>
            <a:ext cx="12192000" cy="66306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确定三共振主线风口</a:t>
            </a:r>
            <a:endParaRPr lang="en-US" altLang="zh-CN" sz="6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 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三确定法则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Title 6"/>
          <p:cNvSpPr txBox="1"/>
          <p:nvPr>
            <p:custDataLst>
              <p:tags r:id="rId1"/>
            </p:custDataLst>
          </p:nvPr>
        </p:nvSpPr>
        <p:spPr>
          <a:xfrm>
            <a:off x="252730" y="1566545"/>
            <a:ext cx="8232775" cy="37249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确定主线风口</a:t>
            </a:r>
            <a:endParaRPr lang="en-US" altLang="zh-CN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滚动净利润预增，增速向上（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短期主力动向向上（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46265" y="1202055"/>
            <a:ext cx="5156835" cy="4655820"/>
          </a:xfrm>
          <a:prstGeom prst="round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69_1*f*1"/>
  <p:tag name="KSO_WM_TEMPLATE_CATEGORY" val="diagram"/>
  <p:tag name="KSO_WM_TEMPLATE_INDEX" val="20217069"/>
  <p:tag name="KSO_WM_UNIT_LAYERLEVEL" val="1"/>
  <p:tag name="KSO_WM_TAG_VERSION" val="1.0"/>
  <p:tag name="KSO_WM_BEAUTIFY_FLAG" val=""/>
  <p:tag name="KSO_WM_UNIT_DEFAULT_FONT" val="14;20;2"/>
  <p:tag name="KSO_WM_UNIT_BLOCK" val="0"/>
  <p:tag name="KSO_WM_UNIT_VALUE" val="90"/>
  <p:tag name="KSO_WM_UNIT_SHOW_EDIT_AREA_INDICATION" val="1"/>
  <p:tag name="KSO_WM_CHIP_GROUPID" val="5e6b05596848fb12bee65ac8"/>
  <p:tag name="KSO_WM_CHIP_XID" val="5e6b05596848fb12bee65aca"/>
  <p:tag name="KSO_WM_UNIT_DEC_AREA_ID" val="46ab471ebe5046c689d117c3ccfe512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954ebfd14f7b44f1888c8f9819c6029a"/>
  <p:tag name="KSO_WM_UNIT_TEXT_FILL_FORE_SCHEMECOLOR_INDEX_BRIGHTNESS" val="0.25"/>
  <p:tag name="KSO_WM_UNIT_TEXT_FILL_FORE_SCHEMECOLOR_INDEX" val="13"/>
  <p:tag name="KSO_WM_UNIT_TEXT_FILL_TYPE" val="1"/>
  <p:tag name="KSO_WM_TEMPLATE_ASSEMBLE_XID" val="606570524054ed1e2fb814c2"/>
  <p:tag name="KSO_WM_TEMPLATE_ASSEMBLE_GROUPID" val="606570524054ed1e2fb814c2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1"/>
  <p:tag name="KSO_WM_UNIT_ID" val="diagram20171623_3*q_h_i*1_1_1"/>
  <p:tag name="KSO_WM_UNIT_LAYERLEVEL" val="1_1_1"/>
  <p:tag name="KSO_WM_DIAGRAM_GROUP_CODE" val="q1-1"/>
  <p:tag name="KSO_WM_UNIT_LINE_FORE_SCHEMECOLOR_INDEX" val="14"/>
  <p:tag name="KSO_WM_UNIT_LINE_FILL_TYPE" val="2"/>
</p:tagLst>
</file>

<file path=ppt/tags/tag37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2"/>
  <p:tag name="KSO_WM_UNIT_ID" val="diagram20171623_3*q_h_i*1_1_2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8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1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1_1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3"/>
  <p:tag name="KSO_WM_UNIT_ID" val="diagram20171623_3*q_h_i*1_1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1"/>
  <p:tag name="KSO_WM_UNIT_ID" val="diagram20171623_3*q_h_i*1_2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2"/>
  <p:tag name="KSO_WM_UNIT_ID" val="diagram20171623_3*q_h_i*1_2_2"/>
  <p:tag name="KSO_WM_UNIT_LAYERLEVEL" val="1_1_1"/>
  <p:tag name="KSO_WM_DIAGRAM_GROUP_CODE" val="q1-1"/>
  <p:tag name="KSO_WM_UNIT_LINE_FORE_SCHEMECOLOR_INDEX" val="14"/>
  <p:tag name="KSO_WM_UNIT_LINE_FILL_TYPE" val="2"/>
</p:tagLst>
</file>

<file path=ppt/tags/tag42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3"/>
  <p:tag name="KSO_WM_UNIT_ID" val="diagram20171623_3*q_h_i*1_2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3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2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2_1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1"/>
  <p:tag name="KSO_WM_UNIT_ID" val="diagram20171623_3*q_h_i*1_4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5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2"/>
  <p:tag name="KSO_WM_UNIT_ID" val="diagram20171623_3*q_h_i*1_4_2"/>
  <p:tag name="KSO_WM_UNIT_LAYERLEVEL" val="1_1_1"/>
  <p:tag name="KSO_WM_DIAGRAM_GROUP_CODE" val="q1-1"/>
  <p:tag name="KSO_WM_UNIT_LINE_FORE_SCHEMECOLOR_INDEX" val="14"/>
  <p:tag name="KSO_WM_UNIT_LINE_FILL_TYPE" val="2"/>
</p:tagLst>
</file>

<file path=ppt/tags/tag46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3"/>
  <p:tag name="KSO_WM_UNIT_ID" val="diagram20171623_3*q_h_i*1_4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4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4_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1"/>
  <p:tag name="KSO_WM_UNIT_ID" val="diagram20171623_3*q_h_i*1_3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2"/>
  <p:tag name="KSO_WM_UNIT_ID" val="diagram20171623_3*q_h_i*1_3_2"/>
  <p:tag name="KSO_WM_UNIT_LAYERLEVEL" val="1_1_1"/>
  <p:tag name="KSO_WM_DIAGRAM_GROUP_CODE" val="q1-1"/>
  <p:tag name="KSO_WM_UNIT_LINE_FORE_SCHEMECOLOR_INDEX" val="14"/>
  <p:tag name="KSO_WM_UNIT_LINE_FILL_TYPE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3"/>
  <p:tag name="KSO_WM_UNIT_ID" val="diagram20171623_3*q_h_i*1_3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1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3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3_1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M0MzIzOGExY2RmNDFkZTQ5ZTE4NzVmNjNiZTY4MWE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1290</Words>
  <Application>WPS 演示</Application>
  <PresentationFormat>宽屏</PresentationFormat>
  <Paragraphs>150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Segoe UI</vt:lpstr>
      <vt:lpstr>幼圆</vt:lpstr>
      <vt:lpstr>Arial Unicode MS</vt:lpstr>
      <vt:lpstr>Calibri</vt:lpstr>
      <vt:lpstr>思源黑体 CN Bold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Lxc、</cp:lastModifiedBy>
  <cp:revision>403</cp:revision>
  <dcterms:created xsi:type="dcterms:W3CDTF">2019-06-19T02:08:00Z</dcterms:created>
  <dcterms:modified xsi:type="dcterms:W3CDTF">2025-10-20T10:06:19Z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281D2B31F4CD4F1EB42E5300FC803CC8_13</vt:lpwstr>
  </property>
</Properties>
</file>