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71" r:id="rId5"/>
    <p:sldId id="454" r:id="rId6"/>
    <p:sldId id="455" r:id="rId7"/>
    <p:sldId id="456" r:id="rId8"/>
    <p:sldId id="457" r:id="rId10"/>
    <p:sldId id="458" r:id="rId11"/>
    <p:sldId id="459" r:id="rId12"/>
    <p:sldId id="460" r:id="rId13"/>
    <p:sldId id="461" r:id="rId14"/>
    <p:sldId id="462" r:id="rId15"/>
    <p:sldId id="494" r:id="rId16"/>
    <p:sldId id="464" r:id="rId17"/>
    <p:sldId id="465" r:id="rId18"/>
    <p:sldId id="472" r:id="rId19"/>
    <p:sldId id="467" r:id="rId20"/>
    <p:sldId id="498" r:id="rId21"/>
    <p:sldId id="495" r:id="rId22"/>
    <p:sldId id="468" r:id="rId23"/>
    <p:sldId id="496" r:id="rId24"/>
    <p:sldId id="490" r:id="rId25"/>
    <p:sldId id="469" r:id="rId26"/>
    <p:sldId id="470" r:id="rId27"/>
    <p:sldId id="499" r:id="rId28"/>
    <p:sldId id="271" r:id="rId29"/>
    <p:sldId id="501" r:id="rId30"/>
    <p:sldId id="502" r:id="rId31"/>
    <p:sldId id="500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  <p:cmAuthor id="9" name="十二 猪肠" initials="十二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7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75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19.jpeg"/><Relationship Id="rId4" Type="http://schemas.openxmlformats.org/officeDocument/2006/relationships/tags" Target="../tags/tag42.xml"/><Relationship Id="rId3" Type="http://schemas.openxmlformats.org/officeDocument/2006/relationships/image" Target="NULL" TargetMode="External"/><Relationship Id="rId2" Type="http://schemas.openxmlformats.org/officeDocument/2006/relationships/image" Target="../media/image18.jpe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0.png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72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17.pn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主题低位游资战法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1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抄底指标学习及应用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9746" name="Picture 1" descr="第七讲：短线盈利模式之鈥敵垂擅丶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248728" y="1373823"/>
            <a:ext cx="4924425" cy="270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749" name="Picture 4" descr="第七讲：短线盈利模式之鈥敵垂擅丶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3"/>
          <a:stretch>
            <a:fillRect/>
          </a:stretch>
        </p:blipFill>
        <p:spPr>
          <a:xfrm>
            <a:off x="7292658" y="983298"/>
            <a:ext cx="2714625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9747" name="Rectangle 3"/>
          <p:cNvSpPr/>
          <p:nvPr>
            <p:custDataLst>
              <p:tags r:id="rId6"/>
            </p:custDataLst>
          </p:nvPr>
        </p:nvSpPr>
        <p:spPr>
          <a:xfrm>
            <a:off x="882015" y="4323715"/>
            <a:ext cx="9574213" cy="21837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选股步骤：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当大盘进入到抄底区域之后，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运用智能选股方案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找出绝对底和大底的股票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加入到自选股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待牛线（红线）上穿马线（绿线）或捕捞      金叉介入。（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分钟稳定）</a:t>
            </a:r>
            <a:endParaRPr lang="zh-CN" altLang="en-US" sz="12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选股思路：运用智能选股方案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水手抄底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短线看底部有超级单买入（主力被套）中线看流动资金翻红，结合量能考虑买入（一般底部放量中阳为好）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水手抄底：当水手突破进入连续的蓝色超跌状态（即恐慌性杀跌区域），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一旦形成中阳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线，代表机会来了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不出蓝色，不转绿色我们不操作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50710" y="1716859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先看大盘分析横向样本统计短线超跌是否超过15，配合中线上攻低于5胜率会更高。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1" name="深色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435435" y="1715255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50710" y="2520114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观察个股流动资金持续翻红，海洋寻底出现中底，大底状态的重点关注加入自选股（连续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日资金流入、首板或中阳、</a:t>
            </a:r>
            <a:r>
              <a:rPr lang="zh-CN" altLang="en-US" sz="140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短期看主力动向，跟风资金，超级大单买入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深色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435435" y="2518511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950710" y="3323370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精选牛马线都在中小底双底抬高的个股、下跌半年以上整体跌幅40-50%的个股、智能辅助线乖离率-20以下，做好条件预警，盘中看牛线上穿马线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成仓，捕捞季节金叉两成，分仓位进场（超跌反弹仓位不超过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成）三日原则快进快出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深色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435435" y="3321766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6" name="文本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2950710" y="4111416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一旦盘中出现预警共振金叉信号，三个点以内是较好买入点，不追高。关注十点前短期资金进场是重点，短线高位不能突破智能辅助线或盘中死叉冲高减仓或卖出即可！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深色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435435" y="4109813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4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0885" y="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超跌反弹战法总结应用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2" grpId="0" bldLvl="0" animBg="1"/>
      <p:bldP spid="4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低位游资出击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牛股特征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70" y="737235"/>
            <a:ext cx="6260465" cy="5902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低位游资战法应用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抬高绩优游资活跃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：二次启动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8905" y="763905"/>
            <a:ext cx="7082155" cy="58172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低位游资出击选股思路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1040" y="1490345"/>
            <a:ext cx="8172450" cy="1971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40" y="4116705"/>
            <a:ext cx="8134350" cy="162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低位游资出击选股思路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775" y="2152650"/>
            <a:ext cx="8172450" cy="2552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主力动向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跟风资金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：底部启动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706755"/>
            <a:ext cx="6051550" cy="5878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706755"/>
            <a:ext cx="5614670" cy="58788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最近炒作热点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738505"/>
            <a:ext cx="11664950" cy="5860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最近炒作热点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725805"/>
            <a:ext cx="11697335" cy="58553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660" y="4887595"/>
            <a:ext cx="8067675" cy="1400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游资识别分类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低位游资战法应用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740410"/>
            <a:ext cx="5709920" cy="5841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620" y="740410"/>
            <a:ext cx="5941060" cy="5841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，中期主力状态红紫色，中短期向上，代表主力低位吸筹，游资活跃状态，主力动向紫色大额买入，跟风资金持续进场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62395" y="951230"/>
            <a:ext cx="5199380" cy="484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买卖要点：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买点：</a:t>
            </a:r>
            <a:endParaRPr lang="zh-CN" altLang="en-US" sz="20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 altLang="en-US"/>
              <a:t>当天首板的关注第二天</a:t>
            </a:r>
            <a:r>
              <a:rPr lang="en-US" altLang="zh-CN"/>
              <a:t>10</a:t>
            </a:r>
            <a:r>
              <a:rPr lang="zh-CN" altLang="en-US"/>
              <a:t>点主力资金是否流入，高开不超过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个点才可以，低开不跌破蓝线或</a:t>
            </a:r>
            <a:r>
              <a:rPr lang="en-US" altLang="zh-CN"/>
              <a:t>8</a:t>
            </a:r>
            <a:r>
              <a:rPr lang="zh-CN" altLang="en-US"/>
              <a:t>日线附近即可低吸为主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，假如当日盘面不错，上个交易日大盘流动资金翻红，盘中也可以按照捕捞季节金叉</a:t>
            </a:r>
            <a:r>
              <a:rPr lang="en-US" altLang="zh-CN"/>
              <a:t>30</a:t>
            </a:r>
            <a:r>
              <a:rPr lang="zh-CN" altLang="en-US"/>
              <a:t>分钟，六十分钟线金叉分仓位买入，建议不超过</a:t>
            </a:r>
            <a:r>
              <a:rPr lang="en-US" altLang="zh-CN"/>
              <a:t>3</a:t>
            </a:r>
            <a:r>
              <a:rPr lang="zh-CN" altLang="en-US"/>
              <a:t>成低吸为主。</a:t>
            </a:r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zh-CN"/>
              <a:t>分时缩量回档均价线，五日均价线支撑，涨幅不超过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个点，短期有资金进场也可以看分时缩量回档买入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，中期主力状态红紫色，中短期向上，代表主力低位吸筹，游资活跃状态，主力动向紫色大额买入，跟风资金持续进场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401435" y="1125855"/>
            <a:ext cx="51993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卖</a:t>
            </a:r>
            <a:r>
              <a:rPr lang="zh-CN" altLang="en-US" sz="2400">
                <a:solidFill>
                  <a:srgbClr val="FF0000"/>
                </a:solidFill>
              </a:rPr>
              <a:t>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/>
              <a:t>短线三日原则，第二天分时走弱（有赚该止盈止盈），短期资金流出马上反弹卖出（短线止损</a:t>
            </a:r>
            <a:r>
              <a:rPr lang="en-US" altLang="zh-CN"/>
              <a:t>3-5</a:t>
            </a:r>
            <a:r>
              <a:rPr lang="zh-CN" altLang="en-US"/>
              <a:t>个点）</a:t>
            </a:r>
            <a:endParaRPr 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zh-CN"/>
              <a:t>回档智能交易线，</a:t>
            </a:r>
            <a:r>
              <a:rPr lang="en-US" altLang="zh-CN"/>
              <a:t>8</a:t>
            </a:r>
            <a:r>
              <a:rPr lang="zh-CN" altLang="en-US"/>
              <a:t>日线</a:t>
            </a:r>
            <a:r>
              <a:rPr lang="zh-CN"/>
              <a:t>有支撑或当日涨停持有为主，跌破</a:t>
            </a:r>
            <a:r>
              <a:rPr lang="en-US" altLang="zh-CN"/>
              <a:t>8</a:t>
            </a:r>
            <a:r>
              <a:rPr lang="zh-CN" altLang="en-US"/>
              <a:t>日线，</a:t>
            </a:r>
            <a:r>
              <a:rPr lang="zh-CN"/>
              <a:t>智能交易线</a:t>
            </a:r>
            <a:r>
              <a:rPr lang="en-US" altLang="zh-CN"/>
              <a:t>S</a:t>
            </a:r>
            <a:r>
              <a:rPr lang="zh-CN" altLang="en-US"/>
              <a:t>点或盘中六十分钟死叉卖出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，持有远离智能辅助线超</a:t>
            </a:r>
            <a:r>
              <a:rPr lang="en-US" altLang="zh-CN"/>
              <a:t>20-30</a:t>
            </a:r>
            <a:r>
              <a:rPr lang="zh-CN" altLang="en-US"/>
              <a:t>个点左右可以减仓做波段复制涨停！（牛股重复做）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切记：整体超跌反弹过程，仓位保持在三成以内！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7950"/>
          <a:stretch>
            <a:fillRect/>
          </a:stretch>
        </p:blipFill>
        <p:spPr>
          <a:xfrm>
            <a:off x="90170" y="733425"/>
            <a:ext cx="6165215" cy="5762625"/>
          </a:xfrm>
          <a:prstGeom prst="rect">
            <a:avLst/>
          </a:prstGeom>
        </p:spPr>
      </p:pic>
      <p:pic>
        <p:nvPicPr>
          <p:cNvPr id="6" name="图片 5" descr="图片_1757299300945"/>
          <p:cNvPicPr>
            <a:picLocks noChangeAspect="1"/>
          </p:cNvPicPr>
          <p:nvPr/>
        </p:nvPicPr>
        <p:blipFill>
          <a:blip r:embed="rId2"/>
          <a:srcRect t="6250"/>
          <a:stretch>
            <a:fillRect/>
          </a:stretch>
        </p:blipFill>
        <p:spPr>
          <a:xfrm>
            <a:off x="6255385" y="732790"/>
            <a:ext cx="5756275" cy="5763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8975" y="148590"/>
            <a:ext cx="83312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新基发售</a:t>
            </a:r>
            <a:r>
              <a:rPr lang="en-US" altLang="zh-CN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火爆认购</a:t>
            </a:r>
            <a:r>
              <a:rPr lang="en-US" altLang="zh-CN" sz="3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ing</a:t>
            </a:r>
            <a:endParaRPr lang="en-US" altLang="zh-CN" sz="36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6925" y="6189345"/>
            <a:ext cx="106559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4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4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4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40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4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牛线上移，熊线走平，高低切换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696595"/>
            <a:ext cx="11757025" cy="5897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中期趋势：上升主旋律，回调介入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良机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2460" y="727710"/>
            <a:ext cx="6237605" cy="59042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727710"/>
            <a:ext cx="5411470" cy="59042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游资识别分类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游资的定义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8855" y="820420"/>
            <a:ext cx="10343515" cy="313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游资，又称为散户资金，是指以个人或小型机构为主的股票投资者。游资通常是指那些没有长期投资计划的投资者，他们的投资行为更多的是短线投机，以赚取短期的利润为目的。游资的投资规模较小，但其投资行为的灵活性更强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5805" y="2091055"/>
            <a:ext cx="5810250" cy="4470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游资的分类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235" y="736600"/>
            <a:ext cx="11733530" cy="590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根据游资的投资规模和投资行为的不同，可以将游资分为以下几类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1. 小散户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小散户通常是指投资规模较小的个人投资者，他们的投资行为更多的是为了自己的理财需求。小散户的投资行为更为保守，对市场的影响力也较弱。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2. 机构散户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机构散户通常是指投资规模较小的机构投资者，他们的投资行为更多的是为了自身的资产管理需求。相对于小散户而言，机构散户的投资行为更为灵活，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3. 游资操盘手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游资操盘手通常是指通过操纵股票价格来获取利润的投资者。他们通常会通过大量买卖股票来操纵市场行情，以获取高额的利润。游资操盘手的投资行为更为冒险，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4. 游资短线投机者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游资短线投机者通常是指以短期投机为目的的投资者。他们通常会通过技术分析、基本面分析、消息面分析等方式来进行投资，以获取短期的投资收益。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投资方案哪个最佳？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872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953" y="1065848"/>
            <a:ext cx="8931275" cy="5429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2089</Words>
  <Application>WPS 演示</Application>
  <PresentationFormat>宽屏</PresentationFormat>
  <Paragraphs>139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418</cp:revision>
  <dcterms:created xsi:type="dcterms:W3CDTF">2019-06-19T02:08:00Z</dcterms:created>
  <dcterms:modified xsi:type="dcterms:W3CDTF">2025-09-08T09:14:43Z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3D40402B6F61448BBBABCA8812DA2163_13</vt:lpwstr>
  </property>
</Properties>
</file>