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7" r:id="rId5"/>
    <p:sldId id="263" r:id="rId6"/>
    <p:sldId id="268" r:id="rId7"/>
    <p:sldId id="273" r:id="rId8"/>
    <p:sldId id="306" r:id="rId9"/>
    <p:sldId id="307" r:id="rId10"/>
    <p:sldId id="308" r:id="rId11"/>
    <p:sldId id="309" r:id="rId12"/>
    <p:sldId id="275" r:id="rId13"/>
    <p:sldId id="286" r:id="rId14"/>
    <p:sldId id="311" r:id="rId15"/>
    <p:sldId id="310" r:id="rId16"/>
    <p:sldId id="300" r:id="rId17"/>
    <p:sldId id="301" r:id="rId18"/>
    <p:sldId id="298" r:id="rId19"/>
    <p:sldId id="299" r:id="rId20"/>
    <p:sldId id="269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4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8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画板 1 拷贝 9"/>
          <p:cNvPicPr>
            <a:picLocks noChangeAspect="1"/>
          </p:cNvPicPr>
          <p:nvPr userDrawn="1"/>
        </p:nvPicPr>
        <p:blipFill>
          <a:blip r:embed="rId2"/>
          <a:srcRect b="85926"/>
          <a:stretch>
            <a:fillRect/>
          </a:stretch>
        </p:blipFill>
        <p:spPr>
          <a:xfrm>
            <a:off x="0" y="123190"/>
            <a:ext cx="12192000" cy="965200"/>
          </a:xfrm>
          <a:prstGeom prst="rect">
            <a:avLst/>
          </a:prstGeom>
        </p:spPr>
      </p:pic>
      <p:pic>
        <p:nvPicPr>
          <p:cNvPr id="6" name="图片 5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市场有风险，投资需谨慎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2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image" Target="../media/image14.png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image" Target="../media/image16.png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image" Target="../media/image15.png"/><Relationship Id="rId1" Type="http://schemas.openxmlformats.org/officeDocument/2006/relationships/tags" Target="../tags/tag56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17.png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72.xml"/><Relationship Id="rId4" Type="http://schemas.openxmlformats.org/officeDocument/2006/relationships/image" Target="../media/image19.png"/><Relationship Id="rId3" Type="http://schemas.openxmlformats.org/officeDocument/2006/relationships/tags" Target="../tags/tag71.xml"/><Relationship Id="rId2" Type="http://schemas.openxmlformats.org/officeDocument/2006/relationships/image" Target="../media/image18.png"/><Relationship Id="rId1" Type="http://schemas.openxmlformats.org/officeDocument/2006/relationships/tags" Target="../tags/tag70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75.xml"/><Relationship Id="rId4" Type="http://schemas.openxmlformats.org/officeDocument/2006/relationships/image" Target="../media/image19.png"/><Relationship Id="rId3" Type="http://schemas.openxmlformats.org/officeDocument/2006/relationships/tags" Target="../tags/tag74.xml"/><Relationship Id="rId2" Type="http://schemas.openxmlformats.org/officeDocument/2006/relationships/image" Target="../media/image20.png"/><Relationship Id="rId1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7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tags" Target="../tags/tag77.xml"/><Relationship Id="rId2" Type="http://schemas.openxmlformats.org/officeDocument/2006/relationships/image" Target="../media/image21.png"/><Relationship Id="rId1" Type="http://schemas.openxmlformats.org/officeDocument/2006/relationships/tags" Target="../tags/tag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9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9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33.xml"/><Relationship Id="rId2" Type="http://schemas.openxmlformats.org/officeDocument/2006/relationships/image" Target="../media/image10.png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39.xml"/><Relationship Id="rId5" Type="http://schemas.openxmlformats.org/officeDocument/2006/relationships/image" Target="../media/image11.jpe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44.xml"/><Relationship Id="rId5" Type="http://schemas.openxmlformats.org/officeDocument/2006/relationships/image" Target="../media/image12.GIF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49.xml"/><Relationship Id="rId5" Type="http://schemas.openxmlformats.org/officeDocument/2006/relationships/image" Target="../media/image13.jpeg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各类用途的钱如何分配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09840" y="742950"/>
            <a:ext cx="4178300" cy="55753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58868" y="893445"/>
            <a:ext cx="3358447" cy="671830"/>
            <a:chOff x="1282" y="413"/>
            <a:chExt cx="4002" cy="1058"/>
          </a:xfrm>
        </p:grpSpPr>
        <p:sp>
          <p:nvSpPr>
            <p:cNvPr id="28" name="Rectangle 4"/>
            <p:cNvSpPr/>
            <p:nvPr>
              <p:custDataLst>
                <p:tags r:id="rId3"/>
              </p:custDataLst>
            </p:nvPr>
          </p:nvSpPr>
          <p:spPr>
            <a:xfrm rot="5400000">
              <a:off x="2595" y="-900"/>
              <a:ext cx="1058" cy="36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id-ID"/>
            </a:p>
          </p:txBody>
        </p:sp>
        <p:sp>
          <p:nvSpPr>
            <p:cNvPr id="29" name="Rectangle 10"/>
            <p:cNvSpPr/>
            <p:nvPr>
              <p:custDataLst>
                <p:tags r:id="rId4"/>
              </p:custDataLst>
            </p:nvPr>
          </p:nvSpPr>
          <p:spPr>
            <a:xfrm>
              <a:off x="1389" y="531"/>
              <a:ext cx="3895" cy="8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28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  <a:cs typeface="+mn-ea"/>
                  <a:sym typeface="+mn-ea"/>
                </a:rPr>
                <a:t>保本升值的钱</a:t>
              </a:r>
              <a:endParaRPr lang="zh-CN" altLang="en-US" sz="28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+mn-ea"/>
              </a:endParaRPr>
            </a:p>
          </p:txBody>
        </p:sp>
      </p:grpSp>
      <p:sp>
        <p:nvSpPr>
          <p:cNvPr id="4" name="TextBox 24"/>
          <p:cNvSpPr txBox="1"/>
          <p:nvPr>
            <p:custDataLst>
              <p:tags r:id="rId5"/>
            </p:custDataLst>
          </p:nvPr>
        </p:nvSpPr>
        <p:spPr>
          <a:xfrm>
            <a:off x="447675" y="1656715"/>
            <a:ext cx="7022465" cy="452183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       </a:t>
            </a:r>
            <a:r>
              <a:rPr sz="1600"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第四个账户是长期收益账户，也就是保本升值的钱。一般占家庭资产的40%，为保障家庭成员的养老金、子女教育金、留给子女的钱等。一定要有，并需要提前准备的钱。　　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      这个账户为保本升值的钱，一定要保证本金不能有任何损失，并要抵御通货膨胀的侵蚀，所以收益不一定高，但却是长期稳定的。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这个账户最重要的是专属：　　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1.不能随意取出使用。养老金说是要存，但是经常被买车或者装修用掉了。　　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2.每年或每月有固定的钱进入这个账户，才能积少成多，不然就随手花掉了。　　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3.要受法律保护，要和企业资产相隔离，不用于抵债。我们常听到很多人年轻时如何如何风光，老了却身无分文穷困潦倒，就是因为没有这个账户。　　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要点：保本升值，本金安全、收益稳定、持续成长。以国债、信托、分红险的养老金、子女教育金等。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35945" y="6009640"/>
            <a:ext cx="1071245" cy="217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ctr"/>
            <a:r>
              <a:rPr lang="zh-CN" altLang="en-US" sz="1100">
                <a:solidFill>
                  <a:schemeClr val="bg1"/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图片来源网络</a:t>
            </a:r>
            <a:endParaRPr lang="zh-CN" altLang="en-US" sz="1100">
              <a:solidFill>
                <a:schemeClr val="bg1"/>
              </a:solidFill>
              <a:highlight>
                <a:srgbClr val="C0C0C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理财的要点</a:t>
            </a:r>
            <a:endParaRPr lang="zh-CN" altLang="en-US" sz="66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理财的要点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6940" y="2139950"/>
            <a:ext cx="6148070" cy="32626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16940" y="1093470"/>
            <a:ext cx="614743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连续降息，货币宽松时代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不合理的管理资金，就是在</a:t>
            </a:r>
            <a:r>
              <a:rPr lang="zh-CN" altLang="en-US" sz="25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“</a:t>
            </a:r>
            <a:r>
              <a:rPr lang="zh-CN" altLang="en-US" sz="25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亏钱</a:t>
            </a:r>
            <a:r>
              <a:rPr lang="en-US" altLang="zh-CN" sz="25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”</a:t>
            </a:r>
            <a:r>
              <a:rPr lang="zh-CN" altLang="en-US" sz="25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！</a:t>
            </a:r>
            <a:endParaRPr lang="zh-CN" altLang="en-US" sz="2500">
              <a:solidFill>
                <a:srgbClr val="00B05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10830" y="1093470"/>
            <a:ext cx="3352800" cy="447167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844155" y="5614035"/>
            <a:ext cx="3756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脆弱的价格</a:t>
            </a:r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理财的要点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73405" y="2047240"/>
            <a:ext cx="309181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100" dirty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特点：短期消费，</a:t>
            </a:r>
            <a:endParaRPr lang="zh-CN" altLang="en-US" sz="2100" dirty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FZHei-B01S" panose="02010601030101010101" pitchFamily="2" charset="-122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100" dirty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3—6个月的生活费。</a:t>
            </a:r>
            <a:endParaRPr lang="zh-CN" altLang="en-US" sz="2100" dirty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FZHei-B01S" panose="02010601030101010101" pitchFamily="2" charset="-122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100" dirty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一般放在银行活期存款，</a:t>
            </a:r>
            <a:endParaRPr lang="zh-CN" altLang="en-US" sz="2100" dirty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FZHei-B01S" panose="02010601030101010101" pitchFamily="2" charset="-122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100" dirty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货币基金中。</a:t>
            </a:r>
            <a:endParaRPr lang="zh-CN" altLang="en-US" sz="2100" dirty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FZHei-B01S" panose="0201060103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73359" y="1012190"/>
            <a:ext cx="3369356" cy="671830"/>
            <a:chOff x="1269" y="413"/>
            <a:chExt cx="4015" cy="1058"/>
          </a:xfrm>
        </p:grpSpPr>
        <p:sp>
          <p:nvSpPr>
            <p:cNvPr id="28" name="Rectangle 4"/>
            <p:cNvSpPr/>
            <p:nvPr>
              <p:custDataLst>
                <p:tags r:id="rId2"/>
              </p:custDataLst>
            </p:nvPr>
          </p:nvSpPr>
          <p:spPr>
            <a:xfrm rot="5400000">
              <a:off x="2582" y="-900"/>
              <a:ext cx="1058" cy="36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id-ID"/>
            </a:p>
          </p:txBody>
        </p:sp>
        <p:sp>
          <p:nvSpPr>
            <p:cNvPr id="29" name="Rectangle 10"/>
            <p:cNvSpPr/>
            <p:nvPr>
              <p:custDataLst>
                <p:tags r:id="rId3"/>
              </p:custDataLst>
            </p:nvPr>
          </p:nvSpPr>
          <p:spPr>
            <a:xfrm>
              <a:off x="1389" y="531"/>
              <a:ext cx="3895" cy="8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28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  <a:cs typeface="+mn-ea"/>
                  <a:sym typeface="+mn-ea"/>
                </a:rPr>
                <a:t>要花的钱</a:t>
              </a:r>
              <a:endParaRPr lang="zh-CN" altLang="en-US" sz="28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+mn-ea"/>
              </a:endParaRPr>
            </a:p>
          </p:txBody>
        </p:sp>
      </p:grpSp>
      <p:graphicFrame>
        <p:nvGraphicFramePr>
          <p:cNvPr id="6" name="表格 5"/>
          <p:cNvGraphicFramePr/>
          <p:nvPr>
            <p:custDataLst>
              <p:tags r:id="rId4"/>
            </p:custDataLst>
          </p:nvPr>
        </p:nvGraphicFramePr>
        <p:xfrm>
          <a:off x="3843655" y="1010920"/>
          <a:ext cx="8002905" cy="415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120"/>
                <a:gridCol w="4502785"/>
              </a:tblGrid>
              <a:tr h="1237615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           </a:t>
                      </a:r>
                      <a:r>
                        <a:rPr lang="zh-CN" altLang="en-US" sz="3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都是</a:t>
                      </a:r>
                      <a:r>
                        <a:rPr lang="en-US" altLang="zh-CN" sz="3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R1 [</a:t>
                      </a:r>
                      <a:r>
                        <a:rPr lang="zh-CN" altLang="en-US" sz="3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极低风险</a:t>
                      </a:r>
                      <a:r>
                        <a:rPr lang="en-US" altLang="zh-CN" sz="3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]</a:t>
                      </a:r>
                      <a:endParaRPr lang="en-US" altLang="zh-CN" sz="3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buNone/>
                      </a:pPr>
                      <a:r>
                        <a:rPr lang="en-US" altLang="zh-CN" sz="3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 </a:t>
                      </a:r>
                      <a:endParaRPr lang="en-US" altLang="zh-CN" sz="3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buNone/>
                      </a:pPr>
                      <a:r>
                        <a:rPr lang="zh-CN" altLang="en-US" sz="3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同等级风险，以及对应的收益</a:t>
                      </a:r>
                      <a:endParaRPr lang="zh-CN" altLang="en-US" sz="3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93345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银行存款</a:t>
                      </a:r>
                      <a:endParaRPr lang="zh-CN" altLang="en-US" sz="28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8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0.05%</a:t>
                      </a:r>
                      <a:endParaRPr lang="en-US" altLang="zh-CN" sz="28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</a:tr>
              <a:tr h="95123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余额宝、零钱通</a:t>
                      </a:r>
                      <a:endParaRPr lang="zh-CN" altLang="en-US" sz="28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8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1.06%～1.26%</a:t>
                      </a:r>
                      <a:endParaRPr lang="en-US" altLang="zh-CN" sz="28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</a:tr>
              <a:tr h="103441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3200">
                          <a:solidFill>
                            <a:srgbClr val="FF0000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货币基金</a:t>
                      </a:r>
                      <a:endParaRPr lang="zh-CN" altLang="en-US" sz="3200">
                        <a:solidFill>
                          <a:srgbClr val="FF0000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3200">
                          <a:solidFill>
                            <a:srgbClr val="FF0000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平均</a:t>
                      </a:r>
                      <a:r>
                        <a:rPr lang="en-US" altLang="zh-CN" sz="3200">
                          <a:solidFill>
                            <a:srgbClr val="FF0000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1.22%～1.72%</a:t>
                      </a:r>
                      <a:endParaRPr lang="en-US" altLang="zh-CN" sz="3200">
                        <a:solidFill>
                          <a:srgbClr val="FF0000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760470" y="5311140"/>
            <a:ext cx="802576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差距</a:t>
            </a:r>
            <a:r>
              <a:rPr lang="en-US" altLang="zh-CN" sz="3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1.72%÷0.05%=</a:t>
            </a:r>
            <a:r>
              <a:rPr lang="en-US" altLang="zh-CN" sz="5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34.4</a:t>
            </a:r>
            <a:r>
              <a:rPr lang="zh-CN" altLang="en-US" sz="5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倍</a:t>
            </a:r>
            <a:endParaRPr lang="zh-CN" altLang="en-US" sz="5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选择大于努力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4385" y="1031875"/>
            <a:ext cx="6562725" cy="49815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697470" y="1459865"/>
            <a:ext cx="3701415" cy="4323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55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2025</a:t>
            </a:r>
            <a:endParaRPr lang="en-US" altLang="zh-CN" sz="550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/>
            <a:endParaRPr lang="zh-CN" altLang="en-US" sz="550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/>
            <a:r>
              <a:rPr lang="zh-CN" altLang="en-US" sz="55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以往不同</a:t>
            </a:r>
            <a:endParaRPr lang="zh-CN" altLang="en-US" sz="550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/>
            <a:endParaRPr lang="zh-CN" altLang="en-US" sz="550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/>
            <a:r>
              <a:rPr lang="zh-CN" altLang="en-US" sz="55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量化交易</a:t>
            </a:r>
            <a:endParaRPr lang="zh-CN" altLang="en-US" sz="550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13480" y="5782945"/>
            <a:ext cx="1071245" cy="217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ctr"/>
            <a:r>
              <a:rPr lang="zh-CN" altLang="en-US" sz="1100">
                <a:solidFill>
                  <a:schemeClr val="bg1"/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图片来源网络</a:t>
            </a:r>
            <a:endParaRPr lang="zh-CN" altLang="en-US" sz="1100">
              <a:solidFill>
                <a:schemeClr val="bg1"/>
              </a:solidFill>
              <a:highlight>
                <a:srgbClr val="C0C0C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选择大于努力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0035" y="778510"/>
            <a:ext cx="11642725" cy="54635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41660" y="778510"/>
            <a:ext cx="1181100" cy="53340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8963660" y="1205230"/>
            <a:ext cx="2426335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数据获取</a:t>
            </a:r>
            <a:endParaRPr lang="zh-CN" altLang="en-US" sz="39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39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9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数据分析</a:t>
            </a:r>
            <a:endParaRPr lang="zh-CN" altLang="en-US" sz="39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选择大于努力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6705" y="770255"/>
            <a:ext cx="11601450" cy="551180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41660" y="778510"/>
            <a:ext cx="1181100" cy="53340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4750435" y="3270885"/>
            <a:ext cx="239141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风险控制</a:t>
            </a:r>
            <a:endParaRPr lang="zh-CN" altLang="en-US" sz="39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选择大于努力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6550" y="779780"/>
            <a:ext cx="4114165" cy="54311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38675" y="1700530"/>
            <a:ext cx="3689985" cy="40474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350" y="779780"/>
            <a:ext cx="3184525" cy="23882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04860" y="3238500"/>
            <a:ext cx="354012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人生是旷野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​投资其实跟爬山一样，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/>
              <a:t>​只看脚下就是上坡了又下坡，几时登顶？</a:t>
            </a:r>
            <a:endParaRPr lang="zh-CN" altLang="en-US"/>
          </a:p>
          <a:p>
            <a:r>
              <a:rPr lang="zh-CN" altLang="en-US"/>
              <a:t>​兴华景明混合~多策略量化基金</a:t>
            </a:r>
            <a:endParaRPr lang="zh-CN" altLang="en-US"/>
          </a:p>
          <a:p>
            <a:r>
              <a:rPr lang="zh-CN" altLang="en-US"/>
              <a:t>​看大势一路走来拿着它是震荡向上，周五沪深两市都下跌，它还能收涨，这就是优质量化基金的实力。</a:t>
            </a:r>
            <a:r>
              <a:rPr lang="zh-CN" altLang="en-US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看远方，大数据运算+专业算力服务器+优质量化策略，就是发展大方向，稳健前行！</a:t>
            </a:r>
            <a:endParaRPr lang="zh-CN" altLang="en-US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76140" y="5600700"/>
            <a:ext cx="3503295" cy="610235"/>
          </a:xfrm>
          <a:prstGeom prst="rect">
            <a:avLst/>
          </a:prstGeom>
        </p:spPr>
        <p:txBody>
          <a:bodyPr>
            <a:noAutofit/>
          </a:bodyPr>
          <a:p>
            <a:pPr marL="0" indent="0"/>
            <a:r>
              <a:rPr lang="zh-CN" altLang="en-US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兴华景明混合型证券投资基金，成立时间</a:t>
            </a:r>
            <a:r>
              <a:rPr lang="en-US" altLang="zh-CN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2025</a:t>
            </a:r>
            <a:r>
              <a:rPr lang="zh-CN" altLang="en-US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</a:t>
            </a:r>
            <a:r>
              <a:rPr lang="zh-CN" altLang="en-US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r>
              <a:rPr lang="en-US" altLang="zh-CN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22</a:t>
            </a:r>
            <a:r>
              <a:rPr lang="zh-CN" altLang="en-US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日，风险等级属于</a:t>
            </a:r>
            <a:r>
              <a:rPr lang="en-US" altLang="zh-CN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R3</a:t>
            </a:r>
            <a:r>
              <a:rPr lang="zh-CN" altLang="en-US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中风险</a:t>
            </a:r>
            <a:r>
              <a:rPr lang="en-US" altLang="zh-CN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评级来自兴华基金</a:t>
            </a:r>
            <a:r>
              <a:rPr lang="en-US" altLang="zh-CN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，适合</a:t>
            </a:r>
            <a:r>
              <a:rPr lang="en-US" altLang="zh-CN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C3(</a:t>
            </a:r>
            <a:r>
              <a:rPr lang="zh-CN" altLang="en-US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稳健型</a:t>
            </a:r>
            <a:r>
              <a:rPr lang="en-US" altLang="zh-CN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及以上投资者。</a:t>
            </a:r>
            <a:endParaRPr lang="zh-CN" altLang="en-US" sz="1200" b="0" i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55630" y="2950845"/>
            <a:ext cx="1071245" cy="217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ctr"/>
            <a:r>
              <a:rPr lang="zh-CN" altLang="en-US" sz="1100">
                <a:solidFill>
                  <a:schemeClr val="bg1"/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图片来源网络</a:t>
            </a:r>
            <a:endParaRPr lang="zh-CN" altLang="en-US" sz="1100">
              <a:solidFill>
                <a:schemeClr val="bg1"/>
              </a:solidFill>
              <a:highlight>
                <a:srgbClr val="C0C0C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选择大于努力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761230" y="1729740"/>
            <a:ext cx="7140575" cy="1355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轻松做好家庭理财</a:t>
            </a:r>
            <a:endParaRPr lang="zh-CN" altLang="en-US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1659890"/>
            <a:ext cx="5780405" cy="762000"/>
            <a:chOff x="7938" y="2210"/>
            <a:chExt cx="9103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454" y="2403"/>
              <a:ext cx="651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标准普尔家庭理财四象限</a:t>
              </a:r>
              <a:endParaRPr lang="zh-CN" altLang="en-US" sz="28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5040630" y="2622550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0529" y="2328"/>
              <a:ext cx="651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各类用途的钱如何分配</a:t>
              </a:r>
              <a:endParaRPr lang="zh-CN" altLang="en-US" sz="28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0"/>
            </p:custDataLst>
          </p:nvPr>
        </p:nvGrpSpPr>
        <p:grpSpPr>
          <a:xfrm>
            <a:off x="5040630" y="3610610"/>
            <a:ext cx="5780405" cy="762000"/>
            <a:chOff x="7938" y="2210"/>
            <a:chExt cx="9103" cy="1200"/>
          </a:xfrm>
        </p:grpSpPr>
        <p:pic>
          <p:nvPicPr>
            <p:cNvPr id="15" name="图片 14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理财的要点</a:t>
              </a:r>
              <a:endParaRPr lang="zh-CN" altLang="en-US" sz="36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5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标准普尔家庭理财四象限</a:t>
            </a:r>
            <a:endParaRPr lang="zh-CN" altLang="en-US" sz="55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标准普尔家庭理财四象限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0" y="650875"/>
            <a:ext cx="9311005" cy="57251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8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各类用途的钱如何分配</a:t>
            </a:r>
            <a:endParaRPr lang="zh-CN" altLang="en-US" sz="58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各类用途的钱如何分配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68609" y="913130"/>
            <a:ext cx="3369356" cy="671830"/>
            <a:chOff x="1269" y="413"/>
            <a:chExt cx="4015" cy="1058"/>
          </a:xfrm>
        </p:grpSpPr>
        <p:sp>
          <p:nvSpPr>
            <p:cNvPr id="28" name="Rectangle 4"/>
            <p:cNvSpPr/>
            <p:nvPr>
              <p:custDataLst>
                <p:tags r:id="rId1"/>
              </p:custDataLst>
            </p:nvPr>
          </p:nvSpPr>
          <p:spPr>
            <a:xfrm rot="5400000">
              <a:off x="2582" y="-900"/>
              <a:ext cx="1058" cy="36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id-ID"/>
            </a:p>
          </p:txBody>
        </p:sp>
        <p:sp>
          <p:nvSpPr>
            <p:cNvPr id="29" name="Rectangle 10"/>
            <p:cNvSpPr/>
            <p:nvPr>
              <p:custDataLst>
                <p:tags r:id="rId2"/>
              </p:custDataLst>
            </p:nvPr>
          </p:nvSpPr>
          <p:spPr>
            <a:xfrm>
              <a:off x="1389" y="531"/>
              <a:ext cx="3895" cy="8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28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  <a:cs typeface="+mn-ea"/>
                  <a:sym typeface="+mn-ea"/>
                </a:rPr>
                <a:t>要花的钱</a:t>
              </a:r>
              <a:endParaRPr lang="zh-CN" altLang="en-US" sz="28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+mn-ea"/>
              </a:endParaRPr>
            </a:p>
          </p:txBody>
        </p:sp>
      </p:grpSp>
      <p:sp>
        <p:nvSpPr>
          <p:cNvPr id="3" name="TextBox 24"/>
          <p:cNvSpPr txBox="1"/>
          <p:nvPr>
            <p:custDataLst>
              <p:tags r:id="rId3"/>
            </p:custDataLst>
          </p:nvPr>
        </p:nvSpPr>
        <p:spPr>
          <a:xfrm>
            <a:off x="563880" y="1584960"/>
            <a:ext cx="4910455" cy="466026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      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第一个账户是日常开销账户，也就是要花的钱，一般占家庭资产的10%,为家庭3-6个月的生活费。一般放在活期储蓄的银行卡中。这个账户保障家庭的短期开销，日常生活开支，买衣服、美容、旅游等都应该从这个账户中支出。这个账户您肯定有的，但是我们最容易出现的问题是占比过高，比例失调，很多时候也正是因为这个账户花销过多，而没有钱准备其他账户。　　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FZHei-B01S" panose="02010601030101010101" pitchFamily="2" charset="-122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       </a:t>
            </a:r>
            <a:r>
              <a:rPr lang="zh-CN" altLang="en-US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要点：短期消费，3—6个月的生活费。一般放在银行活期存款，货币基金中。</a:t>
            </a:r>
            <a:endParaRPr lang="zh-CN" altLang="en-US" dirty="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FZHei-B01S" panose="02010601030101010101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87" y="2000934"/>
            <a:ext cx="6065662" cy="34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808345" y="5152390"/>
            <a:ext cx="609600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图片来源网络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各类用途的钱如何分配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8739" y="699770"/>
            <a:ext cx="3369356" cy="671830"/>
            <a:chOff x="1269" y="413"/>
            <a:chExt cx="4015" cy="1058"/>
          </a:xfrm>
        </p:grpSpPr>
        <p:sp>
          <p:nvSpPr>
            <p:cNvPr id="28" name="Rectangle 4"/>
            <p:cNvSpPr/>
            <p:nvPr>
              <p:custDataLst>
                <p:tags r:id="rId1"/>
              </p:custDataLst>
            </p:nvPr>
          </p:nvSpPr>
          <p:spPr>
            <a:xfrm rot="5400000">
              <a:off x="2582" y="-900"/>
              <a:ext cx="1058" cy="36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id-ID"/>
            </a:p>
          </p:txBody>
        </p:sp>
        <p:sp>
          <p:nvSpPr>
            <p:cNvPr id="29" name="Rectangle 10"/>
            <p:cNvSpPr/>
            <p:nvPr>
              <p:custDataLst>
                <p:tags r:id="rId2"/>
              </p:custDataLst>
            </p:nvPr>
          </p:nvSpPr>
          <p:spPr>
            <a:xfrm>
              <a:off x="1389" y="531"/>
              <a:ext cx="3895" cy="8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28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  <a:cs typeface="+mn-ea"/>
                  <a:sym typeface="+mn-ea"/>
                </a:rPr>
                <a:t>保命的钱</a:t>
              </a:r>
              <a:endParaRPr lang="zh-CN" altLang="en-US" sz="28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+mn-ea"/>
              </a:endParaRPr>
            </a:p>
          </p:txBody>
        </p:sp>
      </p:grpSp>
      <p:sp>
        <p:nvSpPr>
          <p:cNvPr id="3" name="TextBox 24"/>
          <p:cNvSpPr txBox="1"/>
          <p:nvPr>
            <p:custDataLst>
              <p:tags r:id="rId3"/>
            </p:custDataLst>
          </p:nvPr>
        </p:nvSpPr>
        <p:spPr>
          <a:xfrm>
            <a:off x="325755" y="1269365"/>
            <a:ext cx="7362825" cy="516826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      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第二个账户是杠杆账户，也就是保命的钱，一般占家庭资产的20%，为的是以小换大。专门解决突发的大额开支。　　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FZHei-B01S" panose="02010601030101010101" pitchFamily="2" charset="-122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       这个账户保障突发的大额开销，一定要专款专用，保障在家庭成员出现意外事故、重大疾病时，有足够的钱来保命。这个账户主要是意外伤害和重疾保险，因为只有保险才能以小换大，200元换10万，平时不占用太多钱，用时又有大笔的钱。　　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FZHei-B01S" panose="02010601030101010101" pitchFamily="2" charset="-122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       这个账户平时看不到什么作用，但是到了关键的时刻，只有它才能保障您不会为了急用钱卖车卖房，股票低价套现，到处借钱。如果没有这个账户，您的家庭资产就随时面临风险，所以叫保命的钱。您有这个账户吗?　　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FZHei-B01S" panose="02010601030101010101" pitchFamily="2" charset="-122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FZHei-B01S" panose="02010601030101010101" pitchFamily="2" charset="-122"/>
              </a:rPr>
              <a:t>      要点：意外重疾保障。专款专用，解决家庭突发的大开支。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FZHei-B01S" panose="02010601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40" y="1753870"/>
            <a:ext cx="4074795" cy="41611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55585" y="5618480"/>
            <a:ext cx="1310005" cy="29654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图片来源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网络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各类用途的钱如何分配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00143" y="789940"/>
            <a:ext cx="3358447" cy="671830"/>
            <a:chOff x="1282" y="413"/>
            <a:chExt cx="4002" cy="1058"/>
          </a:xfrm>
        </p:grpSpPr>
        <p:sp>
          <p:nvSpPr>
            <p:cNvPr id="28" name="Rectangle 4"/>
            <p:cNvSpPr/>
            <p:nvPr>
              <p:custDataLst>
                <p:tags r:id="rId1"/>
              </p:custDataLst>
            </p:nvPr>
          </p:nvSpPr>
          <p:spPr>
            <a:xfrm rot="5400000">
              <a:off x="2595" y="-900"/>
              <a:ext cx="1058" cy="36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id-ID"/>
            </a:p>
          </p:txBody>
        </p:sp>
        <p:sp>
          <p:nvSpPr>
            <p:cNvPr id="29" name="Rectangle 10"/>
            <p:cNvSpPr/>
            <p:nvPr>
              <p:custDataLst>
                <p:tags r:id="rId2"/>
              </p:custDataLst>
            </p:nvPr>
          </p:nvSpPr>
          <p:spPr>
            <a:xfrm>
              <a:off x="1389" y="531"/>
              <a:ext cx="3895" cy="8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28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  <a:cs typeface="+mn-ea"/>
                  <a:sym typeface="+mn-ea"/>
                </a:rPr>
                <a:t>生钱的钱</a:t>
              </a:r>
              <a:endParaRPr lang="zh-CN" altLang="en-US" sz="28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+mn-ea"/>
              </a:endParaRPr>
            </a:p>
          </p:txBody>
        </p:sp>
      </p:grpSp>
      <p:sp>
        <p:nvSpPr>
          <p:cNvPr id="3" name="TextBox 24"/>
          <p:cNvSpPr txBox="1"/>
          <p:nvPr>
            <p:custDataLst>
              <p:tags r:id="rId3"/>
            </p:custDataLst>
          </p:nvPr>
        </p:nvSpPr>
        <p:spPr>
          <a:xfrm>
            <a:off x="549910" y="1382395"/>
            <a:ext cx="7889875" cy="479869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2400" dirty="0">
                <a:sym typeface="+mn-ea"/>
              </a:rPr>
              <a:t> </a:t>
            </a:r>
            <a:r>
              <a:rPr lang="en-US" sz="2400" dirty="0">
                <a:sym typeface="+mn-ea"/>
              </a:rPr>
              <a:t>    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第三个账户是投资收益账户，也就是生钱的钱。一般占家庭资产的30%，为家庭创造收益。　　</a:t>
            </a:r>
            <a:endParaRPr dirty="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      用有风险的投资创造高回报。这个账户为家庭创造高收益，往往是通过您的智慧，用您最擅长的方式为家庭赚钱，包括您的投资的股票、基金、房产、企业等。　　</a:t>
            </a:r>
            <a:endParaRPr dirty="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      这个账户多数家庭肯定有的，这个账户关键在于合理的占比，也就是要赚得起也要亏得起，无论盈亏对家庭不能有致命性的打击，这样您才能从容的抉择。　　</a:t>
            </a:r>
            <a:endParaRPr dirty="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marR="0" lvl="0" indent="0" algn="l" defTabSz="12179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      要点：重在收益。这个账户最大的问题是偏向性，很多家庭买股票第一年占比30%，股票、基金、房产等。投资≠理财，看到见收益就看得见风险结果赚了很多钱，第二年就用90%的钱去买股票了。保持合理的比例。</a:t>
            </a:r>
            <a:endParaRPr dirty="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785" y="2345055"/>
            <a:ext cx="3429635" cy="256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31275" y="4912360"/>
            <a:ext cx="1447800" cy="320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ctr"/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图片来源网络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1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1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2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3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4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5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6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7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TABLE_ENDDRAG_ORIGIN_RECT" val="630*327"/>
  <p:tag name="TABLE_ENDDRAG_RECT" val="233*134*630*327"/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commondata" val="eyJoZGlkIjoiNTFmYTliYTIyYWM1N2UzNDc1MDg1MjNkMDFmYjQxZWY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3598</Words>
  <Application>WPS 演示</Application>
  <PresentationFormat>宽屏</PresentationFormat>
  <Paragraphs>181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Regular</vt:lpstr>
      <vt:lpstr>黑体</vt:lpstr>
      <vt:lpstr>思源黑体 CN Heavy</vt:lpstr>
      <vt:lpstr>思源黑体 CN Bold</vt:lpstr>
      <vt:lpstr>思源黑体 CN Medium</vt:lpstr>
      <vt:lpstr>微软雅黑</vt:lpstr>
      <vt:lpstr>思源黑体</vt:lpstr>
      <vt:lpstr>FZHei-B01S</vt:lpstr>
      <vt:lpstr>Arial Unicode MS</vt:lpstr>
      <vt:lpstr>Calibri</vt:lpstr>
      <vt:lpstr>汉仪雅酷黑简</vt:lpstr>
      <vt:lpstr>方正宝黑体 简 Medium</vt:lpstr>
      <vt:lpstr>汉仪旗黑-75S</vt:lpstr>
      <vt:lpstr>-apple-system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183</cp:revision>
  <dcterms:created xsi:type="dcterms:W3CDTF">2019-06-19T02:08:00Z</dcterms:created>
  <dcterms:modified xsi:type="dcterms:W3CDTF">2025-11-02T09:01:20Z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711C39B91D7542E8924E061E71E5744D_13</vt:lpwstr>
  </property>
</Properties>
</file>