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4166" r:id="rId4"/>
    <p:sldId id="4167" r:id="rId5"/>
    <p:sldId id="4168" r:id="rId6"/>
    <p:sldId id="4259" r:id="rId7"/>
    <p:sldId id="4220" r:id="rId8"/>
    <p:sldId id="4244" r:id="rId9"/>
    <p:sldId id="4229" r:id="rId10"/>
    <p:sldId id="4262" r:id="rId11"/>
    <p:sldId id="4253" r:id="rId12"/>
    <p:sldId id="4261" r:id="rId13"/>
    <p:sldId id="4263" r:id="rId14"/>
    <p:sldId id="4264" r:id="rId15"/>
    <p:sldId id="4183" r:id="rId16"/>
    <p:sldId id="4209" r:id="rId17"/>
    <p:sldId id="4184" r:id="rId18"/>
    <p:sldId id="4241" r:id="rId19"/>
    <p:sldId id="4189" r:id="rId20"/>
    <p:sldId id="423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9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E123DA"/>
    <a:srgbClr val="F315F3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9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9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下周：注意控盘股的分化和修复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0480" y="1313815"/>
            <a:ext cx="4511675" cy="4643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390" y="1807210"/>
            <a:ext cx="3933190" cy="407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" y="963295"/>
            <a:ext cx="3691255" cy="5258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周线金叉区域，超级买入法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6573"/>
          <a:stretch>
            <a:fillRect/>
          </a:stretch>
        </p:blipFill>
        <p:spPr>
          <a:xfrm>
            <a:off x="63500" y="810260"/>
            <a:ext cx="5019675" cy="5370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70" y="859790"/>
            <a:ext cx="3594735" cy="3874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0" y="1271905"/>
            <a:ext cx="3289300" cy="3998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69915" y="5581650"/>
            <a:ext cx="3091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大盘死叉初期异动板块不多，仅作为选股方法演示。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新热点（医药）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" y="930275"/>
            <a:ext cx="3914775" cy="4997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035" y="930275"/>
            <a:ext cx="6448425" cy="4998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795" y="2573655"/>
            <a:ext cx="4310380" cy="17113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02810" y="6028055"/>
            <a:ext cx="6297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150</a:t>
            </a:r>
            <a:r>
              <a:rPr lang="zh-CN" altLang="en-US">
                <a:solidFill>
                  <a:srgbClr val="FF0000"/>
                </a:solidFill>
              </a:rPr>
              <a:t>块订阅一个月。一周</a:t>
            </a:r>
            <a:r>
              <a:rPr lang="en-US" altLang="zh-CN">
                <a:solidFill>
                  <a:srgbClr val="FF0000"/>
                </a:solidFill>
              </a:rPr>
              <a:t>2-3</a:t>
            </a:r>
            <a:r>
              <a:rPr lang="zh-CN" altLang="en-US">
                <a:solidFill>
                  <a:srgbClr val="FF0000"/>
                </a:solidFill>
              </a:rPr>
              <a:t>篇，</a:t>
            </a:r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篇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个案例。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窗口落地，控盘恒强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2025.10.30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月看点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2415" y="1320165"/>
            <a:ext cx="10928350" cy="3098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2400"/>
              <a:t>1.</a:t>
            </a:r>
            <a:r>
              <a:rPr lang="zh-CN" altLang="en-US" sz="2400"/>
              <a:t>等待</a:t>
            </a:r>
            <a:r>
              <a:rPr lang="en-US" altLang="zh-CN" sz="2400"/>
              <a:t>10</a:t>
            </a:r>
            <a:r>
              <a:rPr lang="zh-CN" altLang="en-US" sz="2400"/>
              <a:t>月底事件窗口落地（</a:t>
            </a:r>
            <a:r>
              <a:rPr lang="en-US" altLang="zh-CN" sz="2400">
                <a:solidFill>
                  <a:srgbClr val="F315F3"/>
                </a:solidFill>
              </a:rPr>
              <a:t>a.</a:t>
            </a:r>
            <a:r>
              <a:rPr lang="zh-CN" altLang="en-US" sz="2400">
                <a:solidFill>
                  <a:srgbClr val="F315F3"/>
                </a:solidFill>
              </a:rPr>
              <a:t>中美谈判</a:t>
            </a:r>
            <a:r>
              <a:rPr lang="en-US" altLang="zh-CN" sz="2400">
                <a:solidFill>
                  <a:srgbClr val="F315F3"/>
                </a:solidFill>
              </a:rPr>
              <a:t> b.</a:t>
            </a:r>
            <a:r>
              <a:rPr lang="zh-CN" altLang="en-US" sz="2400">
                <a:solidFill>
                  <a:srgbClr val="F315F3"/>
                </a:solidFill>
              </a:rPr>
              <a:t>三季报</a:t>
            </a:r>
            <a:r>
              <a:rPr lang="en-US" altLang="zh-CN" sz="2400">
                <a:solidFill>
                  <a:srgbClr val="F315F3"/>
                </a:solidFill>
              </a:rPr>
              <a:t> c.</a:t>
            </a:r>
            <a:r>
              <a:rPr lang="zh-CN" altLang="en-US" sz="2400">
                <a:solidFill>
                  <a:srgbClr val="F315F3"/>
                </a:solidFill>
              </a:rPr>
              <a:t>全球央行降息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寻找</a:t>
            </a:r>
            <a:r>
              <a:rPr lang="zh-CN" altLang="en-US" sz="2400">
                <a:solidFill>
                  <a:srgbClr val="FF0000"/>
                </a:solidFill>
              </a:rPr>
              <a:t>绩优方向</a:t>
            </a:r>
            <a:r>
              <a:rPr lang="zh-CN" altLang="en-US" sz="2400"/>
              <a:t>（行业龙头</a:t>
            </a:r>
            <a:r>
              <a:rPr lang="en-US" altLang="zh-CN" sz="2400"/>
              <a:t>+</a:t>
            </a:r>
            <a:r>
              <a:rPr lang="zh-CN" altLang="en-US" sz="2400"/>
              <a:t>控盘</a:t>
            </a:r>
            <a:r>
              <a:rPr lang="en-US" altLang="zh-CN" sz="2400"/>
              <a:t>+</a:t>
            </a:r>
            <a:r>
              <a:rPr lang="zh-CN" altLang="en-US" sz="2400"/>
              <a:t>绩优）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当下资金控盘行业：</a:t>
            </a:r>
            <a:r>
              <a:rPr lang="en-US" altLang="zh-CN" sz="2400"/>
              <a:t>(</a:t>
            </a:r>
            <a:r>
              <a:rPr lang="zh-CN" altLang="en-US" sz="2400">
                <a:solidFill>
                  <a:srgbClr val="E123DA"/>
                </a:solidFill>
              </a:rPr>
              <a:t>科技</a:t>
            </a:r>
            <a:r>
              <a:rPr lang="en-US" altLang="zh-CN" sz="2400">
                <a:solidFill>
                  <a:srgbClr val="E123DA"/>
                </a:solidFill>
              </a:rPr>
              <a:t>+</a:t>
            </a:r>
            <a:r>
              <a:rPr lang="zh-CN" altLang="en-US" sz="2400">
                <a:solidFill>
                  <a:srgbClr val="E123DA"/>
                </a:solidFill>
              </a:rPr>
              <a:t>有色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选股思路：控盘</a:t>
            </a:r>
            <a:r>
              <a:rPr lang="en-US" altLang="zh-CN" sz="2400"/>
              <a:t>50</a:t>
            </a:r>
            <a:r>
              <a:rPr lang="zh-CN" altLang="en-US" sz="2400"/>
              <a:t>以上个股</a:t>
            </a:r>
            <a:r>
              <a:rPr lang="en-US" altLang="zh-CN" sz="2400"/>
              <a:t>+</a:t>
            </a:r>
            <a:r>
              <a:rPr lang="zh-CN" altLang="en-US" sz="2400"/>
              <a:t>熊线上移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5.</a:t>
            </a:r>
            <a:r>
              <a:rPr lang="zh-CN" altLang="en-US" sz="2400"/>
              <a:t>注意：业绩窗口的</a:t>
            </a:r>
            <a:r>
              <a:rPr lang="zh-CN" altLang="en-US" sz="2400">
                <a:solidFill>
                  <a:srgbClr val="0029DA"/>
                </a:solidFill>
              </a:rPr>
              <a:t>红利股</a:t>
            </a:r>
            <a:r>
              <a:rPr lang="zh-CN" altLang="en-US" sz="2400"/>
              <a:t>可能会分化或者盘弱（</a:t>
            </a:r>
            <a:r>
              <a:rPr lang="zh-CN" altLang="en-US" sz="2400">
                <a:solidFill>
                  <a:srgbClr val="0029DA"/>
                </a:solidFill>
              </a:rPr>
              <a:t>煤炭、银行</a:t>
            </a:r>
            <a:r>
              <a:rPr lang="zh-CN" altLang="en-US" sz="2400"/>
              <a:t>等周线死叉）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6.</a:t>
            </a:r>
            <a:r>
              <a:rPr lang="zh-CN" altLang="en-US" sz="2400"/>
              <a:t>风险：</a:t>
            </a:r>
            <a:r>
              <a:rPr lang="en-US" altLang="zh-CN" sz="2400"/>
              <a:t>4-10</a:t>
            </a:r>
            <a:r>
              <a:rPr lang="zh-CN" altLang="en-US" sz="2400"/>
              <a:t>月涨幅过大的个股，没出现熊线上移不轻易抄底。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中期：月线死叉，周线金叉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" y="864870"/>
            <a:ext cx="5428615" cy="4091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70" y="864870"/>
            <a:ext cx="3616960" cy="4091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05230" y="5093970"/>
            <a:ext cx="8766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指数中期月线死叉，中短线周线金叉，月线死叉股降低仓位，周线死叉为离场信号。</a:t>
            </a:r>
            <a:r>
              <a:rPr lang="en-US" altLang="zh-CN"/>
              <a:t> 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" y="897890"/>
            <a:ext cx="5127625" cy="3538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死叉第二天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预期落地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09900" y="3629660"/>
            <a:ext cx="224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周四早盘</a:t>
            </a:r>
            <a:r>
              <a:rPr lang="en-US" altLang="zh-CN">
                <a:highlight>
                  <a:srgbClr val="FFFF00"/>
                </a:highlight>
              </a:rPr>
              <a:t>9.50</a:t>
            </a:r>
            <a:r>
              <a:rPr lang="zh-CN" altLang="en-US">
                <a:highlight>
                  <a:srgbClr val="FFFF00"/>
                </a:highlight>
              </a:rPr>
              <a:t>提示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大盘死叉，开始回档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35" y="1285875"/>
            <a:ext cx="2449195" cy="1706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/>
          <p:nvPr/>
        </p:nvPicPr>
        <p:blipFill>
          <a:blip r:embed="rId4"/>
          <a:stretch>
            <a:fillRect/>
          </a:stretch>
        </p:blipFill>
        <p:spPr>
          <a:xfrm>
            <a:off x="9598660" y="1109980"/>
            <a:ext cx="2341880" cy="2058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15" y="4566285"/>
            <a:ext cx="4332605" cy="1663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370" y="1109980"/>
            <a:ext cx="4017645" cy="4712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733915" y="3544570"/>
            <a:ext cx="2072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死叉三天内错杀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概率会大大提升。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业绩真空期，受伤主力修复展开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868045"/>
            <a:ext cx="5342890" cy="5576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461770"/>
            <a:ext cx="3844925" cy="3065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15" y="2329180"/>
            <a:ext cx="4072890" cy="3726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645275" y="845820"/>
            <a:ext cx="4776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11-12</a:t>
            </a:r>
            <a:r>
              <a:rPr lang="zh-CN" altLang="en-US">
                <a:highlight>
                  <a:srgbClr val="FFFF00"/>
                </a:highlight>
              </a:rPr>
              <a:t>月业绩真空期，无业绩负担，中期控盘沉淀波段活跃题材股开始波段修复。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超级买入法试错（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号）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56542"/>
          <a:stretch>
            <a:fillRect/>
          </a:stretch>
        </p:blipFill>
        <p:spPr>
          <a:xfrm>
            <a:off x="246380" y="871220"/>
            <a:ext cx="4431030" cy="4858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999990" y="1416050"/>
            <a:ext cx="6081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大盘死叉初期异动板块不多，仅作为选股方法演示。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55" y="2331720"/>
            <a:ext cx="3343275" cy="3625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315" y="2314575"/>
            <a:ext cx="3284855" cy="3642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858</Words>
  <Application>WPS 演示</Application>
  <PresentationFormat>宽屏</PresentationFormat>
  <Paragraphs>107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1076</cp:revision>
  <dcterms:created xsi:type="dcterms:W3CDTF">2019-06-19T02:08:00Z</dcterms:created>
  <dcterms:modified xsi:type="dcterms:W3CDTF">2025-11-02T09:15:53Z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