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4"/>
  </p:notesMasterIdLst>
  <p:handoutMasterIdLst>
    <p:handoutMasterId r:id="rId25"/>
  </p:handoutMasterIdLst>
  <p:sldIdLst>
    <p:sldId id="4166" r:id="rId4"/>
    <p:sldId id="4167" r:id="rId5"/>
    <p:sldId id="4168" r:id="rId6"/>
    <p:sldId id="4259" r:id="rId7"/>
    <p:sldId id="4220" r:id="rId8"/>
    <p:sldId id="4244" r:id="rId9"/>
    <p:sldId id="4229" r:id="rId10"/>
    <p:sldId id="4262" r:id="rId11"/>
    <p:sldId id="4265" r:id="rId12"/>
    <p:sldId id="4266" r:id="rId13"/>
    <p:sldId id="4253" r:id="rId14"/>
    <p:sldId id="4263" r:id="rId15"/>
    <p:sldId id="4261" r:id="rId16"/>
    <p:sldId id="4267" r:id="rId17"/>
    <p:sldId id="4183" r:id="rId18"/>
    <p:sldId id="4209" r:id="rId19"/>
    <p:sldId id="4184" r:id="rId20"/>
    <p:sldId id="4189" r:id="rId21"/>
    <p:sldId id="4241" r:id="rId22"/>
    <p:sldId id="4230" r:id="rId23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9" userDrawn="1">
          <p15:clr>
            <a:srgbClr val="A4A3A4"/>
          </p15:clr>
        </p15:guide>
        <p15:guide id="2" pos="38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E123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79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tags" Target="tags/tag154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投顾执业编号：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A1120616080001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；基金从业编号：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A202506190001216)观点基于软件数据和理论模型分析，仅供参考，不构成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7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9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0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2.xml"/><Relationship Id="rId1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5.xml"/><Relationship Id="rId1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49.xml"/><Relationship Id="rId6" Type="http://schemas.openxmlformats.org/officeDocument/2006/relationships/image" Target="../media/image50.png"/><Relationship Id="rId5" Type="http://schemas.openxmlformats.org/officeDocument/2006/relationships/tags" Target="../tags/tag148.xml"/><Relationship Id="rId4" Type="http://schemas.openxmlformats.org/officeDocument/2006/relationships/image" Target="../media/image3.png"/><Relationship Id="rId3" Type="http://schemas.openxmlformats.org/officeDocument/2006/relationships/tags" Target="../tags/tag147.xml"/><Relationship Id="rId2" Type="http://schemas.openxmlformats.org/officeDocument/2006/relationships/image" Target="../media/image1.png"/><Relationship Id="rId1" Type="http://schemas.openxmlformats.org/officeDocument/2006/relationships/tags" Target="../tags/tag14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9" Type="http://schemas.openxmlformats.org/officeDocument/2006/relationships/slideLayout" Target="../slideLayouts/slideLayout3.xml"/><Relationship Id="rId18" Type="http://schemas.openxmlformats.org/officeDocument/2006/relationships/tags" Target="../tags/tag129.xml"/><Relationship Id="rId17" Type="http://schemas.openxmlformats.org/officeDocument/2006/relationships/tags" Target="../tags/tag128.xml"/><Relationship Id="rId16" Type="http://schemas.openxmlformats.org/officeDocument/2006/relationships/tags" Target="../tags/tag127.xml"/><Relationship Id="rId15" Type="http://schemas.openxmlformats.org/officeDocument/2006/relationships/tags" Target="../tags/tag126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image" Target="../media/image3.png"/><Relationship Id="rId3" Type="http://schemas.openxmlformats.org/officeDocument/2006/relationships/tags" Target="../tags/tag151.xml"/><Relationship Id="rId2" Type="http://schemas.openxmlformats.org/officeDocument/2006/relationships/image" Target="../media/image1.png"/><Relationship Id="rId1" Type="http://schemas.openxmlformats.org/officeDocument/2006/relationships/tags" Target="../tags/tag1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4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受伤主力战法介绍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1"/>
          <a:stretch>
            <a:fillRect/>
          </a:stretch>
        </p:blipFill>
        <p:spPr>
          <a:xfrm>
            <a:off x="6137275" y="926465"/>
            <a:ext cx="4488815" cy="51485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5" y="836295"/>
            <a:ext cx="4308475" cy="24339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512560" y="1023620"/>
            <a:ext cx="3188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（罗老师炒股笔记本</a:t>
            </a:r>
            <a:r>
              <a:rPr lang="en-US" altLang="zh-CN">
                <a:highlight>
                  <a:srgbClr val="FFFF00"/>
                </a:highlight>
              </a:rPr>
              <a:t>4-5</a:t>
            </a:r>
            <a:r>
              <a:rPr lang="zh-CN" altLang="en-US">
                <a:highlight>
                  <a:srgbClr val="FFFF00"/>
                </a:highlight>
              </a:rPr>
              <a:t>页）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10" y="5441315"/>
            <a:ext cx="5038725" cy="1000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70" y="3360420"/>
            <a:ext cx="4695825" cy="19907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受伤主力（传媒）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30414" t="5430" r="-101" b="7986"/>
          <a:stretch>
            <a:fillRect/>
          </a:stretch>
        </p:blipFill>
        <p:spPr>
          <a:xfrm>
            <a:off x="3905250" y="951230"/>
            <a:ext cx="4380865" cy="29260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6555" y="835025"/>
            <a:ext cx="3775075" cy="29902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555" y="3932555"/>
            <a:ext cx="3775075" cy="25584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90" y="951230"/>
            <a:ext cx="4313555" cy="4858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0910" y="4023360"/>
            <a:ext cx="4293235" cy="20523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周线金叉区域，超级买入法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26573"/>
          <a:stretch>
            <a:fillRect/>
          </a:stretch>
        </p:blipFill>
        <p:spPr>
          <a:xfrm>
            <a:off x="63500" y="810260"/>
            <a:ext cx="5019675" cy="53701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170" y="859790"/>
            <a:ext cx="3594735" cy="38741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730" y="1271905"/>
            <a:ext cx="3289300" cy="3998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5669915" y="5581650"/>
            <a:ext cx="30911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  <a:sym typeface="+mn-ea"/>
              </a:rPr>
              <a:t>大盘死叉初期异动板块不多，仅作为选股方法演示。</a:t>
            </a:r>
            <a:endParaRPr lang="zh-CN" altLang="en-US">
              <a:highlight>
                <a:srgbClr val="FFFF00"/>
              </a:highlight>
            </a:endParaRPr>
          </a:p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短期：热点回档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735" y="934085"/>
            <a:ext cx="4984750" cy="42989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310" y="817880"/>
            <a:ext cx="3779520" cy="35007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090" y="1742440"/>
            <a:ext cx="3453130" cy="32131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/>
          <p:nvPr/>
        </p:nvPicPr>
        <p:blipFill>
          <a:blip r:embed="rId4"/>
          <a:stretch>
            <a:fillRect/>
          </a:stretch>
        </p:blipFill>
        <p:spPr>
          <a:xfrm>
            <a:off x="4587240" y="3829050"/>
            <a:ext cx="3745230" cy="2669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354965" y="5540375"/>
            <a:ext cx="22053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十五五规划首次把航天强国加入到五年规划中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趋势控盘股去弱留强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87240" y="997585"/>
            <a:ext cx="3745230" cy="3177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/>
          <p:nvPr/>
        </p:nvPicPr>
        <p:blipFill>
          <a:blip r:embed="rId2"/>
          <a:stretch>
            <a:fillRect/>
          </a:stretch>
        </p:blipFill>
        <p:spPr>
          <a:xfrm>
            <a:off x="81915" y="4445000"/>
            <a:ext cx="4110355" cy="9150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5" y="997585"/>
            <a:ext cx="4110355" cy="3177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420" y="3502660"/>
            <a:ext cx="4078605" cy="2353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 descr="主线淘金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1210" y="1725295"/>
            <a:ext cx="3681730" cy="136525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893175" y="3325495"/>
            <a:ext cx="299974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highlight>
                  <a:srgbClr val="FFFF00"/>
                </a:highlight>
              </a:rPr>
              <a:t>《主线淘金》，</a:t>
            </a:r>
            <a:r>
              <a:rPr lang="en-US" altLang="zh-CN" sz="1400">
                <a:highlight>
                  <a:srgbClr val="FFFF00"/>
                </a:highlight>
              </a:rPr>
              <a:t>150</a:t>
            </a:r>
            <a:r>
              <a:rPr lang="zh-CN" altLang="en-US" sz="1400">
                <a:highlight>
                  <a:srgbClr val="FFFF00"/>
                </a:highlight>
              </a:rPr>
              <a:t>块订阅一个月。一周</a:t>
            </a:r>
            <a:r>
              <a:rPr lang="en-US" altLang="zh-CN" sz="1400">
                <a:highlight>
                  <a:srgbClr val="FFFF00"/>
                </a:highlight>
              </a:rPr>
              <a:t>2-3</a:t>
            </a:r>
            <a:r>
              <a:rPr lang="zh-CN" altLang="en-US" sz="1400">
                <a:highlight>
                  <a:srgbClr val="FFFF00"/>
                </a:highlight>
              </a:rPr>
              <a:t>篇，</a:t>
            </a:r>
            <a:r>
              <a:rPr lang="en-US" altLang="zh-CN" sz="1400">
                <a:highlight>
                  <a:srgbClr val="FFFF00"/>
                </a:highlight>
              </a:rPr>
              <a:t>1</a:t>
            </a:r>
            <a:r>
              <a:rPr lang="zh-CN" altLang="en-US" sz="1400">
                <a:highlight>
                  <a:srgbClr val="FFFF00"/>
                </a:highlight>
              </a:rPr>
              <a:t>篇</a:t>
            </a:r>
            <a:r>
              <a:rPr lang="en-US" altLang="zh-CN" sz="1400">
                <a:highlight>
                  <a:srgbClr val="FFFF00"/>
                </a:highlight>
              </a:rPr>
              <a:t>2</a:t>
            </a:r>
            <a:r>
              <a:rPr lang="zh-CN" altLang="en-US" sz="1400">
                <a:highlight>
                  <a:srgbClr val="FFFF00"/>
                </a:highlight>
              </a:rPr>
              <a:t>个案例。</a:t>
            </a:r>
            <a:endParaRPr lang="zh-CN" altLang="en-US" sz="1400">
              <a:highlight>
                <a:srgbClr val="FFFF00"/>
              </a:highlight>
            </a:endParaRPr>
          </a:p>
          <a:p>
            <a:endParaRPr lang="zh-CN" altLang="en-US" sz="1400">
              <a:highlight>
                <a:srgbClr val="FFFF00"/>
              </a:highligh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47750" y="5945505"/>
            <a:ext cx="81051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月线死叉区域，大多数股进入横向震荡，看熊线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控盘方向决定去留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1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154045" y="1625600"/>
            <a:ext cx="9107170" cy="21088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0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窗口落地，控盘恒强</a:t>
            </a:r>
            <a:endParaRPr lang="zh-CN" altLang="en-US" sz="60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5594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66229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61784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798945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罗雪奎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655945" y="4485640"/>
            <a:ext cx="4471035" cy="374650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投顾执业编号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A1120616080001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7934325" y="3982720"/>
            <a:ext cx="2361565" cy="381635"/>
            <a:chOff x="10918" y="5734"/>
            <a:chExt cx="4151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615" y="5745"/>
              <a:ext cx="2454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2025.10.30</a:t>
              </a:r>
              <a:endParaRPr lang="zh-CN" altLang="en-US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776605"/>
            <a:ext cx="3567430" cy="541401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rot="0">
            <a:off x="5665470" y="4994910"/>
            <a:ext cx="4471035" cy="374650"/>
            <a:chOff x="7093" y="6616"/>
            <a:chExt cx="7859" cy="656"/>
          </a:xfrm>
        </p:grpSpPr>
        <p:sp>
          <p:nvSpPr>
            <p:cNvPr id="16" name="矩形 15"/>
            <p:cNvSpPr/>
            <p:nvPr>
              <p:custDataLst>
                <p:tags r:id="rId14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>
              <p:custDataLst>
                <p:tags r:id="rId15"/>
              </p:custDataLst>
            </p:nvPr>
          </p:nvSpPr>
          <p:spPr>
            <a:xfrm>
              <a:off x="7105" y="6626"/>
              <a:ext cx="2742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>
              <p:custDataLst>
                <p:tags r:id="rId16"/>
              </p:custDataLst>
            </p:nvPr>
          </p:nvSpPr>
          <p:spPr>
            <a:xfrm>
              <a:off x="7105" y="6627"/>
              <a:ext cx="292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基金从业编号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7"/>
              </p:custDataLst>
            </p:nvPr>
          </p:nvSpPr>
          <p:spPr>
            <a:xfrm>
              <a:off x="98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rPr>
                <a:t>A20250619001216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</p:spTree>
    <p:custDataLst>
      <p:tags r:id="rId1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月看点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6210" y="1320165"/>
            <a:ext cx="10928350" cy="42799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40000"/>
              </a:lnSpc>
            </a:pPr>
            <a:r>
              <a:rPr lang="en-US" altLang="zh-CN" sz="2400"/>
              <a:t>1.</a:t>
            </a:r>
            <a:r>
              <a:rPr lang="zh-CN" altLang="en-US" sz="2400"/>
              <a:t>等待</a:t>
            </a:r>
            <a:r>
              <a:rPr lang="en-US" altLang="zh-CN" sz="2400"/>
              <a:t>10</a:t>
            </a:r>
            <a:r>
              <a:rPr lang="zh-CN" altLang="en-US" sz="2400"/>
              <a:t>月底事件窗口落地（</a:t>
            </a:r>
            <a:r>
              <a:rPr lang="en-US" altLang="zh-CN" sz="2400">
                <a:solidFill>
                  <a:srgbClr val="F315F3"/>
                </a:solidFill>
              </a:rPr>
              <a:t>a.</a:t>
            </a:r>
            <a:r>
              <a:rPr lang="zh-CN" altLang="en-US" sz="2400">
                <a:solidFill>
                  <a:srgbClr val="F315F3"/>
                </a:solidFill>
              </a:rPr>
              <a:t>中美谈判</a:t>
            </a:r>
            <a:r>
              <a:rPr lang="en-US" altLang="zh-CN" sz="2400">
                <a:solidFill>
                  <a:srgbClr val="F315F3"/>
                </a:solidFill>
              </a:rPr>
              <a:t> b.</a:t>
            </a:r>
            <a:r>
              <a:rPr lang="zh-CN" altLang="en-US" sz="2400">
                <a:solidFill>
                  <a:srgbClr val="F315F3"/>
                </a:solidFill>
              </a:rPr>
              <a:t>三季报</a:t>
            </a:r>
            <a:r>
              <a:rPr lang="en-US" altLang="zh-CN" sz="2400">
                <a:solidFill>
                  <a:srgbClr val="F315F3"/>
                </a:solidFill>
              </a:rPr>
              <a:t> c.</a:t>
            </a:r>
            <a:r>
              <a:rPr lang="zh-CN" altLang="en-US" sz="2400">
                <a:solidFill>
                  <a:srgbClr val="F315F3"/>
                </a:solidFill>
              </a:rPr>
              <a:t>全球央行降息</a:t>
            </a:r>
            <a:r>
              <a:rPr lang="zh-CN" altLang="en-US" sz="2400"/>
              <a:t>）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/>
              <a:t>2.</a:t>
            </a:r>
            <a:r>
              <a:rPr lang="zh-CN" altLang="en-US" sz="2400"/>
              <a:t>当下资金控盘较多行业：</a:t>
            </a:r>
            <a:r>
              <a:rPr lang="en-US" altLang="zh-CN" sz="2400"/>
              <a:t>(</a:t>
            </a:r>
            <a:r>
              <a:rPr lang="zh-CN" altLang="en-US" sz="2400">
                <a:solidFill>
                  <a:srgbClr val="E123DA"/>
                </a:solidFill>
              </a:rPr>
              <a:t>科技</a:t>
            </a:r>
            <a:r>
              <a:rPr lang="en-US" altLang="zh-CN" sz="2400">
                <a:solidFill>
                  <a:srgbClr val="E123DA"/>
                </a:solidFill>
              </a:rPr>
              <a:t>+</a:t>
            </a:r>
            <a:r>
              <a:rPr lang="zh-CN" altLang="en-US" sz="2400">
                <a:solidFill>
                  <a:srgbClr val="E123DA"/>
                </a:solidFill>
              </a:rPr>
              <a:t>有色</a:t>
            </a:r>
            <a:r>
              <a:rPr lang="zh-CN" altLang="en-US" sz="2400"/>
              <a:t>）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>
                <a:sym typeface="+mn-ea"/>
              </a:rPr>
              <a:t>3.</a:t>
            </a:r>
            <a:r>
              <a:rPr lang="zh-CN" altLang="en-US" sz="2400">
                <a:sym typeface="+mn-ea"/>
              </a:rPr>
              <a:t>选股思路：控盘</a:t>
            </a:r>
            <a:r>
              <a:rPr lang="en-US" altLang="zh-CN" sz="2400">
                <a:sym typeface="+mn-ea"/>
              </a:rPr>
              <a:t>50</a:t>
            </a:r>
            <a:r>
              <a:rPr lang="zh-CN" altLang="en-US" sz="2400">
                <a:sym typeface="+mn-ea"/>
              </a:rPr>
              <a:t>以上个股</a:t>
            </a:r>
            <a:r>
              <a:rPr lang="en-US" altLang="zh-CN" sz="2400">
                <a:sym typeface="+mn-ea"/>
              </a:rPr>
              <a:t>+</a:t>
            </a:r>
            <a:r>
              <a:rPr lang="zh-CN" altLang="en-US" sz="2400">
                <a:sym typeface="+mn-ea"/>
              </a:rPr>
              <a:t>熊线上移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/>
              <a:t>4.</a:t>
            </a:r>
            <a:r>
              <a:rPr lang="zh-CN" altLang="en-US" sz="2400"/>
              <a:t>注意：业绩窗口的</a:t>
            </a:r>
            <a:r>
              <a:rPr lang="zh-CN" altLang="en-US" sz="2400">
                <a:solidFill>
                  <a:srgbClr val="0029DA"/>
                </a:solidFill>
              </a:rPr>
              <a:t>红利股</a:t>
            </a:r>
            <a:r>
              <a:rPr lang="zh-CN" altLang="en-US" sz="2400"/>
              <a:t>可能会分化或者盘弱（</a:t>
            </a:r>
            <a:r>
              <a:rPr lang="zh-CN" altLang="en-US" sz="2400">
                <a:solidFill>
                  <a:srgbClr val="0029DA"/>
                </a:solidFill>
              </a:rPr>
              <a:t>煤炭、银行</a:t>
            </a:r>
            <a:r>
              <a:rPr lang="zh-CN" altLang="en-US" sz="2400"/>
              <a:t>等周线死叉）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/>
              <a:t>5.</a:t>
            </a:r>
            <a:r>
              <a:rPr lang="zh-CN" altLang="en-US" sz="2400">
                <a:solidFill>
                  <a:srgbClr val="FF0000"/>
                </a:solidFill>
              </a:rPr>
              <a:t>月线死叉</a:t>
            </a:r>
            <a:r>
              <a:rPr lang="zh-CN" altLang="en-US" sz="2400"/>
              <a:t>：控盘高标股进入震荡，少部分老鸭头走强。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/>
              <a:t>6.11--12</a:t>
            </a:r>
            <a:r>
              <a:rPr lang="zh-CN" altLang="en-US" sz="2400"/>
              <a:t>月业绩真空期，大波段多留意海洋状态低位金叉</a:t>
            </a:r>
            <a:r>
              <a:rPr lang="zh-CN" altLang="en-US" sz="2400">
                <a:solidFill>
                  <a:srgbClr val="FF0000"/>
                </a:solidFill>
              </a:rPr>
              <a:t>受伤主力</a:t>
            </a:r>
            <a:r>
              <a:rPr lang="zh-CN" altLang="en-US" sz="2400"/>
              <a:t>的修复。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>
                <a:solidFill>
                  <a:srgbClr val="F315F3"/>
                </a:solidFill>
              </a:rPr>
              <a:t>7.</a:t>
            </a:r>
            <a:r>
              <a:rPr lang="zh-CN" altLang="en-US" sz="2400">
                <a:solidFill>
                  <a:srgbClr val="F315F3"/>
                </a:solidFill>
              </a:rPr>
              <a:t>受伤主力：海底超跌</a:t>
            </a:r>
            <a:r>
              <a:rPr lang="en-US" altLang="zh-CN" sz="2400">
                <a:solidFill>
                  <a:srgbClr val="F315F3"/>
                </a:solidFill>
              </a:rPr>
              <a:t>+</a:t>
            </a:r>
            <a:r>
              <a:rPr lang="zh-CN" altLang="en-US" sz="2400">
                <a:solidFill>
                  <a:srgbClr val="F315F3"/>
                </a:solidFill>
              </a:rPr>
              <a:t>控盘资金沉淀</a:t>
            </a:r>
            <a:r>
              <a:rPr lang="en-US" altLang="zh-CN" sz="2400">
                <a:solidFill>
                  <a:srgbClr val="F315F3"/>
                </a:solidFill>
              </a:rPr>
              <a:t>+</a:t>
            </a:r>
            <a:r>
              <a:rPr lang="zh-CN" altLang="en-US" sz="2400">
                <a:solidFill>
                  <a:srgbClr val="F315F3"/>
                </a:solidFill>
              </a:rPr>
              <a:t>业绩真空期修复</a:t>
            </a:r>
            <a:endParaRPr lang="zh-CN" altLang="en-US" sz="2400">
              <a:solidFill>
                <a:srgbClr val="F315F3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中期：月线死叉，周线金叉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" y="864870"/>
            <a:ext cx="5428615" cy="4091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170" y="864870"/>
            <a:ext cx="3616960" cy="40919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205230" y="5093970"/>
            <a:ext cx="87668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指数中期月线死叉，中短线周线金叉，月线死叉股降低仓位，周线死叉为离场信号。</a:t>
            </a:r>
            <a:r>
              <a:rPr lang="en-US" altLang="zh-CN"/>
              <a:t>  </a:t>
            </a:r>
            <a:endParaRPr lang="en-US" altLang="zh-CN"/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770" y="1026795"/>
            <a:ext cx="5828030" cy="39604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65" y="897890"/>
            <a:ext cx="5127625" cy="35388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死叉第三天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预期落地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=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酝酿反弹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11780" y="3791585"/>
            <a:ext cx="2244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上周四早盘</a:t>
            </a:r>
            <a:r>
              <a:rPr lang="en-US" altLang="zh-CN">
                <a:highlight>
                  <a:srgbClr val="FFFF00"/>
                </a:highlight>
              </a:rPr>
              <a:t>9.50</a:t>
            </a:r>
            <a:r>
              <a:rPr lang="zh-CN" altLang="en-US">
                <a:highlight>
                  <a:srgbClr val="FFFF00"/>
                </a:highlight>
              </a:rPr>
              <a:t>提示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大盘死叉，开始回档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635" y="1285875"/>
            <a:ext cx="2449195" cy="1706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/>
          <p:nvPr/>
        </p:nvPicPr>
        <p:blipFill>
          <a:blip r:embed="rId5"/>
          <a:stretch>
            <a:fillRect/>
          </a:stretch>
        </p:blipFill>
        <p:spPr>
          <a:xfrm>
            <a:off x="8721725" y="2703830"/>
            <a:ext cx="2426970" cy="1732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643370" y="524573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今天（周一）消化上周五（</a:t>
            </a:r>
            <a:r>
              <a:rPr lang="en-US" altLang="zh-CN">
                <a:highlight>
                  <a:srgbClr val="FFFF00"/>
                </a:highlight>
              </a:rPr>
              <a:t>10.31</a:t>
            </a:r>
            <a:r>
              <a:rPr lang="zh-CN" altLang="en-US">
                <a:highlight>
                  <a:srgbClr val="FFFF00"/>
                </a:highlight>
              </a:rPr>
              <a:t>）收盘后公布的业绩，随后开始酝酿反弹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选股看点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业绩真空期，受伤主力修复（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11.2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0" y="868045"/>
            <a:ext cx="5342890" cy="55765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700" y="1461770"/>
            <a:ext cx="3844925" cy="30651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855" y="2263140"/>
            <a:ext cx="4072890" cy="37268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6645275" y="845820"/>
            <a:ext cx="47764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11-12</a:t>
            </a:r>
            <a:r>
              <a:rPr lang="zh-CN" altLang="en-US">
                <a:highlight>
                  <a:srgbClr val="FFFF00"/>
                </a:highlight>
              </a:rPr>
              <a:t>月业绩真空期，无业绩负担，中期控盘沉淀波段活跃题材股开始波段修复。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52270" y="0"/>
            <a:ext cx="9615170" cy="7277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业绩真空期，受伤主力修复（</a:t>
            </a: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11.3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0930" y="1554480"/>
            <a:ext cx="6793865" cy="44126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/>
          <p:nvPr/>
        </p:nvPicPr>
        <p:blipFill>
          <a:blip r:embed="rId2"/>
          <a:stretch>
            <a:fillRect/>
          </a:stretch>
        </p:blipFill>
        <p:spPr>
          <a:xfrm>
            <a:off x="221615" y="860425"/>
            <a:ext cx="7051675" cy="40773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510540" y="527621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今天（周一）早上直播选的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受伤主力博瑞数据，下午拉升近</a:t>
            </a:r>
            <a:r>
              <a:rPr lang="en-US" altLang="zh-CN">
                <a:highlight>
                  <a:srgbClr val="FFFF00"/>
                </a:highlight>
              </a:rPr>
              <a:t>9%</a:t>
            </a:r>
            <a:r>
              <a:rPr lang="zh-CN" altLang="en-US">
                <a:highlight>
                  <a:srgbClr val="FFFF00"/>
                </a:highlight>
              </a:rPr>
              <a:t>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1218</Words>
  <Application>WPS 演示</Application>
  <PresentationFormat>宽屏</PresentationFormat>
  <Paragraphs>124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汉仪雅酷黑简</vt:lpstr>
      <vt:lpstr>汉仪旗黑-75S</vt:lpstr>
      <vt:lpstr>方正宝黑体 简 Medium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孙</cp:lastModifiedBy>
  <cp:revision>1077</cp:revision>
  <dcterms:created xsi:type="dcterms:W3CDTF">2019-06-19T02:08:00Z</dcterms:created>
  <dcterms:modified xsi:type="dcterms:W3CDTF">2025-11-03T07:45:43Z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67F8E99CA25843CDBAFD0150A9FB820A</vt:lpwstr>
  </property>
</Properties>
</file>