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5"/>
  </p:notesMasterIdLst>
  <p:handoutMasterIdLst>
    <p:handoutMasterId r:id="rId26"/>
  </p:handoutMasterIdLst>
  <p:sldIdLst>
    <p:sldId id="4166" r:id="rId4"/>
    <p:sldId id="4167" r:id="rId5"/>
    <p:sldId id="4168" r:id="rId6"/>
    <p:sldId id="4283" r:id="rId7"/>
    <p:sldId id="4297" r:id="rId8"/>
    <p:sldId id="4288" r:id="rId9"/>
    <p:sldId id="4305" r:id="rId10"/>
    <p:sldId id="4306" r:id="rId11"/>
    <p:sldId id="4309" r:id="rId12"/>
    <p:sldId id="4302" r:id="rId13"/>
    <p:sldId id="4304" r:id="rId14"/>
    <p:sldId id="4303" r:id="rId15"/>
    <p:sldId id="4229" r:id="rId16"/>
    <p:sldId id="4277" r:id="rId17"/>
    <p:sldId id="4307" r:id="rId18"/>
    <p:sldId id="4183" r:id="rId19"/>
    <p:sldId id="4209" r:id="rId20"/>
    <p:sldId id="4184" r:id="rId21"/>
    <p:sldId id="4310" r:id="rId22"/>
    <p:sldId id="4189" r:id="rId23"/>
    <p:sldId id="4230" r:id="rId24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9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23B253"/>
    <a:srgbClr val="E123DA"/>
    <a:srgbClr val="D7000F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6"/>
        <p:guide pos="389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52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image" Target="../media/image27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7.xml"/><Relationship Id="rId1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image" Target="../media/image3.png"/><Relationship Id="rId3" Type="http://schemas.openxmlformats.org/officeDocument/2006/relationships/tags" Target="../tags/tag149.xml"/><Relationship Id="rId2" Type="http://schemas.openxmlformats.org/officeDocument/2006/relationships/image" Target="../media/image1.png"/><Relationship Id="rId1" Type="http://schemas.openxmlformats.org/officeDocument/2006/relationships/tags" Target="../tags/tag1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控盘板块有较好的修复节奏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60340" y="1012190"/>
            <a:ext cx="3622040" cy="48336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950" y="1488440"/>
            <a:ext cx="3472815" cy="46012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45" y="900430"/>
            <a:ext cx="4105275" cy="4124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09930" y="5441315"/>
            <a:ext cx="4551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有色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科技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控盘仍在攀升，寻找控盘锁仓回档布局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有色（趋势属性个股）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12.11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160" y="1022985"/>
            <a:ext cx="4984750" cy="2816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45" y="3613785"/>
            <a:ext cx="4060190" cy="2908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665" y="1022985"/>
            <a:ext cx="6424295" cy="45523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653530" y="5820410"/>
            <a:ext cx="4311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趋势占据主导，控盘降低的反抽阳线卖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有色（波段属性个股）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12.11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0075" y="887730"/>
            <a:ext cx="4573905" cy="2791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" y="871220"/>
            <a:ext cx="4984750" cy="2816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45" y="3613785"/>
            <a:ext cx="4060190" cy="2908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075" y="3839845"/>
            <a:ext cx="4646930" cy="26206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科技类回档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949325"/>
            <a:ext cx="4521835" cy="5172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805" y="1005205"/>
            <a:ext cx="6519545" cy="1464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13055" y="2891155"/>
            <a:ext cx="1339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11.26</a:t>
            </a:r>
            <a:endParaRPr lang="en-US" altLang="zh-CN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主线淘选股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32000" y="202374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再次回档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控盘攀升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 descr="主线淘金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940" y="2569210"/>
            <a:ext cx="5215255" cy="19335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控盘前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130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315" y="942340"/>
            <a:ext cx="5685790" cy="5171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295" y="1136650"/>
            <a:ext cx="3293110" cy="4585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465" y="1925955"/>
            <a:ext cx="3529965" cy="4113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893175" y="92011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科技控盘</a:t>
            </a:r>
            <a:r>
              <a:rPr lang="zh-CN" altLang="en-US">
                <a:solidFill>
                  <a:srgbClr val="FF0000"/>
                </a:solidFill>
              </a:rPr>
              <a:t>前</a:t>
            </a:r>
            <a:r>
              <a:rPr lang="en-US" altLang="zh-CN">
                <a:solidFill>
                  <a:srgbClr val="FF0000"/>
                </a:solidFill>
              </a:rPr>
              <a:t>50</a:t>
            </a:r>
            <a:endParaRPr lang="en-US" altLang="zh-CN"/>
          </a:p>
          <a:p>
            <a:r>
              <a:rPr lang="zh-CN" altLang="en-US"/>
              <a:t>有色控盘</a:t>
            </a:r>
            <a:r>
              <a:rPr lang="zh-CN" altLang="en-US">
                <a:solidFill>
                  <a:srgbClr val="FF0000"/>
                </a:solidFill>
              </a:rPr>
              <a:t>前</a:t>
            </a:r>
            <a:r>
              <a:rPr lang="en-US" altLang="zh-CN">
                <a:solidFill>
                  <a:srgbClr val="FF0000"/>
                </a:solidFill>
              </a:rPr>
              <a:t>50</a:t>
            </a:r>
            <a:endParaRPr lang="en-US" altLang="zh-CN"/>
          </a:p>
          <a:p>
            <a:r>
              <a:rPr lang="zh-CN" altLang="en-US"/>
              <a:t>创业板市值</a:t>
            </a:r>
            <a:r>
              <a:rPr lang="zh-CN" altLang="en-US">
                <a:solidFill>
                  <a:srgbClr val="FF0000"/>
                </a:solidFill>
              </a:rPr>
              <a:t>前</a:t>
            </a:r>
            <a:r>
              <a:rPr lang="en-US" altLang="zh-CN">
                <a:solidFill>
                  <a:srgbClr val="FF0000"/>
                </a:solidFill>
              </a:rPr>
              <a:t>30</a:t>
            </a:r>
            <a:endParaRPr lang="en-US" altLang="zh-CN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死叉末期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控盘回档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2025.12.14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中期：控盘状态，持续强势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878840"/>
            <a:ext cx="10361930" cy="5570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年末即使急跌也是黄金坑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262" t="311" r="-262" b="44523"/>
          <a:stretch>
            <a:fillRect/>
          </a:stretch>
        </p:blipFill>
        <p:spPr>
          <a:xfrm>
            <a:off x="107315" y="826135"/>
            <a:ext cx="6295390" cy="2929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55" y="875665"/>
            <a:ext cx="5073015" cy="4676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769100" y="3859530"/>
            <a:ext cx="1314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2024</a:t>
            </a:r>
            <a:r>
              <a:rPr lang="zh-CN" altLang="en-US">
                <a:highlight>
                  <a:srgbClr val="FFFF00"/>
                </a:highlight>
              </a:rPr>
              <a:t>过年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116185" y="3244850"/>
            <a:ext cx="1637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2025</a:t>
            </a:r>
            <a:r>
              <a:rPr lang="zh-CN" altLang="en-US">
                <a:highlight>
                  <a:srgbClr val="FFFF00"/>
                </a:highlight>
              </a:rPr>
              <a:t>过年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b="53851"/>
          <a:stretch>
            <a:fillRect/>
          </a:stretch>
        </p:blipFill>
        <p:spPr>
          <a:xfrm>
            <a:off x="549275" y="4054475"/>
            <a:ext cx="5197475" cy="2019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329055" y="55651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当下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65035" y="5754370"/>
            <a:ext cx="2914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过去多年统计年前年后往往有一波春季躁动行情。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短期市场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29970"/>
            <a:ext cx="8280400" cy="5247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769350" y="2060575"/>
            <a:ext cx="29260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指数控盘大背景：</a:t>
            </a:r>
            <a:endParaRPr lang="en-US" altLang="zh-CN">
              <a:solidFill>
                <a:srgbClr val="F315F3"/>
              </a:solidFill>
            </a:endParaRPr>
          </a:p>
          <a:p>
            <a:r>
              <a:rPr lang="en-US" altLang="zh-CN"/>
              <a:t>1.</a:t>
            </a:r>
            <a:r>
              <a:rPr lang="zh-CN" altLang="en-US"/>
              <a:t>市场基本趋势为</a:t>
            </a:r>
            <a:r>
              <a:rPr lang="zh-CN" altLang="en-US">
                <a:solidFill>
                  <a:srgbClr val="0029DA"/>
                </a:solidFill>
              </a:rPr>
              <a:t>震荡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捕捞季节波段</a:t>
            </a:r>
            <a:r>
              <a:rPr lang="zh-CN" altLang="en-US">
                <a:solidFill>
                  <a:srgbClr val="0029DA"/>
                </a:solidFill>
              </a:rPr>
              <a:t>死叉末期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涨跌难持续，</a:t>
            </a:r>
            <a:r>
              <a:rPr lang="zh-CN" altLang="en-US">
                <a:solidFill>
                  <a:srgbClr val="FF0000"/>
                </a:solidFill>
              </a:rPr>
              <a:t>买阴卖阳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4.</a:t>
            </a:r>
            <a:r>
              <a:rPr lang="zh-CN" altLang="en-US">
                <a:solidFill>
                  <a:srgbClr val="FF0000"/>
                </a:solidFill>
              </a:rPr>
              <a:t>急跌是机会</a:t>
            </a:r>
            <a:r>
              <a:rPr lang="zh-CN" altLang="en-US"/>
              <a:t>（指数</a:t>
            </a:r>
            <a:r>
              <a:rPr lang="en-US" altLang="zh-CN"/>
              <a:t>ETF)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无控盘墓碑量承压二次回落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" y="1029970"/>
            <a:ext cx="3708400" cy="4949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415" y="1030605"/>
            <a:ext cx="3686810" cy="5005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345" y="1030605"/>
            <a:ext cx="3543300" cy="50050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墓碑量是控盘风格的见顶信号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5" y="921385"/>
            <a:ext cx="7001510" cy="5184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769225" y="1432560"/>
            <a:ext cx="4064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控盘股何时见顶</a:t>
            </a:r>
            <a:r>
              <a:rPr lang="en-US" altLang="zh-CN">
                <a:solidFill>
                  <a:srgbClr val="FF0000"/>
                </a:solidFill>
              </a:rPr>
              <a:t>: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zh-CN" altLang="en-US"/>
              <a:t>①控盘降低</a:t>
            </a:r>
            <a:endParaRPr lang="zh-CN" altLang="en-US"/>
          </a:p>
          <a:p>
            <a:r>
              <a:rPr lang="zh-CN" altLang="en-US"/>
              <a:t>②股价急涨急跌</a:t>
            </a:r>
            <a:endParaRPr lang="zh-CN" altLang="en-US"/>
          </a:p>
          <a:p>
            <a:r>
              <a:rPr lang="zh-CN" altLang="en-US"/>
              <a:t>③出现墓碑量</a:t>
            </a:r>
            <a:endParaRPr lang="zh-CN" altLang="en-US"/>
          </a:p>
          <a:p>
            <a:r>
              <a:rPr lang="zh-CN" altLang="en-US"/>
              <a:t>④牛熊线下移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墓碑量判断当下的控盘股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5" y="844550"/>
            <a:ext cx="7078345" cy="5302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7730490" y="5177155"/>
            <a:ext cx="3869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①墓碑量会形成压力，目前还没出现</a:t>
            </a:r>
            <a:endParaRPr lang="zh-CN" altLang="en-US"/>
          </a:p>
          <a:p>
            <a:r>
              <a:rPr lang="zh-CN" altLang="en-US"/>
              <a:t>②控盘降低的反抽是纠错立场机会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490" y="844550"/>
            <a:ext cx="3493770" cy="4122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4726940" y="2414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缩量跌走势相对健康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793</Words>
  <Application>WPS 演示</Application>
  <PresentationFormat>宽屏</PresentationFormat>
  <Paragraphs>130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1106</cp:revision>
  <dcterms:created xsi:type="dcterms:W3CDTF">2019-06-19T02:08:00Z</dcterms:created>
  <dcterms:modified xsi:type="dcterms:W3CDTF">2025-12-14T09:02:51Z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67F8E99CA25843CDBAFD0150A9FB820A</vt:lpwstr>
  </property>
</Properties>
</file>