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8" r:id="rId4"/>
    <p:sldId id="267" r:id="rId5"/>
    <p:sldId id="263" r:id="rId6"/>
    <p:sldId id="304" r:id="rId7"/>
    <p:sldId id="273" r:id="rId8"/>
    <p:sldId id="303" r:id="rId9"/>
    <p:sldId id="305" r:id="rId10"/>
    <p:sldId id="275" r:id="rId12"/>
    <p:sldId id="286" r:id="rId13"/>
    <p:sldId id="306" r:id="rId14"/>
    <p:sldId id="307" r:id="rId15"/>
    <p:sldId id="308" r:id="rId16"/>
    <p:sldId id="309" r:id="rId17"/>
    <p:sldId id="310" r:id="rId18"/>
    <p:sldId id="269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0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6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画板 1 拷贝 9"/>
          <p:cNvPicPr>
            <a:picLocks noChangeAspect="1"/>
          </p:cNvPicPr>
          <p:nvPr userDrawn="1"/>
        </p:nvPicPr>
        <p:blipFill>
          <a:blip r:embed="rId2"/>
          <a:srcRect b="85926"/>
          <a:stretch>
            <a:fillRect/>
          </a:stretch>
        </p:blipFill>
        <p:spPr>
          <a:xfrm>
            <a:off x="0" y="123190"/>
            <a:ext cx="12192000" cy="965200"/>
          </a:xfrm>
          <a:prstGeom prst="rect">
            <a:avLst/>
          </a:prstGeom>
        </p:spPr>
      </p:pic>
      <p:pic>
        <p:nvPicPr>
          <p:cNvPr id="6" name="图片 5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市场有风险，投资需谨慎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2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2.xml"/><Relationship Id="rId2" Type="http://schemas.openxmlformats.org/officeDocument/2006/relationships/image" Target="../media/image14.png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7.xml"/><Relationship Id="rId6" Type="http://schemas.openxmlformats.org/officeDocument/2006/relationships/image" Target="../media/image18.png"/><Relationship Id="rId5" Type="http://schemas.openxmlformats.org/officeDocument/2006/relationships/tags" Target="../tags/tag46.xml"/><Relationship Id="rId4" Type="http://schemas.openxmlformats.org/officeDocument/2006/relationships/image" Target="../media/image17.png"/><Relationship Id="rId3" Type="http://schemas.openxmlformats.org/officeDocument/2006/relationships/tags" Target="../tags/tag45.xml"/><Relationship Id="rId2" Type="http://schemas.openxmlformats.org/officeDocument/2006/relationships/image" Target="../media/image16.png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image" Target="../media/image20.png"/><Relationship Id="rId3" Type="http://schemas.openxmlformats.org/officeDocument/2006/relationships/tags" Target="../tags/tag49.xml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57.xml"/><Relationship Id="rId4" Type="http://schemas.openxmlformats.org/officeDocument/2006/relationships/image" Target="../media/image22.png"/><Relationship Id="rId3" Type="http://schemas.openxmlformats.org/officeDocument/2006/relationships/tags" Target="../tags/tag56.xml"/><Relationship Id="rId2" Type="http://schemas.openxmlformats.org/officeDocument/2006/relationships/image" Target="../media/image21.png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34.xml"/><Relationship Id="rId4" Type="http://schemas.openxmlformats.org/officeDocument/2006/relationships/image" Target="../media/image11.png"/><Relationship Id="rId3" Type="http://schemas.openxmlformats.org/officeDocument/2006/relationships/tags" Target="../tags/tag33.xml"/><Relationship Id="rId2" Type="http://schemas.openxmlformats.org/officeDocument/2006/relationships/image" Target="../media/image10.png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7.xml"/><Relationship Id="rId2" Type="http://schemas.openxmlformats.org/officeDocument/2006/relationships/image" Target="../media/image12.png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39.xml"/><Relationship Id="rId2" Type="http://schemas.openxmlformats.org/officeDocument/2006/relationships/image" Target="../media/image13.png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资产配置投资必选项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18150" y="1240790"/>
            <a:ext cx="609600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</a:t>
            </a:r>
            <a:r>
              <a:rPr lang="zh-CN" altLang="en-US" sz="25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资产配置是投资决策中最重要、最根本的一环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，其重要性远超过个股或单类资产的选择和市场时机的把握。大量研究和实践都证明，</a:t>
            </a:r>
            <a:r>
              <a:rPr lang="zh-CN" altLang="en-US" sz="25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对于长期投资结果，资产配置起到了决定性的作用。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简单来说：</a:t>
            </a:r>
            <a:r>
              <a:rPr lang="zh-CN" altLang="en-US" sz="25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资产配置不是关于“如何赢更多”，而是关于“如何不输掉游戏”，并确保你能持续、稳定地走向财务目标。</a:t>
            </a:r>
            <a:endParaRPr lang="zh-CN" altLang="en-US" sz="25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7550" y="846455"/>
            <a:ext cx="4115435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资产配置投资必选项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5585" y="772795"/>
            <a:ext cx="7266940" cy="5523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把你的投资组合想象成一支</a:t>
            </a:r>
            <a:r>
              <a:rPr lang="zh-CN" altLang="en-US" sz="28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足球队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：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前锋（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股票型基金/高风险资产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）：负责进攻，争取高回报，但位置靠前，容易受伤（高风险）。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中场（</a:t>
            </a:r>
            <a:r>
              <a:rPr lang="zh-CN" altLang="en-US" sz="20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混合型基金/</a:t>
            </a:r>
            <a:r>
              <a:rPr lang="zh-CN" altLang="en-US" sz="20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平衡型资产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）：攻防兼备，负责组织和稳定。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后卫（</a:t>
            </a:r>
            <a:r>
              <a:rPr lang="zh-CN" altLang="en-US" sz="20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债券基金/稳定收益资产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）：负责防守，在进攻受挫时稳住阵脚，降低风险。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守门员（</a:t>
            </a:r>
            <a:r>
              <a:rPr lang="zh-CN" altLang="en-US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货币基金/避险资产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）：最后一道防线，应对紧急情况，提供流动性。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一个好的教练（投资者）会根据比赛情况（市场环境）和自身特点（个人情况），</a:t>
            </a:r>
            <a:r>
              <a:rPr lang="zh-CN" altLang="en-US" sz="25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合理布置阵型（资产配置）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。只派11个前锋上场（全仓股票）虽然进攻华丽，但一旦被反击，后果不堪设想。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7502525" y="2099310"/>
            <a:ext cx="4485005" cy="26593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资产配置投资必选项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97400" y="874395"/>
            <a:ext cx="3672840" cy="51993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3550" y="874395"/>
            <a:ext cx="3661410" cy="51542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634095" y="1329690"/>
            <a:ext cx="299402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固收</a:t>
            </a:r>
            <a:r>
              <a:rPr lang="en-US" altLang="zh-CN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endParaRPr lang="en-US" altLang="zh-CN" sz="33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债券基金</a:t>
            </a:r>
            <a:endParaRPr lang="zh-CN" altLang="en-US" sz="33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84895" y="3178810"/>
            <a:ext cx="2981325" cy="277495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174240" y="6028690"/>
            <a:ext cx="6096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金鹰恒润债券发起式</a:t>
            </a:r>
            <a:r>
              <a:rPr lang="en-US" altLang="zh-CN" sz="1400"/>
              <a:t>C</a:t>
            </a:r>
            <a:r>
              <a:rPr lang="zh-CN" altLang="en-US" sz="1400"/>
              <a:t>为中低风险产品。</a:t>
            </a:r>
            <a:endParaRPr lang="zh-CN" altLang="en-US" sz="1400"/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资产配置投资必选项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" y="911225"/>
            <a:ext cx="3615055" cy="509651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71035" y="911225"/>
            <a:ext cx="3467100" cy="50895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圆角矩形 5"/>
          <p:cNvSpPr/>
          <p:nvPr/>
        </p:nvSpPr>
        <p:spPr>
          <a:xfrm>
            <a:off x="1567815" y="3566160"/>
            <a:ext cx="828040" cy="990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557395" y="2331720"/>
            <a:ext cx="1111250" cy="13589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638810" y="2295525"/>
            <a:ext cx="1111250" cy="13589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2494915" y="3641090"/>
            <a:ext cx="296545" cy="271780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五角星 9"/>
          <p:cNvSpPr/>
          <p:nvPr>
            <p:custDataLst>
              <p:tags r:id="rId6"/>
            </p:custDataLst>
          </p:nvPr>
        </p:nvSpPr>
        <p:spPr>
          <a:xfrm>
            <a:off x="6450965" y="3641090"/>
            <a:ext cx="296545" cy="271780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五角星 10"/>
          <p:cNvSpPr/>
          <p:nvPr>
            <p:custDataLst>
              <p:tags r:id="rId7"/>
            </p:custDataLst>
          </p:nvPr>
        </p:nvSpPr>
        <p:spPr>
          <a:xfrm>
            <a:off x="6920230" y="5003165"/>
            <a:ext cx="543560" cy="518795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8070850" y="1227455"/>
            <a:ext cx="3923030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混合型</a:t>
            </a:r>
            <a:endParaRPr lang="zh-CN" sz="33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量化基金</a:t>
            </a:r>
            <a:endParaRPr lang="zh-CN" altLang="en-US" sz="33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</a:t>
            </a:r>
            <a:r>
              <a:rPr lang="zh-CN" altLang="en-US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中场</a:t>
            </a:r>
            <a:r>
              <a:rPr lang="en-US" altLang="zh-CN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队员</a:t>
            </a:r>
            <a:r>
              <a:rPr lang="en-US" altLang="zh-CN" sz="3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 sz="33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89595" y="3401060"/>
            <a:ext cx="3804285" cy="2599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顺势而为</a:t>
            </a:r>
            <a:endParaRPr lang="zh-CN" altLang="en-US" sz="2500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高点不适合加仓</a:t>
            </a:r>
            <a:endParaRPr lang="zh-CN" altLang="en-US" sz="2200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每次逢低加才是合适的机会</a:t>
            </a:r>
            <a:endParaRPr lang="zh-CN" altLang="en-US" sz="2200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500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和时间做朋友</a:t>
            </a:r>
            <a:endParaRPr lang="zh-CN" altLang="en-US" sz="2500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74240" y="6028690"/>
            <a:ext cx="6096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兴华景明混合</a:t>
            </a:r>
            <a:r>
              <a:rPr lang="en-US" altLang="zh-CN" sz="1400"/>
              <a:t>C</a:t>
            </a:r>
            <a:r>
              <a:rPr lang="zh-CN" altLang="en-US" sz="1400"/>
              <a:t>为中风险产品</a:t>
            </a:r>
            <a:endParaRPr lang="zh-CN" altLang="en-US" sz="1400"/>
          </a:p>
        </p:txBody>
      </p:sp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资产配置投资必选项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1640" y="847725"/>
            <a:ext cx="3891915" cy="4817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05680" y="847725"/>
            <a:ext cx="6917055" cy="48094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6730" y="5795010"/>
            <a:ext cx="1121600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上山的路杂草丛生，树木遮住了视野。</a:t>
            </a:r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5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当登上山顶，自然就会看到远方的美景！</a:t>
            </a:r>
            <a:endParaRPr lang="zh-CN" altLang="en-US" sz="25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客户、中高端-基金活动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客户、中高端-基金活动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61230" y="1776730"/>
            <a:ext cx="6605905" cy="1264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资产配置的意义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659890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行情解读</a:t>
              </a:r>
              <a:endParaRPr lang="zh-CN" altLang="en-US" sz="36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262255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复利的意义</a:t>
              </a:r>
              <a:endParaRPr lang="zh-CN" altLang="en-US" sz="36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5040630" y="3610610"/>
            <a:ext cx="5780405" cy="762000"/>
            <a:chOff x="7938" y="2210"/>
            <a:chExt cx="9103" cy="1200"/>
          </a:xfrm>
        </p:grpSpPr>
        <p:pic>
          <p:nvPicPr>
            <p:cNvPr id="15" name="图片 14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3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资产配置投资必选项</a:t>
              </a:r>
              <a:endParaRPr lang="zh-CN" altLang="en-US" sz="33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行情解读</a:t>
            </a:r>
            <a:endParaRPr lang="zh-CN" altLang="en-US" sz="66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4150" y="6612890"/>
            <a:ext cx="11839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经传多赢服务总监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吴中明丨执业编号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:A1120613090002  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风险提示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行情解读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6060" y="808355"/>
            <a:ext cx="7084695" cy="55721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07275" y="2685415"/>
            <a:ext cx="4604385" cy="272224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670800" y="972820"/>
            <a:ext cx="4076065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合理控仓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行稳致远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复利的意义</a:t>
            </a:r>
            <a:endParaRPr lang="zh-CN" altLang="en-US" sz="66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-1143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复利的意义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3075" y="768350"/>
            <a:ext cx="4958715" cy="54184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85485" y="830580"/>
            <a:ext cx="5937250" cy="1004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复利的意义在于，它</a:t>
            </a:r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让金钱拥有了“自我繁殖”和“加速增长”的能力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，其威力在时间的作用下会呈现出超乎常人直觉的指数级增长。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84215" y="2037715"/>
            <a:ext cx="5938520" cy="3925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实现复利的关键要素，道实现它的条件：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本金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：这是种子。没有种子，一切无从谈起。所以需要积累初始资本。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5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收益率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：要争取长期、稳定、为正的收益率。避免大起大落，避免亏损。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：这是最重要的催化剂。没有足够长的时间，指数曲线无法展开其威力。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持续性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：定期、不间断地投入（无论是资金还是行动），并将收益进行再投资。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复利的意义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435" y="835025"/>
            <a:ext cx="1022223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复利是长期投资者的“朋友”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对稳健收益的放大：你不需要追求短期暴利。</a:t>
            </a:r>
            <a:r>
              <a:rPr lang="zh-CN" altLang="en-US" sz="20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哪怕每年只有8%-12%的看似平常的回报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，在复利作用下，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几十年后也能创造巨大财富。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这鼓励了稳健、可持续的投资策略。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5435" y="1829435"/>
            <a:ext cx="768985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投资复利的终极意义在于：</a:t>
            </a:r>
            <a:r>
              <a:rPr lang="zh-CN" altLang="en-US" sz="2000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它通过“时间”和“规律”这两个普通人唯一公平拥有的资源，将微小的、可持续的优势，转化为压倒性的、难以逾越的长期成果。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不要轻视微小的进步，只要方向正确并持续下去。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尽早开始，时间是无可替代的资产。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追求稳健和持续，而不是短期暴利。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保护你的本金，避免让它受到重大创伤。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>
              <a:lnSpc>
                <a:spcPct val="90000"/>
              </a:lnSpc>
            </a:pP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最终，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复利不仅仅是一种计算收益的方式，它更是一种关于如何建设财富、经营人生的深刻智慧。它奖励耐心、纪律和远见，是普通投资者通往财务自由最可靠的道路。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861300" y="2535555"/>
            <a:ext cx="3983355" cy="29902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资产配置投资必选项</a:t>
            </a:r>
            <a:endParaRPr lang="zh-CN" altLang="en-US" sz="66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commondata" val="eyJoZGlkIjoiNTFmYTliYTIyYWM1N2UzNDc1MDg1MjNkMDFmYjQxZW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WPS 演示</Application>
  <PresentationFormat>宽屏</PresentationFormat>
  <Paragraphs>110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Regular</vt:lpstr>
      <vt:lpstr>黑体</vt:lpstr>
      <vt:lpstr>思源黑体 CN Heavy</vt:lpstr>
      <vt:lpstr>思源黑体 CN Bold</vt:lpstr>
      <vt:lpstr>思源黑体 CN Medium</vt:lpstr>
      <vt:lpstr>微软雅黑</vt:lpstr>
      <vt:lpstr>Arial Unicode MS</vt:lpstr>
      <vt:lpstr>Calibri</vt:lpstr>
      <vt:lpstr>思源黑体 CN Heavy</vt:lpstr>
      <vt:lpstr>思源黑体 CN Medium</vt:lpstr>
      <vt:lpstr>思源黑体 CN Regular</vt:lpstr>
      <vt:lpstr>方正大黑体_GBK</vt:lpstr>
      <vt:lpstr>方正宝黑体 简 Medium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183</cp:revision>
  <dcterms:created xsi:type="dcterms:W3CDTF">2019-06-19T02:08:00Z</dcterms:created>
  <dcterms:modified xsi:type="dcterms:W3CDTF">2025-12-21T06:08:50Z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65CF46771B2F442EBA311679F31CBC99_13</vt:lpwstr>
  </property>
</Properties>
</file>