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5"/>
  </p:notesMasterIdLst>
  <p:handoutMasterIdLst>
    <p:handoutMasterId r:id="rId26"/>
  </p:handoutMasterIdLst>
  <p:sldIdLst>
    <p:sldId id="4166" r:id="rId4"/>
    <p:sldId id="4167" r:id="rId5"/>
    <p:sldId id="4168" r:id="rId6"/>
    <p:sldId id="4283" r:id="rId7"/>
    <p:sldId id="4297" r:id="rId8"/>
    <p:sldId id="4288" r:id="rId9"/>
    <p:sldId id="4312" r:id="rId10"/>
    <p:sldId id="4311" r:id="rId11"/>
    <p:sldId id="4229" r:id="rId12"/>
    <p:sldId id="4314" r:id="rId13"/>
    <p:sldId id="4277" r:id="rId14"/>
    <p:sldId id="4313" r:id="rId15"/>
    <p:sldId id="4183" r:id="rId16"/>
    <p:sldId id="4209" r:id="rId17"/>
    <p:sldId id="4184" r:id="rId18"/>
    <p:sldId id="4317" r:id="rId19"/>
    <p:sldId id="4318" r:id="rId20"/>
    <p:sldId id="4319" r:id="rId21"/>
    <p:sldId id="4189" r:id="rId22"/>
    <p:sldId id="4315" r:id="rId23"/>
    <p:sldId id="4230" r:id="rId24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6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23B253"/>
    <a:srgbClr val="E123DA"/>
    <a:srgbClr val="D7000F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06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152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3.xml"/><Relationship Id="rId1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4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5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6.xml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7.xml"/><Relationship Id="rId1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130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选突破回档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850" y="883920"/>
            <a:ext cx="5384800" cy="5006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765" y="1042035"/>
            <a:ext cx="4083050" cy="3642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150" y="2245360"/>
            <a:ext cx="3505200" cy="38182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大消费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0495" y="854710"/>
            <a:ext cx="4352925" cy="3743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0" y="854710"/>
            <a:ext cx="6489700" cy="3945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55" y="3060065"/>
            <a:ext cx="4232275" cy="33978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军工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消费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380" y="859790"/>
            <a:ext cx="5005070" cy="4584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0" y="1081405"/>
            <a:ext cx="4025265" cy="3057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655" y="1748155"/>
            <a:ext cx="3955415" cy="33623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471160" y="5441315"/>
            <a:ext cx="5091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找到本轮金叉反弹</a:t>
            </a:r>
            <a:r>
              <a:rPr lang="en-US" altLang="zh-CN">
                <a:highlight>
                  <a:srgbClr val="FFFF00"/>
                </a:highlight>
              </a:rPr>
              <a:t>  </a:t>
            </a:r>
            <a:r>
              <a:rPr lang="zh-CN" altLang="en-US">
                <a:highlight>
                  <a:srgbClr val="FFFF00"/>
                </a:highlight>
              </a:rPr>
              <a:t>控盘双突破类个股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6-01投资日历_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10" y="704215"/>
            <a:ext cx="3510915" cy="5727065"/>
          </a:xfrm>
          <a:prstGeom prst="rect">
            <a:avLst/>
          </a:prstGeom>
        </p:spPr>
      </p:pic>
      <p:pic>
        <p:nvPicPr>
          <p:cNvPr id="6" name="图片 5" descr="2026-03投资日历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080" y="704215"/>
            <a:ext cx="3515995" cy="5727065"/>
          </a:xfrm>
          <a:prstGeom prst="rect">
            <a:avLst/>
          </a:prstGeom>
        </p:spPr>
      </p:pic>
      <p:pic>
        <p:nvPicPr>
          <p:cNvPr id="5" name="图片 4" descr="2026-02投资日历_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320" y="704215"/>
            <a:ext cx="3510915" cy="5727065"/>
          </a:xfrm>
          <a:prstGeom prst="rect">
            <a:avLst/>
          </a:prstGeom>
        </p:spPr>
      </p:pic>
      <p:pic>
        <p:nvPicPr>
          <p:cNvPr id="8" name="图片 7" descr="2026-10投资日历_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055" y="704215"/>
            <a:ext cx="3496945" cy="5695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2026-06投资日历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22935"/>
            <a:ext cx="3635329" cy="5929200"/>
          </a:xfrm>
          <a:prstGeom prst="rect">
            <a:avLst/>
          </a:prstGeom>
        </p:spPr>
      </p:pic>
      <p:pic>
        <p:nvPicPr>
          <p:cNvPr id="7" name="图片 6" descr="2026-06投资日历_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425" y="622935"/>
            <a:ext cx="3634740" cy="5928995"/>
          </a:xfrm>
          <a:prstGeom prst="rect">
            <a:avLst/>
          </a:prstGeom>
        </p:spPr>
      </p:pic>
      <p:pic>
        <p:nvPicPr>
          <p:cNvPr id="5" name="图片 4" descr="2026-06投资日历_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20" y="622935"/>
            <a:ext cx="3634740" cy="5928360"/>
          </a:xfrm>
          <a:prstGeom prst="rect">
            <a:avLst/>
          </a:prstGeom>
        </p:spPr>
      </p:pic>
      <p:pic>
        <p:nvPicPr>
          <p:cNvPr id="9" name="图片 8" descr="2026-08投资日历_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415" y="622935"/>
            <a:ext cx="3634740" cy="592899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金叉后段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强弱分化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2025.12.21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中期：控盘状态，持续强势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878840"/>
            <a:ext cx="10361930" cy="5570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年末：即使急跌也是黄金坑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262" t="311" r="-262" b="44523"/>
          <a:stretch>
            <a:fillRect/>
          </a:stretch>
        </p:blipFill>
        <p:spPr>
          <a:xfrm>
            <a:off x="107315" y="826135"/>
            <a:ext cx="6295390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855" y="875665"/>
            <a:ext cx="5073015" cy="46767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69100" y="3859530"/>
            <a:ext cx="1314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2024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16185" y="3244850"/>
            <a:ext cx="1637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2025</a:t>
            </a:r>
            <a:r>
              <a:rPr lang="zh-CN" altLang="en-US">
                <a:highlight>
                  <a:srgbClr val="FFFF00"/>
                </a:highlight>
              </a:rPr>
              <a:t>过年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b="53851"/>
          <a:stretch>
            <a:fillRect/>
          </a:stretch>
        </p:blipFill>
        <p:spPr>
          <a:xfrm>
            <a:off x="549275" y="4054475"/>
            <a:ext cx="5197475" cy="2019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1329055" y="55651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当下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5754370"/>
            <a:ext cx="2914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过去多年统计年前年后往往有一波春季躁动行情。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短期市场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66100" y="963930"/>
            <a:ext cx="338074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F315F3"/>
                </a:solidFill>
              </a:rPr>
              <a:t>指数控盘大背景：</a:t>
            </a:r>
            <a:endParaRPr lang="en-US" altLang="zh-CN" sz="2000">
              <a:solidFill>
                <a:srgbClr val="F315F3"/>
              </a:solidFill>
            </a:endParaRPr>
          </a:p>
          <a:p>
            <a:r>
              <a:rPr lang="en-US" altLang="zh-CN" sz="2000"/>
              <a:t>1.</a:t>
            </a:r>
            <a:r>
              <a:rPr lang="zh-CN" altLang="en-US" sz="2000"/>
              <a:t>市场基本趋势为</a:t>
            </a:r>
            <a:r>
              <a:rPr lang="zh-CN" altLang="en-US" sz="2000">
                <a:solidFill>
                  <a:srgbClr val="0029DA"/>
                </a:solidFill>
              </a:rPr>
              <a:t>震荡</a:t>
            </a:r>
            <a:endParaRPr lang="zh-CN" altLang="en-US" sz="2000"/>
          </a:p>
          <a:p>
            <a:r>
              <a:rPr lang="en-US" altLang="zh-CN" sz="2000"/>
              <a:t>2.</a:t>
            </a:r>
            <a:r>
              <a:rPr lang="zh-CN" altLang="en-US" sz="2000"/>
              <a:t>捕捞季节波段</a:t>
            </a:r>
            <a:r>
              <a:rPr lang="zh-CN" altLang="en-US" sz="2000">
                <a:solidFill>
                  <a:srgbClr val="0029DA"/>
                </a:solidFill>
              </a:rPr>
              <a:t>金叉末期</a:t>
            </a:r>
            <a:endParaRPr lang="zh-CN" altLang="en-US" sz="2000"/>
          </a:p>
          <a:p>
            <a:r>
              <a:rPr lang="en-US" altLang="zh-CN" sz="2000"/>
              <a:t>3.</a:t>
            </a:r>
            <a:r>
              <a:rPr lang="zh-CN" altLang="en-US" sz="2000"/>
              <a:t>下周上半段，易</a:t>
            </a:r>
            <a:r>
              <a:rPr lang="zh-CN" altLang="en-US" sz="2000">
                <a:solidFill>
                  <a:srgbClr val="0029DA"/>
                </a:solidFill>
              </a:rPr>
              <a:t>承压</a:t>
            </a:r>
            <a:endParaRPr lang="zh-CN" altLang="en-US" sz="2000">
              <a:solidFill>
                <a:srgbClr val="FF0000"/>
              </a:solidFill>
            </a:endParaRPr>
          </a:p>
          <a:p>
            <a:r>
              <a:rPr lang="en-US" altLang="zh-CN" sz="2000"/>
              <a:t>4.</a:t>
            </a:r>
            <a:r>
              <a:rPr lang="zh-CN" altLang="en-US" sz="2000">
                <a:solidFill>
                  <a:srgbClr val="FF0000"/>
                </a:solidFill>
              </a:rPr>
              <a:t>急跌是机会</a:t>
            </a:r>
            <a:r>
              <a:rPr lang="zh-CN" altLang="en-US" sz="2000"/>
              <a:t>（指数</a:t>
            </a:r>
            <a:r>
              <a:rPr lang="en-US" altLang="zh-CN" sz="2000"/>
              <a:t>ETF)</a:t>
            </a:r>
            <a:endParaRPr lang="en-US" altLang="zh-CN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30204" t="5897" r="157" b="7372"/>
          <a:stretch>
            <a:fillRect/>
          </a:stretch>
        </p:blipFill>
        <p:spPr>
          <a:xfrm>
            <a:off x="444500" y="914400"/>
            <a:ext cx="7521575" cy="56038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565" y="2979420"/>
            <a:ext cx="5083810" cy="3434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339580" y="416877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周二提示急跌是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ETF</a:t>
            </a:r>
            <a:r>
              <a:rPr lang="zh-CN" altLang="en-US">
                <a:highlight>
                  <a:srgbClr val="FFFF00"/>
                </a:highlight>
              </a:rPr>
              <a:t>布局时机</a:t>
            </a:r>
            <a:endParaRPr lang="zh-CN" altLang="en-US">
              <a:highlight>
                <a:srgbClr val="FFFF00"/>
              </a:highlight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>
            <a:off x="5678170" y="2259330"/>
            <a:ext cx="3661410" cy="19094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5628005" y="2052320"/>
            <a:ext cx="248285" cy="297815"/>
          </a:xfrm>
          <a:prstGeom prst="ellipse">
            <a:avLst/>
          </a:prstGeom>
          <a:solidFill>
            <a:schemeClr val="accent1">
              <a:alpha val="11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下周思路：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触角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" y="803275"/>
            <a:ext cx="5114925" cy="24625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297805" y="1541145"/>
            <a:ext cx="4380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①金叉末期：</a:t>
            </a:r>
            <a:endParaRPr lang="zh-CN" altLang="en-US"/>
          </a:p>
          <a:p>
            <a:r>
              <a:rPr lang="zh-CN" altLang="en-US"/>
              <a:t>注意个股承压出现</a:t>
            </a:r>
            <a:r>
              <a:rPr lang="zh-CN" altLang="en-US">
                <a:solidFill>
                  <a:srgbClr val="F315F3"/>
                </a:solidFill>
              </a:rPr>
              <a:t>触角</a:t>
            </a:r>
            <a:endParaRPr lang="zh-CN" altLang="en-US">
              <a:solidFill>
                <a:srgbClr val="F315F3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435" y="898525"/>
            <a:ext cx="3443605" cy="3239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8306435" y="435038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</a:t>
            </a:r>
            <a:r>
              <a:rPr lang="zh-CN" altLang="en-US"/>
              <a:t>③注意资金走低：</a:t>
            </a:r>
            <a:endParaRPr lang="zh-CN" altLang="en-US"/>
          </a:p>
          <a:p>
            <a:r>
              <a:rPr lang="en-US" altLang="zh-CN"/>
              <a:t>  a.</a:t>
            </a:r>
            <a:r>
              <a:rPr lang="zh-CN" altLang="en-US"/>
              <a:t>控盘</a:t>
            </a:r>
            <a:r>
              <a:rPr lang="en-US" altLang="zh-CN"/>
              <a:t>50</a:t>
            </a:r>
            <a:r>
              <a:rPr lang="zh-CN" altLang="en-US"/>
              <a:t>以内先看</a:t>
            </a:r>
            <a:r>
              <a:rPr lang="zh-CN" altLang="en-US">
                <a:solidFill>
                  <a:srgbClr val="FF0000"/>
                </a:solidFill>
              </a:rPr>
              <a:t>流动资金</a:t>
            </a:r>
            <a:r>
              <a:rPr lang="zh-CN" altLang="en-US"/>
              <a:t>方向</a:t>
            </a:r>
            <a:endParaRPr lang="zh-CN" altLang="en-US"/>
          </a:p>
          <a:p>
            <a:r>
              <a:rPr lang="en-US" altLang="zh-CN"/>
              <a:t>  b.</a:t>
            </a:r>
            <a:r>
              <a:rPr lang="zh-CN" altLang="en-US"/>
              <a:t>控盘</a:t>
            </a:r>
            <a:r>
              <a:rPr lang="en-US" altLang="zh-CN"/>
              <a:t>100</a:t>
            </a:r>
            <a:r>
              <a:rPr lang="zh-CN" altLang="en-US"/>
              <a:t>以上先看</a:t>
            </a:r>
            <a:r>
              <a:rPr lang="zh-CN" altLang="en-US">
                <a:solidFill>
                  <a:srgbClr val="FFC000"/>
                </a:solidFill>
              </a:rPr>
              <a:t>主力控盘</a:t>
            </a:r>
            <a:r>
              <a:rPr lang="zh-CN" altLang="en-US"/>
              <a:t>方向</a:t>
            </a:r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5" y="3888105"/>
            <a:ext cx="5114290" cy="2532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5297805" y="4723130"/>
            <a:ext cx="25704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②熊线下移</a:t>
            </a:r>
            <a:r>
              <a:rPr lang="en-US" altLang="zh-CN"/>
              <a:t>+</a:t>
            </a:r>
            <a:r>
              <a:rPr lang="zh-CN" altLang="en-US"/>
              <a:t>资金翻绿</a:t>
            </a:r>
            <a:endParaRPr lang="zh-CN" altLang="en-US"/>
          </a:p>
          <a:p>
            <a:r>
              <a:rPr lang="zh-CN" altLang="en-US"/>
              <a:t>易引发</a:t>
            </a:r>
            <a:r>
              <a:rPr lang="zh-CN" altLang="en-US">
                <a:solidFill>
                  <a:srgbClr val="F315F3"/>
                </a:solidFill>
              </a:rPr>
              <a:t>牛线下移</a:t>
            </a:r>
            <a:endParaRPr lang="zh-CN" altLang="en-US">
              <a:solidFill>
                <a:srgbClr val="F315F3"/>
              </a:solidFill>
            </a:endParaRPr>
          </a:p>
          <a:p>
            <a:r>
              <a:rPr lang="zh-CN" altLang="en-US"/>
              <a:t>（需要补量）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题材分化展开（资金开始套现）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" y="837565"/>
            <a:ext cx="5223510" cy="5183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970" y="837565"/>
            <a:ext cx="6551295" cy="5182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未来看点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WPS 演示</Application>
  <PresentationFormat>宽屏</PresentationFormat>
  <Paragraphs>113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1109</cp:revision>
  <dcterms:created xsi:type="dcterms:W3CDTF">2019-06-19T02:08:00Z</dcterms:created>
  <dcterms:modified xsi:type="dcterms:W3CDTF">2025-12-21T08:06:34Z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67F8E99CA25843CDBAFD0150A9FB820A</vt:lpwstr>
  </property>
</Properties>
</file>