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17" r:id="rId10"/>
    <p:sldId id="4320" r:id="rId11"/>
    <p:sldId id="4312" r:id="rId12"/>
    <p:sldId id="4318" r:id="rId13"/>
    <p:sldId id="4319" r:id="rId14"/>
    <p:sldId id="4316" r:id="rId15"/>
    <p:sldId id="4322" r:id="rId16"/>
    <p:sldId id="4229" r:id="rId17"/>
    <p:sldId id="4314" r:id="rId18"/>
    <p:sldId id="4313" r:id="rId19"/>
    <p:sldId id="4321" r:id="rId20"/>
    <p:sldId id="4183" r:id="rId21"/>
    <p:sldId id="4209" r:id="rId22"/>
    <p:sldId id="4184" r:id="rId23"/>
    <p:sldId id="4189" r:id="rId24"/>
    <p:sldId id="4323" r:id="rId25"/>
    <p:sldId id="4324" r:id="rId26"/>
    <p:sldId id="423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5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3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image" Target="../media/image3.png"/><Relationship Id="rId3" Type="http://schemas.openxmlformats.org/officeDocument/2006/relationships/tags" Target="../tags/tag152.xml"/><Relationship Id="rId2" Type="http://schemas.openxmlformats.org/officeDocument/2006/relationships/image" Target="../media/image1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板块内的分化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842645"/>
            <a:ext cx="4613275" cy="4799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85" y="1359535"/>
            <a:ext cx="4266565" cy="4551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870" y="1687195"/>
            <a:ext cx="4408170" cy="4535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11175" y="5716905"/>
            <a:ext cx="299148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①资金共振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高控盘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（走高）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16300" y="5985510"/>
            <a:ext cx="3290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②资金降低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大卖单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中度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控盘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  <a:sym typeface="+mn-ea"/>
              </a:rPr>
              <a:t>（承压）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00490" y="5135880"/>
            <a:ext cx="226504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③无控盘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墓碑量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（承压）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" y="3836035"/>
            <a:ext cx="4222115" cy="2632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回档中的分化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30" y="929005"/>
            <a:ext cx="4408170" cy="274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486660" y="2381885"/>
            <a:ext cx="310388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①高乖离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光脚阴线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（回档多等两天）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015" y="913130"/>
            <a:ext cx="3363595" cy="4086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115560" y="5053330"/>
            <a:ext cx="2950845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③墓碑量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筹码松动回档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（限制后期涨幅）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4090" y="4789805"/>
            <a:ext cx="295656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>
                <a:highlight>
                  <a:srgbClr val="FFFF00"/>
                </a:highlight>
              </a:rPr>
              <a:t>②控盘降低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大卖单回档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（谨慎低吸）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/>
          <p:nvPr/>
        </p:nvPicPr>
        <p:blipFill>
          <a:blip r:embed="rId5"/>
          <a:stretch>
            <a:fillRect/>
          </a:stretch>
        </p:blipFill>
        <p:spPr>
          <a:xfrm>
            <a:off x="8379460" y="859790"/>
            <a:ext cx="3582035" cy="4095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9761220" y="5121910"/>
            <a:ext cx="1452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④健康回档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在主线中寻找突破回档机会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" name="图片 9" descr="主线淘金"/>
          <p:cNvPicPr>
            <a:picLocks noChangeAspect="1"/>
          </p:cNvPicPr>
          <p:nvPr/>
        </p:nvPicPr>
        <p:blipFill>
          <a:blip r:embed="rId1"/>
          <a:srcRect l="30971" t="5944" r="4048" b="13829"/>
          <a:stretch>
            <a:fillRect/>
          </a:stretch>
        </p:blipFill>
        <p:spPr>
          <a:xfrm>
            <a:off x="330835" y="4182745"/>
            <a:ext cx="3056890" cy="13995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7315" y="5648960"/>
            <a:ext cx="33972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（三个月赠送一个月，月均</a:t>
            </a:r>
            <a:r>
              <a:rPr lang="en-US" altLang="zh-CN" sz="1600">
                <a:highlight>
                  <a:srgbClr val="FFFF00"/>
                </a:highlight>
              </a:rPr>
              <a:t>119</a:t>
            </a:r>
            <a:r>
              <a:rPr lang="zh-CN" altLang="en-US" sz="1600">
                <a:highlight>
                  <a:srgbClr val="FFFF00"/>
                </a:highlight>
              </a:rPr>
              <a:t>元）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37310" y="6127750"/>
            <a:ext cx="6777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315F3"/>
                </a:solidFill>
                <a:highlight>
                  <a:srgbClr val="FFFF00"/>
                </a:highlight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315F3"/>
                </a:solidFill>
                <a:highlight>
                  <a:srgbClr val="FFFF00"/>
                </a:highlight>
              </a:rPr>
              <a:t>!</a:t>
            </a:r>
            <a:endParaRPr lang="en-US" altLang="zh-CN" sz="1200">
              <a:solidFill>
                <a:srgbClr val="F315F3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768350"/>
            <a:ext cx="5151120" cy="31553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775" y="853440"/>
            <a:ext cx="4294505" cy="3329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6545" y="2184400"/>
            <a:ext cx="4156710" cy="4005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231640" y="455993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选股思路：</a:t>
            </a:r>
            <a:r>
              <a:rPr lang="zh-CN" altLang="en-US"/>
              <a:t>平台突破形态</a:t>
            </a:r>
            <a:endParaRPr lang="zh-CN" altLang="en-US"/>
          </a:p>
          <a:p>
            <a:r>
              <a:rPr lang="zh-CN" altLang="en-US">
                <a:solidFill>
                  <a:srgbClr val="F315F3"/>
                </a:solidFill>
              </a:rPr>
              <a:t>操作思路：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日线资金</a:t>
            </a:r>
            <a:r>
              <a:rPr lang="zh-CN" altLang="en-US">
                <a:solidFill>
                  <a:srgbClr val="FF0000"/>
                </a:solidFill>
              </a:rPr>
              <a:t>翻红</a:t>
            </a:r>
            <a:r>
              <a:rPr lang="zh-CN" altLang="en-US"/>
              <a:t>（</a:t>
            </a:r>
            <a:r>
              <a:rPr lang="en-US" altLang="zh-CN"/>
              <a:t>60</a:t>
            </a:r>
            <a:r>
              <a:rPr lang="zh-CN" altLang="en-US"/>
              <a:t>分下轨找机会）</a:t>
            </a:r>
            <a:endParaRPr lang="zh-CN" altLang="en-US"/>
          </a:p>
          <a:p>
            <a:r>
              <a:rPr lang="zh-CN" altLang="en-US"/>
              <a:t>日线资金</a:t>
            </a:r>
            <a:r>
              <a:rPr lang="zh-CN" altLang="en-US">
                <a:solidFill>
                  <a:srgbClr val="00B050"/>
                </a:solidFill>
              </a:rPr>
              <a:t>翻绿</a:t>
            </a:r>
            <a:r>
              <a:rPr lang="zh-CN" altLang="en-US"/>
              <a:t>（</a:t>
            </a:r>
            <a:r>
              <a:rPr lang="en-US" altLang="zh-CN"/>
              <a:t>60</a:t>
            </a:r>
            <a:r>
              <a:rPr lang="zh-CN" altLang="en-US"/>
              <a:t>分上轨</a:t>
            </a:r>
            <a:r>
              <a:rPr lang="en-US" altLang="zh-CN"/>
              <a:t>T</a:t>
            </a:r>
            <a:r>
              <a:rPr lang="zh-CN" altLang="en-US"/>
              <a:t>出）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（科技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有色）控盘主线的把握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7685" y="6177280"/>
            <a:ext cx="6777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315F3"/>
                </a:solidFill>
                <a:highlight>
                  <a:srgbClr val="FFFF00"/>
                </a:highlight>
              </a:rPr>
              <a:t>以上为特定条件、特定时间区间下的历史业绩，不代表普遍现象，历史涨幅不预示其未来表现，过往收益亦不代表未来收益承诺。市场有风险，投资需谨慎</a:t>
            </a:r>
            <a:r>
              <a:rPr lang="en-US" altLang="zh-CN" sz="1200">
                <a:solidFill>
                  <a:srgbClr val="F315F3"/>
                </a:solidFill>
                <a:highlight>
                  <a:srgbClr val="FFFF00"/>
                </a:highlight>
              </a:rPr>
              <a:t>!</a:t>
            </a:r>
            <a:endParaRPr lang="en-US" altLang="zh-CN" sz="1200">
              <a:solidFill>
                <a:srgbClr val="F315F3"/>
              </a:solidFill>
              <a:highlight>
                <a:srgbClr val="FFFF00"/>
              </a:highlight>
            </a:endParaRPr>
          </a:p>
        </p:txBody>
      </p:sp>
      <p:pic>
        <p:nvPicPr>
          <p:cNvPr id="7" name="图片 6" descr="图片_1766907551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70" y="768350"/>
            <a:ext cx="3310890" cy="3183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 descr="图片_17669075477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885" y="800100"/>
            <a:ext cx="3594100" cy="1200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 descr="图片_1766907557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855" y="800100"/>
            <a:ext cx="4561840" cy="33616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 descr="图片_1766907512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" y="4161790"/>
            <a:ext cx="3984625" cy="2237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图片_17669075623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85" y="2063750"/>
            <a:ext cx="3750310" cy="2150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椭圆 16"/>
          <p:cNvSpPr/>
          <p:nvPr/>
        </p:nvSpPr>
        <p:spPr>
          <a:xfrm>
            <a:off x="9695180" y="1126490"/>
            <a:ext cx="983615" cy="297815"/>
          </a:xfrm>
          <a:prstGeom prst="ellipse">
            <a:avLst/>
          </a:prstGeom>
          <a:solidFill>
            <a:schemeClr val="accent5">
              <a:lumMod val="75000"/>
              <a:alpha val="2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276850" y="1050290"/>
            <a:ext cx="983615" cy="297815"/>
          </a:xfrm>
          <a:prstGeom prst="ellipse">
            <a:avLst/>
          </a:prstGeom>
          <a:solidFill>
            <a:schemeClr val="accent5">
              <a:lumMod val="75000"/>
              <a:alpha val="2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003300" y="5633720"/>
            <a:ext cx="983615" cy="297815"/>
          </a:xfrm>
          <a:prstGeom prst="ellipse">
            <a:avLst/>
          </a:prstGeom>
          <a:solidFill>
            <a:schemeClr val="accent5">
              <a:lumMod val="75000"/>
              <a:alpha val="2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225550" y="955675"/>
            <a:ext cx="983615" cy="297815"/>
          </a:xfrm>
          <a:prstGeom prst="ellipse">
            <a:avLst/>
          </a:prstGeom>
          <a:solidFill>
            <a:schemeClr val="accent5">
              <a:lumMod val="75000"/>
              <a:alpha val="2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 descr="图片_1766907532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855" y="4193540"/>
            <a:ext cx="4499610" cy="1555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椭圆 21"/>
          <p:cNvSpPr/>
          <p:nvPr/>
        </p:nvSpPr>
        <p:spPr>
          <a:xfrm>
            <a:off x="9809480" y="5131435"/>
            <a:ext cx="983615" cy="297815"/>
          </a:xfrm>
          <a:prstGeom prst="ellipse">
            <a:avLst/>
          </a:prstGeom>
          <a:solidFill>
            <a:schemeClr val="accent5">
              <a:lumMod val="75000"/>
              <a:alpha val="2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705" y="4226560"/>
            <a:ext cx="3285490" cy="1704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12.25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0580" y="1359535"/>
            <a:ext cx="4027170" cy="3911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0" y="2040890"/>
            <a:ext cx="4517390" cy="3964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977265"/>
            <a:ext cx="4180205" cy="4902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479415" y="3002915"/>
            <a:ext cx="10001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有色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09990" y="3681095"/>
            <a:ext cx="1033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科技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热点补涨选股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(12.25)</a:t>
            </a:r>
            <a:endParaRPr lang="en-US" altLang="zh-CN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37259" t="6507" r="1228" b="5175"/>
          <a:stretch>
            <a:fillRect/>
          </a:stretch>
        </p:blipFill>
        <p:spPr>
          <a:xfrm>
            <a:off x="321945" y="869950"/>
            <a:ext cx="4198620" cy="32404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1298575"/>
            <a:ext cx="4585335" cy="4543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0" y="1794510"/>
            <a:ext cx="4064000" cy="3268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765" y="2637790"/>
            <a:ext cx="3419475" cy="3204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7710"/>
            <a:ext cx="3888105" cy="51396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265" y="1122680"/>
            <a:ext cx="3820160" cy="46126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410" y="1685925"/>
            <a:ext cx="3958590" cy="3940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365" y="2759710"/>
            <a:ext cx="3490595" cy="37833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紧跟控盘主线跨年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2025.12.28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年末：即使急跌也是黄金坑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949960"/>
            <a:ext cx="6254115" cy="55841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7660" y="817880"/>
            <a:ext cx="53397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指数控盘大背景：</a:t>
            </a:r>
            <a:endParaRPr lang="en-US" altLang="zh-CN">
              <a:solidFill>
                <a:srgbClr val="F315F3"/>
              </a:solidFill>
            </a:endParaRPr>
          </a:p>
          <a:p>
            <a:r>
              <a:rPr lang="zh-CN" altLang="en-US">
                <a:sym typeface="+mn-ea"/>
              </a:rPr>
              <a:t>①少部分的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控盘板块</a:t>
            </a:r>
            <a:r>
              <a:rPr lang="zh-CN" altLang="en-US">
                <a:sym typeface="+mn-ea"/>
              </a:rPr>
              <a:t>带动市场上行</a:t>
            </a:r>
            <a:endParaRPr lang="zh-CN" altLang="en-US"/>
          </a:p>
          <a:p>
            <a:r>
              <a:rPr lang="zh-CN" altLang="en-US">
                <a:sym typeface="+mn-ea"/>
              </a:rPr>
              <a:t>②大盘跌买指数</a:t>
            </a:r>
            <a:r>
              <a:rPr lang="en-US" altLang="zh-CN">
                <a:sym typeface="+mn-ea"/>
              </a:rPr>
              <a:t>ETF</a:t>
            </a:r>
            <a:r>
              <a:rPr lang="zh-CN" altLang="en-US">
                <a:sym typeface="+mn-ea"/>
              </a:rPr>
              <a:t>，大盘涨找熊线上移回档布局</a:t>
            </a:r>
            <a:endParaRPr lang="zh-CN" altLang="en-US"/>
          </a:p>
          <a:p>
            <a:r>
              <a:rPr lang="zh-CN" altLang="en-US">
                <a:sym typeface="+mn-ea"/>
              </a:rPr>
              <a:t>③中期主线（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科技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有色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④短期主线（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消费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航天</a:t>
            </a:r>
            <a:r>
              <a:rPr lang="zh-CN" altLang="en-US">
                <a:sym typeface="+mn-ea"/>
              </a:rPr>
              <a:t>）</a:t>
            </a:r>
            <a:endParaRPr lang="zh-CN" altLang="en-US"/>
          </a:p>
          <a:p>
            <a:r>
              <a:rPr lang="zh-CN" altLang="en-US">
                <a:sym typeface="+mn-ea"/>
              </a:rPr>
              <a:t>⑤注意分化（同板块高控盘、低控盘、无控盘）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65" y="2979420"/>
            <a:ext cx="5083810" cy="3434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339580" y="41687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12.16</a:t>
            </a:r>
            <a:r>
              <a:rPr lang="zh-CN" altLang="en-US">
                <a:highlight>
                  <a:srgbClr val="FFFF00"/>
                </a:highlight>
              </a:rPr>
              <a:t>提示急跌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是</a:t>
            </a:r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布局时机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4495800" y="2548255"/>
            <a:ext cx="4819015" cy="1711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周五放量主线（有色）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916940"/>
            <a:ext cx="3789680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265" y="916940"/>
            <a:ext cx="5076825" cy="1752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84375"/>
            <a:ext cx="4785360" cy="4625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椭圆 6"/>
          <p:cNvSpPr/>
          <p:nvPr/>
        </p:nvSpPr>
        <p:spPr>
          <a:xfrm>
            <a:off x="4173220" y="1143000"/>
            <a:ext cx="1108075" cy="306070"/>
          </a:xfrm>
          <a:prstGeom prst="ellipse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周五涨停看主线（航天）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155"/>
            <a:ext cx="6023610" cy="56095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553960" y="1225550"/>
            <a:ext cx="443801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从本周下半周看，航天再次迎来涨停家数新高，</a:t>
            </a:r>
            <a:r>
              <a:rPr lang="zh-CN" altLang="en-US">
                <a:solidFill>
                  <a:srgbClr val="F315F3"/>
                </a:solidFill>
              </a:rPr>
              <a:t>板块情绪再度迎来高潮</a:t>
            </a:r>
            <a:r>
              <a:rPr lang="zh-CN" altLang="en-US"/>
              <a:t>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弱转强</a:t>
            </a:r>
            <a:r>
              <a:rPr lang="zh-CN" altLang="en-US"/>
              <a:t>反包个股机会</a:t>
            </a:r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不能反包</a:t>
            </a:r>
            <a:r>
              <a:rPr lang="zh-CN" altLang="en-US"/>
              <a:t>个股看分化承压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060" y="3163570"/>
            <a:ext cx="3802380" cy="2084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095" y="3975735"/>
            <a:ext cx="3294380" cy="24930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控盘主线轮动节奏（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12.25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" y="880110"/>
            <a:ext cx="4218940" cy="3857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55" y="1545590"/>
            <a:ext cx="4159250" cy="3766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00" y="2776855"/>
            <a:ext cx="3882390" cy="35680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27380" y="28047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①金属先死叉回档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（企稳逐渐低吸）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20390" y="3429000"/>
            <a:ext cx="2975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②科技类十字星即将回档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（承压逐渐高抛）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61150" y="4143375"/>
            <a:ext cx="2860040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③航天类利好频出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弱转强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highlight>
                  <a:srgbClr val="FFFF00"/>
                </a:highlight>
              </a:rPr>
              <a:t>（注意板块分化）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</Words>
  <Application>WPS 演示</Application>
  <PresentationFormat>宽屏</PresentationFormat>
  <Paragraphs>162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1114</cp:revision>
  <dcterms:created xsi:type="dcterms:W3CDTF">2019-06-19T02:08:00Z</dcterms:created>
  <dcterms:modified xsi:type="dcterms:W3CDTF">2025-12-28T09:11:34Z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