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4166" r:id="rId4"/>
    <p:sldId id="4167" r:id="rId5"/>
    <p:sldId id="4168" r:id="rId6"/>
    <p:sldId id="4283" r:id="rId7"/>
    <p:sldId id="4297" r:id="rId8"/>
    <p:sldId id="4288" r:id="rId9"/>
    <p:sldId id="4300" r:id="rId10"/>
    <p:sldId id="4295" r:id="rId11"/>
    <p:sldId id="4302" r:id="rId12"/>
    <p:sldId id="4299" r:id="rId13"/>
    <p:sldId id="4301" r:id="rId14"/>
    <p:sldId id="4229" r:id="rId15"/>
    <p:sldId id="4277" r:id="rId16"/>
    <p:sldId id="4294" r:id="rId17"/>
    <p:sldId id="4183" r:id="rId18"/>
    <p:sldId id="4209" r:id="rId19"/>
    <p:sldId id="4184" r:id="rId20"/>
    <p:sldId id="4189" r:id="rId21"/>
    <p:sldId id="4241" r:id="rId22"/>
    <p:sldId id="4230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23B253"/>
    <a:srgbClr val="F315F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54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9.xml"/><Relationship Id="rId6" Type="http://schemas.openxmlformats.org/officeDocument/2006/relationships/image" Target="../media/image42.png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image" Target="../media/image3.png"/><Relationship Id="rId3" Type="http://schemas.openxmlformats.org/officeDocument/2006/relationships/tags" Target="../tags/tag151.xml"/><Relationship Id="rId2" Type="http://schemas.openxmlformats.org/officeDocument/2006/relationships/image" Target="../media/image1.png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墓碑量的判断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224155" y="909320"/>
            <a:ext cx="6931660" cy="55264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75" y="974725"/>
            <a:ext cx="3757295" cy="5461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45720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率先突破方向寻找机会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" name="图片 9" descr="主线淘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830" y="5408295"/>
            <a:ext cx="3144520" cy="11658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653155" y="5829300"/>
            <a:ext cx="2785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F0000"/>
                </a:solidFill>
              </a:rPr>
              <a:t>《主线淘金》，</a:t>
            </a:r>
            <a:r>
              <a:rPr lang="en-US" altLang="zh-CN" sz="1400">
                <a:solidFill>
                  <a:srgbClr val="FF0000"/>
                </a:solidFill>
              </a:rPr>
              <a:t>150</a:t>
            </a:r>
            <a:r>
              <a:rPr lang="zh-CN" altLang="en-US" sz="1400">
                <a:solidFill>
                  <a:srgbClr val="FF0000"/>
                </a:solidFill>
              </a:rPr>
              <a:t>块订阅一个月。一周</a:t>
            </a:r>
            <a:r>
              <a:rPr lang="en-US" altLang="zh-CN" sz="1400">
                <a:solidFill>
                  <a:srgbClr val="FF0000"/>
                </a:solidFill>
              </a:rPr>
              <a:t>2-3</a:t>
            </a:r>
            <a:r>
              <a:rPr lang="zh-CN" altLang="en-US" sz="1400">
                <a:solidFill>
                  <a:srgbClr val="FF0000"/>
                </a:solidFill>
              </a:rPr>
              <a:t>篇，</a:t>
            </a:r>
            <a:r>
              <a:rPr lang="en-US" altLang="zh-CN" sz="1400">
                <a:solidFill>
                  <a:srgbClr val="FF0000"/>
                </a:solidFill>
              </a:rPr>
              <a:t>1</a:t>
            </a:r>
            <a:r>
              <a:rPr lang="zh-CN" altLang="en-US" sz="1400">
                <a:solidFill>
                  <a:srgbClr val="FF0000"/>
                </a:solidFill>
              </a:rPr>
              <a:t>篇</a:t>
            </a:r>
            <a:r>
              <a:rPr lang="en-US" altLang="zh-CN" sz="1400">
                <a:solidFill>
                  <a:srgbClr val="FF0000"/>
                </a:solidFill>
              </a:rPr>
              <a:t>2</a:t>
            </a:r>
            <a:r>
              <a:rPr lang="zh-CN" altLang="en-US" sz="1400">
                <a:solidFill>
                  <a:srgbClr val="FF0000"/>
                </a:solidFill>
              </a:rPr>
              <a:t>个案例。</a:t>
            </a:r>
            <a:endParaRPr lang="zh-CN" altLang="en-US" sz="140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705" y="2336165"/>
            <a:ext cx="5073015" cy="4172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705" y="963295"/>
            <a:ext cx="4953000" cy="1184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" y="2551430"/>
            <a:ext cx="3679825" cy="175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215" y="3582035"/>
            <a:ext cx="4083685" cy="1680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30" y="873125"/>
            <a:ext cx="5070475" cy="12750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热点方向（有色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科技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航天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医药）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580" y="970915"/>
            <a:ext cx="6637020" cy="2023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710" y="2421890"/>
            <a:ext cx="7252970" cy="38989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熊线上移板块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突破个股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1"/>
          <a:srcRect t="5472" r="56232"/>
          <a:stretch>
            <a:fillRect/>
          </a:stretch>
        </p:blipFill>
        <p:spPr>
          <a:xfrm>
            <a:off x="123190" y="894715"/>
            <a:ext cx="4248150" cy="51777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390" y="811530"/>
            <a:ext cx="4501515" cy="30499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490" y="2141220"/>
            <a:ext cx="4323080" cy="40468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周金反弹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布局突破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2025.12.7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中期：控盘状态，持续强势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878840"/>
            <a:ext cx="10361930" cy="5570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短期：死叉二次回档，指数布局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rcRect l="22442" t="6076" r="17" b="7192"/>
          <a:stretch>
            <a:fillRect/>
          </a:stretch>
        </p:blipFill>
        <p:spPr>
          <a:xfrm>
            <a:off x="74295" y="1029970"/>
            <a:ext cx="6490335" cy="50825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029970"/>
            <a:ext cx="5304790" cy="20974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98970" y="3474085"/>
            <a:ext cx="46012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指数：</a:t>
            </a:r>
            <a:endParaRPr lang="zh-CN" altLang="en-US"/>
          </a:p>
          <a:p>
            <a:r>
              <a:rPr lang="zh-CN" altLang="en-US"/>
              <a:t>①控盘状态，牛线下移急跌是</a:t>
            </a:r>
            <a:r>
              <a:rPr lang="en-US" altLang="zh-CN">
                <a:solidFill>
                  <a:srgbClr val="FF0000"/>
                </a:solidFill>
              </a:rPr>
              <a:t>“</a:t>
            </a:r>
            <a:r>
              <a:rPr lang="zh-CN" altLang="en-US">
                <a:solidFill>
                  <a:srgbClr val="FF0000"/>
                </a:solidFill>
              </a:rPr>
              <a:t>黄金坑</a:t>
            </a:r>
            <a:r>
              <a:rPr lang="en-US" altLang="zh-CN">
                <a:solidFill>
                  <a:srgbClr val="FF0000"/>
                </a:solidFill>
              </a:rPr>
              <a:t>”</a:t>
            </a:r>
            <a:r>
              <a:rPr lang="zh-CN" altLang="en-US">
                <a:solidFill>
                  <a:srgbClr val="FF0000"/>
                </a:solidFill>
              </a:rPr>
              <a:t>。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②死叉</a:t>
            </a:r>
            <a:r>
              <a:rPr lang="zh-CN" altLang="en-US">
                <a:solidFill>
                  <a:srgbClr val="0029DA"/>
                </a:solidFill>
              </a:rPr>
              <a:t>回档双底是布局</a:t>
            </a:r>
            <a:r>
              <a:rPr lang="en-US" altLang="zh-CN">
                <a:solidFill>
                  <a:srgbClr val="0029DA"/>
                </a:solidFill>
              </a:rPr>
              <a:t>ETF</a:t>
            </a:r>
            <a:r>
              <a:rPr lang="zh-CN" altLang="en-US">
                <a:solidFill>
                  <a:srgbClr val="0029DA"/>
                </a:solidFill>
              </a:rPr>
              <a:t>机会</a:t>
            </a:r>
            <a:r>
              <a:rPr lang="zh-CN" altLang="en-US">
                <a:solidFill>
                  <a:schemeClr val="tx1"/>
                </a:solidFill>
              </a:rPr>
              <a:t>。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③市场</a:t>
            </a:r>
            <a:r>
              <a:rPr lang="zh-CN" altLang="en-US">
                <a:solidFill>
                  <a:srgbClr val="23B253"/>
                </a:solidFill>
              </a:rPr>
              <a:t>资金翻绿</a:t>
            </a:r>
            <a:r>
              <a:rPr lang="zh-CN" altLang="en-US">
                <a:solidFill>
                  <a:schemeClr val="tx1"/>
                </a:solidFill>
              </a:rPr>
              <a:t>，金叉反弹</a:t>
            </a:r>
            <a:r>
              <a:rPr lang="en-US" altLang="zh-CN">
                <a:solidFill>
                  <a:schemeClr val="tx1"/>
                </a:solidFill>
              </a:rPr>
              <a:t>T</a:t>
            </a:r>
            <a:r>
              <a:rPr lang="zh-CN" altLang="en-US">
                <a:solidFill>
                  <a:schemeClr val="tx1"/>
                </a:solidFill>
              </a:rPr>
              <a:t>浮仓继续等分批低吸机会出现。（震荡市操作思路）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有色控盘主线再创新高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30" y="768350"/>
            <a:ext cx="10544175" cy="56680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45720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分时的判断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130" y="984250"/>
            <a:ext cx="5638165" cy="5256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131570" y="1457325"/>
            <a:ext cx="20497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分时下降分时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次日还易低走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410" y="984250"/>
            <a:ext cx="5448300" cy="5255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370955" y="140779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分时智能辅助线附近</a:t>
            </a:r>
            <a:r>
              <a:rPr lang="en-US" altLang="zh-CN">
                <a:highlight>
                  <a:srgbClr val="FFFF00"/>
                </a:highlight>
              </a:rPr>
              <a:t>‘</a:t>
            </a:r>
            <a:endParaRPr lang="en-US" altLang="zh-CN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低开高走，次日溢价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强弱对比（分时错杀和承压）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11.28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9110" y="909955"/>
            <a:ext cx="6504940" cy="5435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r="27097"/>
          <a:stretch>
            <a:fillRect/>
          </a:stretch>
        </p:blipFill>
        <p:spPr>
          <a:xfrm>
            <a:off x="8771255" y="2847340"/>
            <a:ext cx="3098165" cy="1081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5" y="909955"/>
            <a:ext cx="5349240" cy="5435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喇叭口和反弹分时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480" y="864235"/>
            <a:ext cx="8058150" cy="3141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480" y="2230755"/>
            <a:ext cx="4396740" cy="2729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62585" y="4142740"/>
            <a:ext cx="5945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</a:t>
            </a:r>
            <a:r>
              <a:rPr lang="en-US" altLang="zh-CN">
                <a:highlight>
                  <a:srgbClr val="FFFF00"/>
                </a:highlight>
              </a:rPr>
              <a:t>12.2</a:t>
            </a:r>
            <a:r>
              <a:rPr lang="zh-CN" altLang="en-US">
                <a:highlight>
                  <a:srgbClr val="FFFF00"/>
                </a:highlight>
              </a:rPr>
              <a:t>（周二）：大盘金叉末期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喇叭口</a:t>
            </a:r>
            <a:r>
              <a:rPr lang="en-US" altLang="zh-CN">
                <a:highlight>
                  <a:srgbClr val="FFFF00"/>
                </a:highlight>
              </a:rPr>
              <a:t>=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警惕调整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89850" y="5150485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</a:t>
            </a:r>
            <a:r>
              <a:rPr lang="en-US" altLang="zh-CN">
                <a:highlight>
                  <a:srgbClr val="FFFF00"/>
                </a:highlight>
              </a:rPr>
              <a:t>12.5</a:t>
            </a:r>
            <a:r>
              <a:rPr lang="zh-CN" altLang="en-US">
                <a:highlight>
                  <a:srgbClr val="FFFF00"/>
                </a:highlight>
              </a:rPr>
              <a:t>（周五）死叉三天后：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黄色线在上，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题材反弹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922</Words>
  <Application>WPS 演示</Application>
  <PresentationFormat>宽屏</PresentationFormat>
  <Paragraphs>112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45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Noto Sans S Chinese Black</vt:lpstr>
      <vt:lpstr>Noto Sans S Chinese Medium</vt:lpstr>
      <vt:lpstr>思源黑体 CN Bold</vt:lpstr>
      <vt:lpstr>思源黑体 CN Medium</vt:lpstr>
      <vt:lpstr>思源黑体 CN Normal</vt:lpstr>
      <vt:lpstr>Segoe Print</vt:lpstr>
      <vt:lpstr>方正大黑体_GBK</vt:lpstr>
      <vt:lpstr>Saturday Sans Regular</vt:lpstr>
      <vt:lpstr>方正宝黑体 简 Medium</vt:lpstr>
      <vt:lpstr>文道潮黑体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孙</cp:lastModifiedBy>
  <cp:revision>1097</cp:revision>
  <dcterms:created xsi:type="dcterms:W3CDTF">2019-06-19T02:08:00Z</dcterms:created>
  <dcterms:modified xsi:type="dcterms:W3CDTF">2025-12-07T07:19:04Z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