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31" r:id="rId5"/>
    <p:sldId id="432" r:id="rId6"/>
    <p:sldId id="433" r:id="rId7"/>
    <p:sldId id="451" r:id="rId8"/>
    <p:sldId id="436" r:id="rId10"/>
    <p:sldId id="437" r:id="rId11"/>
    <p:sldId id="438" r:id="rId12"/>
    <p:sldId id="439" r:id="rId13"/>
    <p:sldId id="440" r:id="rId14"/>
    <p:sldId id="441" r:id="rId15"/>
    <p:sldId id="446" r:id="rId16"/>
    <p:sldId id="442" r:id="rId17"/>
    <p:sldId id="443" r:id="rId18"/>
    <p:sldId id="444" r:id="rId19"/>
    <p:sldId id="445" r:id="rId20"/>
    <p:sldId id="447" r:id="rId21"/>
    <p:sldId id="493" r:id="rId22"/>
    <p:sldId id="492" r:id="rId23"/>
    <p:sldId id="489" r:id="rId24"/>
    <p:sldId id="448" r:id="rId25"/>
    <p:sldId id="495" r:id="rId26"/>
    <p:sldId id="494" r:id="rId27"/>
    <p:sldId id="271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gs" Target="tags/tag6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\\192.168.10.86\素材\营销策划\7.课程\炒股进阶班课程项目\2023年10月（第九期）\1920_1080-10.31_1696646537220.png1920_1080-10.31_16966465372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\\192.168.10.86\素材\营销策划\7.课程\炒股进阶班课程项目\2023年10月（第九期）\总海报1080_1696639699906.png总海报1080_169663969990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8.png"/><Relationship Id="rId1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5.xml"/><Relationship Id="rId2" Type="http://schemas.openxmlformats.org/officeDocument/2006/relationships/image" Target="../media/image25.png"/><Relationship Id="rId1" Type="http://schemas.openxmlformats.org/officeDocument/2006/relationships/tags" Target="../tags/tag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6.xml"/><Relationship Id="rId7" Type="http://schemas.openxmlformats.org/officeDocument/2006/relationships/image" Target="../media/image31.png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30.png"/><Relationship Id="rId1" Type="http://schemas.openxmlformats.org/officeDocument/2006/relationships/tags" Target="../tags/tag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7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8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15.png"/><Relationship Id="rId1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6.png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7.png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透析主力，波段操作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蓝色网状，庄家砸盘出货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0673" y="726440"/>
            <a:ext cx="11590655" cy="5847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色网状：游资出击，复制涨停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415" y="706755"/>
            <a:ext cx="4548505" cy="58635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415" y="6254750"/>
            <a:ext cx="470535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/>
              <a:t>【风险提示】个别情况不代表普遍实际收益率，过往收益亦不代表未来收益的承诺，股市有风险，投资需谨慎！</a:t>
            </a:r>
            <a:endParaRPr lang="zh-CN" altLang="en-US" sz="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20" y="706755"/>
            <a:ext cx="6922135" cy="5863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紫色网状，短线游资出击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737235"/>
            <a:ext cx="5577840" cy="5899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975" y="737235"/>
            <a:ext cx="6180455" cy="5899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红色网状：中线机构低位吸筹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1945" y="737235"/>
            <a:ext cx="11574780" cy="5861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700" y="168402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中线机构资金低位吸筹，震荡向上</a:t>
            </a: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715" y="737235"/>
            <a:ext cx="5668010" cy="58616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蓝色网状：中线主力洗盘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7495" y="737235"/>
            <a:ext cx="11628120" cy="5883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波段复制涨停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095365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9775" y="1657350"/>
            <a:ext cx="8172450" cy="3543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3189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6430"/>
            <a:ext cx="12191365" cy="5615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色网状：波段复制涨停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755"/>
            <a:ext cx="12191365" cy="59226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842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跟对主题，优选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绩优有主力类型，复制涨停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8777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9295"/>
            <a:ext cx="12191365" cy="5636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透析主力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波段复制涨停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最佳拍档：主题龙头回档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波段买卖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8185"/>
            <a:ext cx="11710035" cy="57797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、资金翻红，金叉加仓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0" y="718185"/>
            <a:ext cx="6438900" cy="57797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市场方向：资金翻红，结构性牛市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3105"/>
            <a:ext cx="12192635" cy="5932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透析主力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找准定位，选对方向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81102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庄家：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、专业团队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、资金庞大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、内幕消息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、仓位笨重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、建仓周期长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53415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散户：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、仓位灵活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、无需吸筹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</a:rPr>
              <a:t>、不够专业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、没有内幕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</a:rPr>
              <a:t>、资金不大</a:t>
            </a:r>
            <a:r>
              <a:rPr lang="zh-CN" altLang="en-US" sz="2800" b="1" dirty="0">
                <a:solidFill>
                  <a:schemeClr val="bg1"/>
                </a:solidFill>
              </a:rPr>
              <a:t>大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主力做票五步走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8085" y="982345"/>
            <a:ext cx="9815830" cy="48526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72000" y="583429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大家想要做在哪一步？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242060"/>
            <a:ext cx="4743450" cy="4648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5715" y="1245870"/>
            <a:ext cx="50018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如图所示，主力状态有</a:t>
            </a:r>
            <a:r>
              <a:rPr lang="zh-CN" altLang="en-US">
                <a:solidFill>
                  <a:srgbClr val="0070C0"/>
                </a:solidFill>
              </a:rPr>
              <a:t>蓝色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00B050"/>
                </a:solidFill>
              </a:rPr>
              <a:t>绿色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F900F9"/>
                </a:solidFill>
              </a:rPr>
              <a:t>紫色、</a:t>
            </a:r>
            <a:r>
              <a:rPr lang="zh-CN" altLang="en-US" b="1">
                <a:solidFill>
                  <a:srgbClr val="F0E378"/>
                </a:solidFill>
              </a:rPr>
              <a:t>黄色</a:t>
            </a:r>
            <a:r>
              <a:rPr lang="zh-CN" altLang="en-US">
                <a:solidFill>
                  <a:schemeClr val="tx1"/>
                </a:solidFill>
              </a:rPr>
              <a:t>等几种不同的颜色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95390" y="2427605"/>
            <a:ext cx="5062220" cy="3463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中线主力</a:t>
            </a:r>
            <a:r>
              <a:rPr lang="zh-CN" altLang="en-US" sz="1600">
                <a:solidFill>
                  <a:schemeClr val="tx1"/>
                </a:solidFill>
              </a:rPr>
              <a:t>，一般是基金机构，保险资金、前十大股东等中长线资金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rgbClr val="F900F9"/>
                </a:solidFill>
              </a:rPr>
              <a:t>紫色</a:t>
            </a:r>
            <a:r>
              <a:rPr lang="zh-CN" altLang="en-US" sz="1600">
                <a:solidFill>
                  <a:schemeClr val="tx1"/>
                </a:solidFill>
              </a:rPr>
              <a:t>代表短线主力，一般是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游资</a:t>
            </a:r>
            <a:r>
              <a:rPr lang="zh-CN" altLang="en-US" sz="1600">
                <a:solidFill>
                  <a:schemeClr val="tx1"/>
                </a:solidFill>
              </a:rPr>
              <a:t>，大户等喜欢炒作短线的资金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蓝色</a:t>
            </a:r>
            <a:r>
              <a:rPr lang="zh-CN" altLang="en-US" sz="1600">
                <a:solidFill>
                  <a:schemeClr val="tx1"/>
                </a:solidFill>
              </a:rPr>
              <a:t>和</a:t>
            </a:r>
            <a:r>
              <a:rPr lang="zh-CN" altLang="en-US" sz="1600">
                <a:solidFill>
                  <a:srgbClr val="00B050"/>
                </a:solidFill>
              </a:rPr>
              <a:t>绿色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套牢资金</a:t>
            </a:r>
            <a:r>
              <a:rPr lang="zh-CN" altLang="en-US" sz="1600">
                <a:solidFill>
                  <a:schemeClr val="tx1"/>
                </a:solidFill>
              </a:rPr>
              <a:t>，区别是蓝色是短期套牢资金，绿色是长期套牢资金，这一块绝大多数时候是散户居多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solidFill>
                  <a:srgbClr val="F0E378"/>
                </a:solidFill>
              </a:rPr>
              <a:t>黄色</a:t>
            </a:r>
            <a:r>
              <a:rPr lang="zh-CN" altLang="en-US" sz="1600">
                <a:solidFill>
                  <a:schemeClr val="tx1"/>
                </a:solidFill>
              </a:rPr>
              <a:t>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控盘资金</a:t>
            </a:r>
            <a:r>
              <a:rPr lang="zh-CN" altLang="en-US" sz="1600">
                <a:solidFill>
                  <a:schemeClr val="tx1"/>
                </a:solidFill>
              </a:rPr>
              <a:t>，也就是我们的主力控盘，主力控盘也属于主力状态的一种，代表的是中线资金筹码收集到了一定程度才会有控盘</a:t>
            </a:r>
            <a:endParaRPr lang="zh-CN" altLang="en-US" sz="1600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280" y="737235"/>
            <a:ext cx="11775440" cy="5845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969</Words>
  <Application>WPS 演示</Application>
  <PresentationFormat>宽屏</PresentationFormat>
  <Paragraphs>105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356</cp:revision>
  <dcterms:created xsi:type="dcterms:W3CDTF">2019-06-19T02:08:00Z</dcterms:created>
  <dcterms:modified xsi:type="dcterms:W3CDTF">2025-05-12T09:26:56Z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F8267CEC4DAF409C8417ABE9803D71CD_13</vt:lpwstr>
  </property>
</Properties>
</file>