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8" r:id="rId4"/>
  </p:sldMasterIdLst>
  <p:notesMasterIdLst>
    <p:notesMasterId r:id="rId16"/>
  </p:notesMasterIdLst>
  <p:sldIdLst>
    <p:sldId id="284" r:id="rId5"/>
    <p:sldId id="279" r:id="rId6"/>
    <p:sldId id="280" r:id="rId7"/>
    <p:sldId id="285" r:id="rId8"/>
    <p:sldId id="286" r:id="rId9"/>
    <p:sldId id="287" r:id="rId10"/>
    <p:sldId id="288" r:id="rId11"/>
    <p:sldId id="289" r:id="rId12"/>
    <p:sldId id="281" r:id="rId13"/>
    <p:sldId id="290" r:id="rId14"/>
    <p:sldId id="307" r:id="rId15"/>
    <p:sldId id="306" r:id="rId17"/>
    <p:sldId id="304" r:id="rId18"/>
    <p:sldId id="308" r:id="rId19"/>
    <p:sldId id="294" r:id="rId20"/>
    <p:sldId id="303" r:id="rId21"/>
    <p:sldId id="296" r:id="rId22"/>
    <p:sldId id="297" r:id="rId23"/>
    <p:sldId id="298" r:id="rId24"/>
    <p:sldId id="299" r:id="rId25"/>
    <p:sldId id="263" r:id="rId26"/>
    <p:sldId id="300" r:id="rId27"/>
    <p:sldId id="301" r:id="rId28"/>
    <p:sldId id="302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D19"/>
    <a:srgbClr val="BD0A0D"/>
    <a:srgbClr val="FFFDE5"/>
    <a:srgbClr val="E71A18"/>
    <a:srgbClr val="FDFDFE"/>
    <a:srgbClr val="D8DDEF"/>
    <a:srgbClr val="FFE2DE"/>
    <a:srgbClr val="FBA39E"/>
    <a:srgbClr val="233A95"/>
    <a:srgbClr val="264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2.png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4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0030" y="205105"/>
            <a:ext cx="1624965" cy="34671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9490075" y="198755"/>
            <a:ext cx="25641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市场有风险</a:t>
            </a:r>
            <a:r>
              <a:rPr lang="en-US" altLang="zh-CN" sz="1600">
                <a:solidFill>
                  <a:srgbClr val="FFFDE5">
                    <a:alpha val="55000"/>
                  </a:srgbClr>
                </a:solidFill>
              </a:rPr>
              <a:t> </a:t>
            </a:r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投资需谨慎</a:t>
            </a:r>
            <a:endParaRPr lang="zh-CN" altLang="en-US" sz="1600">
              <a:solidFill>
                <a:srgbClr val="FFFDE5">
                  <a:alpha val="5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0030" y="205105"/>
            <a:ext cx="1624965" cy="34671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9490075" y="198755"/>
            <a:ext cx="25641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市场有风险</a:t>
            </a:r>
            <a:r>
              <a:rPr lang="en-US" altLang="zh-CN" sz="1600">
                <a:solidFill>
                  <a:srgbClr val="FFFDE5">
                    <a:alpha val="55000"/>
                  </a:srgbClr>
                </a:solidFill>
              </a:rPr>
              <a:t> </a:t>
            </a:r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投资需谨慎</a:t>
            </a:r>
            <a:endParaRPr lang="zh-CN" altLang="en-US" sz="1600">
              <a:solidFill>
                <a:srgbClr val="FFFDE5">
                  <a:alpha val="55000"/>
                </a:srgb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0030" y="205105"/>
            <a:ext cx="1624965" cy="34671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9490075" y="198755"/>
            <a:ext cx="25641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市场有风险</a:t>
            </a:r>
            <a:r>
              <a:rPr lang="en-US" altLang="zh-CN" sz="1600">
                <a:solidFill>
                  <a:srgbClr val="FFFDE5">
                    <a:alpha val="55000"/>
                  </a:srgbClr>
                </a:solidFill>
              </a:rPr>
              <a:t> </a:t>
            </a:r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投资需谨慎</a:t>
            </a:r>
            <a:endParaRPr lang="zh-CN" altLang="en-US" sz="1600">
              <a:solidFill>
                <a:srgbClr val="FFFDE5">
                  <a:alpha val="5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0030" y="205105"/>
            <a:ext cx="1624965" cy="34671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9490075" y="198755"/>
            <a:ext cx="25641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市场有风险</a:t>
            </a:r>
            <a:r>
              <a:rPr lang="en-US" altLang="zh-CN" sz="1600">
                <a:solidFill>
                  <a:srgbClr val="FFFDE5">
                    <a:alpha val="55000"/>
                  </a:srgbClr>
                </a:solidFill>
              </a:rPr>
              <a:t> </a:t>
            </a:r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投资需谨慎</a:t>
            </a:r>
            <a:endParaRPr lang="zh-CN" altLang="en-US" sz="1600">
              <a:solidFill>
                <a:srgbClr val="FFFDE5">
                  <a:alpha val="5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0030" y="205105"/>
            <a:ext cx="1624965" cy="34671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9490075" y="198755"/>
            <a:ext cx="25641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市场有风险</a:t>
            </a:r>
            <a:r>
              <a:rPr lang="en-US" altLang="zh-CN" sz="1600">
                <a:solidFill>
                  <a:srgbClr val="FFFDE5">
                    <a:alpha val="55000"/>
                  </a:srgbClr>
                </a:solidFill>
              </a:rPr>
              <a:t> </a:t>
            </a:r>
            <a:r>
              <a:rPr lang="zh-CN" altLang="en-US" sz="1600">
                <a:solidFill>
                  <a:srgbClr val="FFFDE5">
                    <a:alpha val="55000"/>
                  </a:srgbClr>
                </a:solidFill>
              </a:rPr>
              <a:t>投资需谨慎</a:t>
            </a:r>
            <a:endParaRPr lang="zh-CN" altLang="en-US" sz="1600">
              <a:solidFill>
                <a:srgbClr val="FFFDE5">
                  <a:alpha val="5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3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20" Type="http://schemas.openxmlformats.org/officeDocument/2006/relationships/tags" Target="../tags/tag57.xml"/><Relationship Id="rId2" Type="http://schemas.openxmlformats.org/officeDocument/2006/relationships/slideLayout" Target="../slideLayouts/slideLayout16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6.xml"/><Relationship Id="rId2" Type="http://schemas.openxmlformats.org/officeDocument/2006/relationships/image" Target="../media/image18.png"/><Relationship Id="rId1" Type="http://schemas.openxmlformats.org/officeDocument/2006/relationships/tags" Target="../tags/tag9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tags" Target="../tags/tag11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tags" Target="../tags/tag1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tags" Target="../tags/tag13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4.xml"/><Relationship Id="rId2" Type="http://schemas.openxmlformats.org/officeDocument/2006/relationships/image" Target="../media/image19.png"/><Relationship Id="rId1" Type="http://schemas.openxmlformats.org/officeDocument/2006/relationships/tags" Target="../tags/tag15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6.xml"/><Relationship Id="rId2" Type="http://schemas.openxmlformats.org/officeDocument/2006/relationships/image" Target="../media/image20.png"/><Relationship Id="rId1" Type="http://schemas.openxmlformats.org/officeDocument/2006/relationships/tags" Target="../tags/tag15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8.xml"/><Relationship Id="rId2" Type="http://schemas.openxmlformats.org/officeDocument/2006/relationships/image" Target="../media/image21.png"/><Relationship Id="rId1" Type="http://schemas.openxmlformats.org/officeDocument/2006/relationships/tags" Target="../tags/tag15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image" Target="../media/image12.png"/><Relationship Id="rId2" Type="http://schemas.openxmlformats.org/officeDocument/2006/relationships/tags" Target="../tags/tag69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60.xml"/><Relationship Id="rId2" Type="http://schemas.openxmlformats.org/officeDocument/2006/relationships/image" Target="../media/image22.png"/><Relationship Id="rId1" Type="http://schemas.openxmlformats.org/officeDocument/2006/relationships/tags" Target="../tags/tag1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1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2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3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8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6.xml"/><Relationship Id="rId2" Type="http://schemas.openxmlformats.org/officeDocument/2006/relationships/image" Target="../media/image15.png"/><Relationship Id="rId1" Type="http://schemas.openxmlformats.org/officeDocument/2006/relationships/tags" Target="../tags/tag8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image" Target="../media/image16.png"/><Relationship Id="rId1" Type="http://schemas.openxmlformats.org/officeDocument/2006/relationships/tags" Target="../tags/tag8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4.xml"/><Relationship Id="rId2" Type="http://schemas.openxmlformats.org/officeDocument/2006/relationships/image" Target="../media/image17.png"/><Relationship Id="rId1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低估值防御主题（破净修复）</a:t>
            </a:r>
            <a:endParaRPr lang="zh-CN" altLang="en-US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97395" y="2084705"/>
            <a:ext cx="4647565" cy="30562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银行股的价值重估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核心逻辑：银行板块破净率达 95.24%，但股息率均值 5%-6%，显著高于国债收益率（2.5%）。险资 2025 年已举牌 5 家银行，平安人寿三度增持招商银行 H 股，持仓比例达 15%。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筛选标准：PB&lt;0.7 倍、股息率&gt; 5%。重点关注国有大行及区域优质城商行。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政策催化：金融监管总局拟调降沪深 300 成分股风险因子，银行股偿付能力消耗将降低 10%。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2025015"/>
            <a:ext cx="6459855" cy="3127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政策驱动成长主题</a:t>
            </a:r>
            <a:endParaRPr lang="en-US" altLang="zh-CN" sz="3600"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矩形: 圆角 2"/>
          <p:cNvSpPr/>
          <p:nvPr>
            <p:custDataLst>
              <p:tags r:id="rId2"/>
            </p:custDataLst>
          </p:nvPr>
        </p:nvSpPr>
        <p:spPr>
          <a:xfrm>
            <a:off x="696595" y="2209800"/>
            <a:ext cx="5102225" cy="3612515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001395" y="3442970"/>
            <a:ext cx="4493260" cy="21907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半导体与人工智能：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国家大基金三期重点支持设备材料，北京市发布 “人工智能 + 医药健康” 行动计划，推动 AI 在医疗影像、药物研发的应用。</a:t>
            </a: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60" name="圆角矩形 59"/>
          <p:cNvSpPr/>
          <p:nvPr>
            <p:custDataLst>
              <p:tags r:id="rId4"/>
            </p:custDataLst>
          </p:nvPr>
        </p:nvSpPr>
        <p:spPr>
          <a:xfrm>
            <a:off x="961390" y="1675130"/>
            <a:ext cx="793750" cy="77787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5"/>
            </p:custDataLst>
          </p:nvPr>
        </p:nvCxnSpPr>
        <p:spPr>
          <a:xfrm flipV="1">
            <a:off x="916305" y="3244850"/>
            <a:ext cx="466280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964565" y="2649220"/>
            <a:ext cx="4492625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硬科技产业链的国产替代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>
        <p:nvSpPr>
          <p:cNvPr id="33" name="矩形: 圆角 2"/>
          <p:cNvSpPr/>
          <p:nvPr>
            <p:custDataLst>
              <p:tags r:id="rId7"/>
            </p:custDataLst>
          </p:nvPr>
        </p:nvSpPr>
        <p:spPr>
          <a:xfrm>
            <a:off x="6393815" y="2209800"/>
            <a:ext cx="5102225" cy="3612515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6698615" y="3448050"/>
            <a:ext cx="4493260" cy="2180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工业设备智能化：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超长期特别国债支持电子信息、安全生产等领域设备更新，重点布局高端数控机床、工业机器人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消费电子与智能家居：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手机、平板等数码产品购新补贴政策刺激需求，叠加 AIoT 技术渗透</a:t>
            </a: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40" name="圆角矩形 39"/>
          <p:cNvSpPr/>
          <p:nvPr>
            <p:custDataLst>
              <p:tags r:id="rId9"/>
            </p:custDataLst>
          </p:nvPr>
        </p:nvSpPr>
        <p:spPr>
          <a:xfrm>
            <a:off x="6658610" y="1675130"/>
            <a:ext cx="793750" cy="77787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74" name="直接连接符 73"/>
          <p:cNvCxnSpPr/>
          <p:nvPr>
            <p:custDataLst>
              <p:tags r:id="rId10"/>
            </p:custDataLst>
          </p:nvPr>
        </p:nvCxnSpPr>
        <p:spPr>
          <a:xfrm flipV="1">
            <a:off x="6614160" y="3250565"/>
            <a:ext cx="4662170" cy="0"/>
          </a:xfrm>
          <a:prstGeom prst="line">
            <a:avLst/>
          </a:prstGeom>
          <a:ln w="22225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6664325" y="2649220"/>
            <a:ext cx="4492625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设备更新与消费升级</a:t>
            </a:r>
            <a:endParaRPr lang="en-US" altLang="zh-CN" sz="20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134485" y="773430"/>
            <a:ext cx="5374005" cy="705485"/>
          </a:xfrm>
        </p:spPr>
        <p:txBody>
          <a:bodyPr/>
          <a:lstStyle/>
          <a:p>
            <a:r>
              <a:rPr lang="en-US" altLang="zh-CN" sz="2400" spc="0">
                <a:solidFill>
                  <a:srgbClr val="EB1D19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cs"/>
                <a:sym typeface="+mn-ea"/>
              </a:rPr>
              <a:t>新质生产力与设备更新</a:t>
            </a:r>
            <a:endParaRPr lang="en-US" altLang="zh-CN" sz="2400" spc="0">
              <a:solidFill>
                <a:srgbClr val="EB1D19"/>
              </a:solidFill>
              <a:latin typeface="思源黑体 CN Regular" panose="020B0500000000000000" charset="-122"/>
              <a:ea typeface="思源黑体 CN Regular" panose="020B0500000000000000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战略协同配置主题</a:t>
            </a:r>
            <a:endParaRPr lang="en-US" altLang="zh-CN" sz="3600"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矩形: 圆角 2"/>
          <p:cNvSpPr/>
          <p:nvPr>
            <p:custDataLst>
              <p:tags r:id="rId2"/>
            </p:custDataLst>
          </p:nvPr>
        </p:nvSpPr>
        <p:spPr>
          <a:xfrm>
            <a:off x="696595" y="2209800"/>
            <a:ext cx="5102225" cy="3612515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001395" y="3442970"/>
            <a:ext cx="4493260" cy="21907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通信与材料：</a:t>
            </a:r>
            <a:endParaRPr lang="zh-CN" altLang="en-US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国家队一季度增持中国电信、宝钢股份等标的，重点关注 5G 基站建设、特种金属材料。</a:t>
            </a:r>
            <a:endParaRPr lang="zh-CN" altLang="en-US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endParaRPr lang="zh-CN" altLang="en-US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半导体与新材料：</a:t>
            </a:r>
            <a:endParaRPr lang="zh-CN" altLang="en-US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国家队增持 TCL 中环、宝丰能源，聚焦第三代半导体、碳纤维等 “卡脖子” 领域。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60" name="圆角矩形 59"/>
          <p:cNvSpPr/>
          <p:nvPr>
            <p:custDataLst>
              <p:tags r:id="rId4"/>
            </p:custDataLst>
          </p:nvPr>
        </p:nvSpPr>
        <p:spPr>
          <a:xfrm>
            <a:off x="961390" y="1675130"/>
            <a:ext cx="793750" cy="77787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5"/>
            </p:custDataLst>
          </p:nvPr>
        </p:nvCxnSpPr>
        <p:spPr>
          <a:xfrm flipV="1">
            <a:off x="916305" y="3244850"/>
            <a:ext cx="466280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964565" y="2649220"/>
            <a:ext cx="4492625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紧跟国家队持仓方向</a:t>
            </a:r>
            <a:endParaRPr lang="zh-CN" altLang="en-US" sz="20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33" name="矩形: 圆角 2"/>
          <p:cNvSpPr/>
          <p:nvPr>
            <p:custDataLst>
              <p:tags r:id="rId7"/>
            </p:custDataLst>
          </p:nvPr>
        </p:nvSpPr>
        <p:spPr>
          <a:xfrm>
            <a:off x="6393815" y="2209800"/>
            <a:ext cx="5102225" cy="3612515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6614160" y="3288665"/>
            <a:ext cx="4759960" cy="2180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algn="l">
              <a:spcAft>
                <a:spcPts val="400"/>
              </a:spcAft>
              <a:buClrTx/>
              <a:buSzTx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医疗健康的刚性需求：</a:t>
            </a:r>
            <a:endParaRPr lang="zh-CN" altLang="en-US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algn="l">
              <a:spcAft>
                <a:spcPts val="400"/>
              </a:spcAft>
              <a:buClrTx/>
              <a:buSzTx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健康消费从 “可选” 转向 “刚需”，医疗设备、创新药获北向资金二季度加仓超 70 亿元。</a:t>
            </a:r>
            <a:endParaRPr lang="zh-CN" altLang="en-US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algn="l">
              <a:spcAft>
                <a:spcPts val="400"/>
              </a:spcAft>
              <a:buClrTx/>
              <a:buSzTx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政策红利：医保支付改革向创新药倾斜，关注 PD-1 抑制剂、基因疗法。</a:t>
            </a:r>
            <a:endParaRPr lang="zh-CN" altLang="en-US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algn="l">
              <a:spcAft>
                <a:spcPts val="400"/>
              </a:spcAft>
              <a:buClrTx/>
              <a:buSzTx/>
              <a:buNone/>
            </a:pPr>
            <a:endParaRPr lang="zh-CN" altLang="en-US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algn="l">
              <a:spcAft>
                <a:spcPts val="400"/>
              </a:spcAft>
              <a:buClrTx/>
              <a:buSzTx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养老产业链整合：</a:t>
            </a:r>
            <a:endParaRPr lang="zh-CN" altLang="en-US" sz="16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algn="l">
              <a:spcAft>
                <a:spcPts val="400"/>
              </a:spcAft>
              <a:buClrTx/>
              <a:buSzTx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险资通过私募基金布局养老社区，联动医疗健康资源，优选康复器械、适老化智能设备。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40" name="圆角矩形 39"/>
          <p:cNvSpPr/>
          <p:nvPr>
            <p:custDataLst>
              <p:tags r:id="rId9"/>
            </p:custDataLst>
          </p:nvPr>
        </p:nvSpPr>
        <p:spPr>
          <a:xfrm>
            <a:off x="6658610" y="1675130"/>
            <a:ext cx="793750" cy="77787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74" name="直接连接符 73"/>
          <p:cNvCxnSpPr/>
          <p:nvPr>
            <p:custDataLst>
              <p:tags r:id="rId10"/>
            </p:custDataLst>
          </p:nvPr>
        </p:nvCxnSpPr>
        <p:spPr>
          <a:xfrm flipV="1">
            <a:off x="6614160" y="3250565"/>
            <a:ext cx="4662170" cy="0"/>
          </a:xfrm>
          <a:prstGeom prst="line">
            <a:avLst/>
          </a:prstGeom>
          <a:ln w="22225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6664325" y="2649220"/>
            <a:ext cx="4492625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健康消费与银发经济</a:t>
            </a:r>
            <a:endParaRPr lang="zh-CN" altLang="en-US" sz="20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283710" y="812165"/>
            <a:ext cx="5374005" cy="705485"/>
          </a:xfrm>
        </p:spPr>
        <p:txBody>
          <a:bodyPr/>
          <a:lstStyle/>
          <a:p>
            <a:r>
              <a:rPr lang="en-US" altLang="zh-CN" sz="2400" spc="0">
                <a:solidFill>
                  <a:srgbClr val="EB1D19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cs"/>
                <a:sym typeface="+mn-ea"/>
              </a:rPr>
              <a:t>国家队持仓与生态共建</a:t>
            </a:r>
            <a:endParaRPr lang="en-US" altLang="zh-CN" sz="2400" spc="0">
              <a:solidFill>
                <a:srgbClr val="EB1D19"/>
              </a:solidFill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象2"/>
          <p:cNvSpPr/>
          <p:nvPr>
            <p:custDataLst>
              <p:tags r:id="rId1"/>
            </p:custDataLst>
          </p:nvPr>
        </p:nvSpPr>
        <p:spPr>
          <a:xfrm>
            <a:off x="877570" y="2009140"/>
            <a:ext cx="10617200" cy="124079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lstStyle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对象2"/>
          <p:cNvSpPr/>
          <p:nvPr>
            <p:custDataLst>
              <p:tags r:id="rId2"/>
            </p:custDataLst>
          </p:nvPr>
        </p:nvSpPr>
        <p:spPr>
          <a:xfrm>
            <a:off x="877570" y="2009140"/>
            <a:ext cx="10617200" cy="2538730"/>
          </a:xfrm>
          <a:prstGeom prst="roundRect">
            <a:avLst>
              <a:gd name="adj" fmla="val 25001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lstStyle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对象2"/>
          <p:cNvSpPr/>
          <p:nvPr>
            <p:custDataLst>
              <p:tags r:id="rId3"/>
            </p:custDataLst>
          </p:nvPr>
        </p:nvSpPr>
        <p:spPr>
          <a:xfrm>
            <a:off x="877570" y="2009140"/>
            <a:ext cx="10617200" cy="3940810"/>
          </a:xfrm>
          <a:prstGeom prst="roundRect">
            <a:avLst>
              <a:gd name="adj" fmla="val 15703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lstStyle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对象4"/>
          <p:cNvSpPr/>
          <p:nvPr>
            <p:custDataLst>
              <p:tags r:id="rId4"/>
            </p:custDataLst>
          </p:nvPr>
        </p:nvSpPr>
        <p:spPr>
          <a:xfrm>
            <a:off x="1897380" y="2896235"/>
            <a:ext cx="8699500" cy="859790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防御品种(市场波动加剧)：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配置银行、公用事业、健康消费,股息率对冲市场下行风险。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3" name="对象5"/>
          <p:cNvSpPr/>
          <p:nvPr>
            <p:custDataLst>
              <p:tags r:id="rId5"/>
            </p:custDataLst>
          </p:nvPr>
        </p:nvSpPr>
        <p:spPr>
          <a:xfrm>
            <a:off x="2108328" y="2940685"/>
            <a:ext cx="733136" cy="73406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对象7"/>
          <p:cNvSpPr/>
          <p:nvPr>
            <p:custDataLst>
              <p:tags r:id="rId6"/>
            </p:custDataLst>
          </p:nvPr>
        </p:nvSpPr>
        <p:spPr>
          <a:xfrm>
            <a:off x="1897380" y="4270375"/>
            <a:ext cx="8759825" cy="803910"/>
          </a:xfrm>
          <a:prstGeom prst="roundRect">
            <a:avLst/>
          </a:prstGeom>
          <a:solidFill>
            <a:schemeClr val="accent2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进攻品种(政策催化明确)：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l">
              <a:buClrTx/>
              <a:buSzTx/>
              <a:buFontTx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半导体、人工智能、机器人,把握国产替代与技术迭代红利。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6" name="对象8"/>
          <p:cNvSpPr/>
          <p:nvPr>
            <p:custDataLst>
              <p:tags r:id="rId7"/>
            </p:custDataLst>
          </p:nvPr>
        </p:nvSpPr>
        <p:spPr>
          <a:xfrm>
            <a:off x="2108328" y="4283075"/>
            <a:ext cx="733136" cy="73406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对象10"/>
          <p:cNvSpPr/>
          <p:nvPr>
            <p:custDataLst>
              <p:tags r:id="rId8"/>
            </p:custDataLst>
          </p:nvPr>
        </p:nvSpPr>
        <p:spPr>
          <a:xfrm>
            <a:off x="1897380" y="5494020"/>
            <a:ext cx="8759825" cy="827405"/>
          </a:xfrm>
          <a:prstGeom prst="roundRect">
            <a:avLst>
              <a:gd name="adj" fmla="val 21493"/>
            </a:avLst>
          </a:prstGeom>
          <a:solidFill>
            <a:schemeClr val="accent3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lstStyle/>
          <a:p>
            <a:pPr marL="0"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公募基金：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策略etf、科创板硬科技相关的etf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9" name="对象11"/>
          <p:cNvSpPr/>
          <p:nvPr>
            <p:custDataLst>
              <p:tags r:id="rId9"/>
            </p:custDataLst>
          </p:nvPr>
        </p:nvSpPr>
        <p:spPr>
          <a:xfrm>
            <a:off x="2108328" y="5560695"/>
            <a:ext cx="733136" cy="734060"/>
          </a:xfrm>
          <a:prstGeom prst="ellipse">
            <a:avLst/>
          </a:prstGeom>
          <a:gradFill>
            <a:gsLst>
              <a:gs pos="0">
                <a:schemeClr val="accent3">
                  <a:alpha val="100000"/>
                </a:schemeClr>
              </a:gs>
              <a:gs pos="100000">
                <a:schemeClr val="accent3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对象12"/>
          <p:cNvSpPr/>
          <p:nvPr>
            <p:custDataLst>
              <p:tags r:id="rId10"/>
            </p:custDataLst>
          </p:nvPr>
        </p:nvSpPr>
        <p:spPr>
          <a:xfrm>
            <a:off x="1897380" y="1000125"/>
            <a:ext cx="8397240" cy="1676400"/>
          </a:xfrm>
          <a:prstGeom prst="roundRect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1" forceAA="0" compatLnSpc="1">
            <a:noAutofit/>
          </a:bodyPr>
          <a:lstStyle/>
          <a:p>
            <a:pPr lvl="0" algn="l">
              <a:spcAft>
                <a:spcPts val="400"/>
              </a:spcAft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长周期考核驱动资金从 “短期博弈” 转向 “深度价值挖掘”,银行股的破净修复、硬科技的国产替代、健康消费的刚需增长构成三大核心配置主线。投资者需在低估值安全垫与政策红利弹性间动态平衡,同时紧密跟踪国家队与险资的调仓信号,方能在跨周期投资中把握结构性机遇。</a:t>
            </a:r>
            <a:endParaRPr lang="zh-CN" altLang="en-US">
              <a:solidFill>
                <a:schemeClr val="bg1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3139440" y="0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小结与资产配置</a:t>
            </a:r>
            <a:endParaRPr lang="zh-CN" altLang="en-US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139440" y="0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关键性问题</a:t>
            </a:r>
            <a:endParaRPr lang="zh-CN" altLang="en-US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39440" y="2369185"/>
            <a:ext cx="6186805" cy="14452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zh-CN" altLang="en-US" sz="4400" b="0" i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主题和个股那么多，怎么找到能涨的</a:t>
            </a:r>
            <a:r>
              <a:rPr lang="en-US" altLang="zh-CN" sz="4400" b="0" i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4400" b="0" i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它</a:t>
            </a:r>
            <a:r>
              <a:rPr lang="en-US" altLang="zh-CN" sz="4400" b="0" i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4400" b="0" i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lang="zh-CN" altLang="en-US" sz="4400" b="0" i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94455" y="22987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553845" y="3152775"/>
            <a:ext cx="91713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gradFill>
                  <a:gsLst>
                    <a:gs pos="0">
                      <a:srgbClr val="EB1D19"/>
                    </a:gs>
                    <a:gs pos="100000">
                      <a:srgbClr val="BD0A0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猎手掘金模型实操</a:t>
            </a:r>
            <a:endParaRPr lang="zh-CN" sz="6600">
              <a:gradFill>
                <a:gsLst>
                  <a:gs pos="0">
                    <a:srgbClr val="EB1D19"/>
                  </a:gs>
                  <a:gs pos="100000">
                    <a:srgbClr val="BD0A0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3600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604520" y="6558916"/>
            <a:ext cx="10912475" cy="28701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0" y="5410928"/>
            <a:ext cx="12192000" cy="0"/>
          </a:xfrm>
          <a:prstGeom prst="line">
            <a:avLst/>
          </a:prstGeom>
          <a:ln w="12700">
            <a:solidFill>
              <a:schemeClr val="dk1">
                <a:alpha val="2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装饰1"/>
          <p:cNvSpPr/>
          <p:nvPr>
            <p:custDataLst>
              <p:tags r:id="rId3"/>
            </p:custDataLst>
          </p:nvPr>
        </p:nvSpPr>
        <p:spPr>
          <a:xfrm flipV="1">
            <a:off x="609832" y="1542133"/>
            <a:ext cx="564111" cy="559319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tr-TR">
              <a:solidFill>
                <a:prstClr val="white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装饰2"/>
          <p:cNvSpPr/>
          <p:nvPr>
            <p:custDataLst>
              <p:tags r:id="rId4"/>
            </p:custDataLst>
          </p:nvPr>
        </p:nvSpPr>
        <p:spPr>
          <a:xfrm flipV="1">
            <a:off x="4149375" y="1542133"/>
            <a:ext cx="535002" cy="559319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tr-TR">
              <a:solidFill>
                <a:prstClr val="white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装饰3"/>
          <p:cNvSpPr/>
          <p:nvPr>
            <p:custDataLst>
              <p:tags r:id="rId5"/>
            </p:custDataLst>
          </p:nvPr>
        </p:nvSpPr>
        <p:spPr>
          <a:xfrm flipV="1">
            <a:off x="7659808" y="1542133"/>
            <a:ext cx="535002" cy="559319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tr-TR">
              <a:solidFill>
                <a:prstClr val="white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装饰4"/>
          <p:cNvSpPr/>
          <p:nvPr>
            <p:custDataLst>
              <p:tags r:id="rId6"/>
            </p:custDataLst>
          </p:nvPr>
        </p:nvSpPr>
        <p:spPr>
          <a:xfrm flipV="1">
            <a:off x="11170240" y="1542133"/>
            <a:ext cx="412734" cy="431495"/>
          </a:xfrm>
          <a:prstGeom prst="chevron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tr-TR" dirty="0">
              <a:solidFill>
                <a:prstClr val="white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415005" y="1542133"/>
            <a:ext cx="2493309" cy="554389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8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主题筛选逻辑</a:t>
            </a:r>
            <a:endParaRPr lang="zh-CN" altLang="en-US" sz="28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1420969" y="2192107"/>
            <a:ext cx="2481381" cy="2972449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涨停棱镜识别新主题/强势主题，利用“第二波介入”思路（主力第一波建仓后），捕捉资金持续流入的板块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4925438" y="1542133"/>
            <a:ext cx="2493309" cy="554389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个股精选逻辑</a:t>
            </a:r>
            <a:endParaRPr lang="zh-CN" altLang="en-US" sz="28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4931402" y="2192107"/>
            <a:ext cx="2481381" cy="2972449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主力动向（主力真实吸筹）+ 流动资金新高（流动资金新高但股价没新高），双重验证个股背后的资金做多意愿【有控盘更好】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8435871" y="1542133"/>
            <a:ext cx="2493309" cy="554389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买卖点逻辑</a:t>
            </a:r>
            <a:endParaRPr lang="zh-CN" altLang="en-US" sz="28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8441835" y="2192107"/>
            <a:ext cx="2481381" cy="2972449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p>
            <a:pPr marL="0" lvl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买跌不追涨（乖离率低位低吸），卖涨不扛跌（趋势破位止损 + 盈利兑现），通过纪律性操作控制风险。若捕捞金叉追涨，需要结合主力动向1000万和10%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战法逻辑</a:t>
            </a:r>
            <a:endParaRPr lang="zh-CN" altLang="en-US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初选主题</a:t>
            </a:r>
            <a:endParaRPr lang="zh-CN" altLang="en-US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5" y="1887855"/>
            <a:ext cx="8197850" cy="3105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精选个股</a:t>
            </a:r>
            <a:endParaRPr lang="zh-CN" altLang="en-US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39150" y="2920365"/>
            <a:ext cx="324421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</a:rPr>
              <a:t>结合捕捞季节、主力动向（不知道谁涨的好，但可以知道谁主力大量买了）、主力控盘和流动资金精选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5" y="1296670"/>
            <a:ext cx="7099300" cy="4400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预警和等待入仓信号</a:t>
            </a:r>
            <a:endParaRPr lang="zh-CN" altLang="en-US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30" y="1364615"/>
            <a:ext cx="9490075" cy="25469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66240" y="4457065"/>
            <a:ext cx="920369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algn="just" defTabSz="266700"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</a:rPr>
              <a:t>通过软件预警功能，做好股票捕捞金叉预警，比如海联金汇6月16日9点30分出信号，然后结合主力动向是否1000万和10%作为最后能否入仓的标准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38575" y="229870"/>
            <a:ext cx="107823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第四场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4943475" y="1772920"/>
            <a:ext cx="6529705" cy="632460"/>
            <a:chOff x="8175" y="2943"/>
            <a:chExt cx="10283" cy="996"/>
          </a:xfrm>
        </p:grpSpPr>
        <p:pic>
          <p:nvPicPr>
            <p:cNvPr id="2" name="图片 1" descr="组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175" y="2943"/>
              <a:ext cx="9893" cy="996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437" y="3047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E71A18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1452" y="3166"/>
              <a:ext cx="7007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打不过，就加入？</a:t>
              </a:r>
              <a:endPara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4943475" y="2744470"/>
            <a:ext cx="6529705" cy="632460"/>
            <a:chOff x="8175" y="2943"/>
            <a:chExt cx="10283" cy="996"/>
          </a:xfrm>
        </p:grpSpPr>
        <p:pic>
          <p:nvPicPr>
            <p:cNvPr id="8" name="图片 7" descr="组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175" y="2943"/>
              <a:ext cx="9893" cy="99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437" y="3047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E71A18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1452" y="3166"/>
              <a:ext cx="7007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en-US" altLang="zh-CN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“</a:t>
              </a:r>
              <a:r>
                <a:rPr lang="zh-CN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游戏</a:t>
              </a:r>
              <a:r>
                <a:rPr lang="en-US" altLang="zh-CN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”</a:t>
              </a:r>
              <a:r>
                <a:rPr lang="zh-CN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的规则，变了</a:t>
              </a:r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4943475" y="3716020"/>
            <a:ext cx="6529705" cy="632460"/>
            <a:chOff x="8175" y="2943"/>
            <a:chExt cx="10283" cy="996"/>
          </a:xfrm>
        </p:grpSpPr>
        <p:pic>
          <p:nvPicPr>
            <p:cNvPr id="12" name="图片 11" descr="组 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175" y="2943"/>
              <a:ext cx="9893" cy="99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8437" y="3047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E71A18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1452" y="3166"/>
              <a:ext cx="7007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猎手掘金模型实操</a:t>
              </a:r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正式实战开始</a:t>
            </a:r>
            <a:endParaRPr lang="zh-CN" altLang="en-US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5" y="1093470"/>
            <a:ext cx="10735310" cy="5037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38575" y="179070"/>
            <a:ext cx="107823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38575" y="179070"/>
            <a:ext cx="107823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94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38575" y="179070"/>
            <a:ext cx="107823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38575" y="179070"/>
            <a:ext cx="107823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94455" y="22987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553845" y="3152775"/>
            <a:ext cx="91713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gradFill>
                  <a:gsLst>
                    <a:gs pos="0">
                      <a:srgbClr val="EB1D19"/>
                    </a:gs>
                    <a:gs pos="100000">
                      <a:srgbClr val="BD0A0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打不过，就加入？</a:t>
            </a:r>
            <a:endParaRPr lang="zh-CN" sz="6600">
              <a:gradFill>
                <a:gsLst>
                  <a:gs pos="0">
                    <a:srgbClr val="EB1D19"/>
                  </a:gs>
                  <a:gs pos="100000">
                    <a:srgbClr val="BD0A0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3600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憋屈的七翻身</a:t>
            </a:r>
            <a:endParaRPr lang="zh-CN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1309370"/>
            <a:ext cx="7535545" cy="44983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50555" y="1884045"/>
            <a:ext cx="3352165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3500点了，但怎么一点赚钱的感觉都没有了？要不要投降加入“银伟大”？</a:t>
            </a:r>
            <a:endParaRPr lang="en-US" altLang="zh-CN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宋体" panose="02010600030101010101" pitchFamily="2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7946390" y="3034665"/>
            <a:ext cx="3750310" cy="2553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银行永远上涨？</a:t>
            </a:r>
            <a:endParaRPr lang="zh-CN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73975" y="1400175"/>
            <a:ext cx="3843020" cy="42767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我们回顾2016-2017年那轮小牛市时，可以看到白马股（如白色家电、白酒、银行、保险等）表现尤为突出。</a:t>
            </a: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/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/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这主要是刘士余主席对游资炒作题材深感反感，因为题材过分炒作引发2015年的股灾行情，各类游资大佬被视为“害人精”，从而引发了一轮价值投资的热潮。</a:t>
            </a: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/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/>
            <a:r>
              <a:rPr lang="en-US" altLang="zh-CN" sz="1600">
                <a:solidFill>
                  <a:srgbClr val="00B050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而这一轮行情的终结出现在2018年，随着贸易战的爆发，市场意识到白酒无法救国，因此开始将目光转向科技芯片板块的崛起。</a:t>
            </a: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/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/>
            <a:r>
              <a:rPr lang="en-US" altLang="zh-CN" sz="16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由此可见，任何行业都不可能始终上涨，经过一段时间的上涨之后，必然会有调整；同样地，经过持续下跌后，也会迎来反弹甚至反转。</a:t>
            </a:r>
            <a:endParaRPr lang="en-US" altLang="zh-CN" sz="1600" b="0" i="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366395" y="1610995"/>
            <a:ext cx="7048500" cy="41008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科创何时结束横盘</a:t>
            </a:r>
            <a:endParaRPr lang="zh-CN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5010" y="2243455"/>
            <a:ext cx="4900295" cy="28301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今年科创个股一季报业绩表现不佳，加上类似寒武纪这样的高位个股难发动行情，但业绩已处于谷底，未来怎么走都是向上。</a:t>
            </a: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此外，不少高位个股近期回调并接近年线支撑。</a:t>
            </a: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EB1D19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如果反弹快的话，中报公布的好业绩预计在8月31日之前就会启动；</a:t>
            </a:r>
            <a:endParaRPr lang="en-US" altLang="zh-CN" sz="1600">
              <a:solidFill>
                <a:srgbClr val="EB1D19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solidFill>
                <a:srgbClr val="EB1D19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EB1D19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如果反弹慢的话，也会在国庆节前启动，这时正好是月线出现三四根绿色柱的物极必反阶段</a:t>
            </a:r>
            <a:r>
              <a:rPr lang="zh-CN" altLang="en-US">
                <a:solidFill>
                  <a:srgbClr val="EB1D1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b="0" i="0">
              <a:solidFill>
                <a:srgbClr val="EB1D19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835" y="867410"/>
            <a:ext cx="5344160" cy="53505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走极端，不可取</a:t>
            </a:r>
            <a:endParaRPr lang="zh-CN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2555" y="1791335"/>
            <a:ext cx="8942705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0" algn="just" latinLnBrk="1">
              <a:buClrTx/>
              <a:buSzTx/>
              <a:buFontTx/>
            </a:pP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在股票投资中，最忌讳的就是走极端。</a:t>
            </a:r>
            <a:endParaRPr lang="en-US" altLang="zh-CN" sz="20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algn="just" latinLnBrk="1">
              <a:buClrTx/>
              <a:buSzTx/>
              <a:buFontTx/>
            </a:pPr>
            <a:endParaRPr lang="en-US" altLang="zh-CN" sz="20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algn="just" latinLnBrk="1">
              <a:buClrTx/>
              <a:buSzTx/>
              <a:buFontTx/>
            </a:pPr>
            <a:r>
              <a:rPr lang="en-US" altLang="zh-CN" sz="2000">
                <a:solidFill>
                  <a:srgbClr val="EB1D19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股票交易是一个持久战的过程，合理的资产配置才是解决问题的关键。</a:t>
            </a:r>
            <a:endParaRPr lang="en-US" altLang="zh-CN" sz="2000">
              <a:solidFill>
                <a:srgbClr val="EB1D19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algn="just" latinLnBrk="1">
              <a:buClrTx/>
              <a:buSzTx/>
              <a:buFontTx/>
            </a:pPr>
            <a:endParaRPr lang="en-US" altLang="zh-CN" sz="20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algn="just" latinLnBrk="1">
              <a:buClrTx/>
              <a:buSzTx/>
              <a:buFontTx/>
            </a:pP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目前已经形成趋势的权重股未必会立刻下跌，而下跌空间有限的科创板个股（年线已到925点）也未必会迅速反弹甚至反转。</a:t>
            </a:r>
            <a:endParaRPr lang="en-US" altLang="zh-CN" sz="20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algn="just" latinLnBrk="1">
              <a:buClrTx/>
              <a:buSzTx/>
              <a:buFontTx/>
            </a:pPr>
            <a:endParaRPr lang="en-US" altLang="zh-CN" sz="20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algn="just" latinLnBrk="1">
              <a:buClrTx/>
              <a:buSzTx/>
              <a:buFontTx/>
            </a:pP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这一切都是一个漫长而长期的过程，我们需要研究为何目前市场会变成这样，找到他真正的底层逻辑。</a:t>
            </a:r>
            <a:endParaRPr lang="en-US" altLang="zh-CN" sz="20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94455" y="22987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553845" y="3152775"/>
            <a:ext cx="91713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6600">
                <a:gradFill>
                  <a:gsLst>
                    <a:gs pos="0">
                      <a:srgbClr val="EB1D19"/>
                    </a:gs>
                    <a:gs pos="100000">
                      <a:srgbClr val="BD0A0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sz="6600">
                <a:gradFill>
                  <a:gsLst>
                    <a:gs pos="0">
                      <a:srgbClr val="EB1D19"/>
                    </a:gs>
                    <a:gs pos="100000">
                      <a:srgbClr val="BD0A0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游戏</a:t>
            </a:r>
            <a:r>
              <a:rPr lang="en-US" altLang="zh-CN" sz="6600">
                <a:gradFill>
                  <a:gsLst>
                    <a:gs pos="0">
                      <a:srgbClr val="EB1D19"/>
                    </a:gs>
                    <a:gs pos="100000">
                      <a:srgbClr val="BD0A0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sz="6600">
                <a:gradFill>
                  <a:gsLst>
                    <a:gs pos="0">
                      <a:srgbClr val="EB1D19"/>
                    </a:gs>
                    <a:gs pos="100000">
                      <a:srgbClr val="BD0A0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的规则，变了！</a:t>
            </a:r>
            <a:endParaRPr lang="en-US" altLang="zh-CN" sz="6600">
              <a:gradFill>
                <a:gsLst>
                  <a:gs pos="0">
                    <a:srgbClr val="EB1D19"/>
                  </a:gs>
                  <a:gs pos="100000">
                    <a:srgbClr val="BD0A0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3600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29815" y="175260"/>
            <a:ext cx="96266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</a:t>
            </a:r>
            <a:r>
              <a:rPr lang="zh-CN" altLang="en-US">
                <a:solidFill>
                  <a:srgbClr val="E71A18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场</a:t>
            </a:r>
            <a:endParaRPr lang="zh-CN" altLang="en-US">
              <a:solidFill>
                <a:srgbClr val="E71A18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8475" y="9525"/>
            <a:ext cx="676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游戏</a:t>
            </a:r>
            <a:r>
              <a:rPr lang="en-US" altLang="zh-CN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altLang="en-US" sz="3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规则变了</a:t>
            </a:r>
            <a:endParaRPr lang="zh-CN" altLang="en-US" sz="36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经传多赢资深投顾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宓睿丨执业编号: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A1120616040002</a:t>
            </a:r>
            <a:r>
              <a:rPr lang="zh-CN" altLang="en-US" sz="1200">
                <a:solidFill>
                  <a:schemeClr val="bg1">
                    <a:alpha val="55000"/>
                  </a:schemeClr>
                </a:solidFill>
              </a:rPr>
              <a:t> 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335405"/>
            <a:ext cx="5533390" cy="3354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86525" y="1412240"/>
            <a:ext cx="5080000" cy="335343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Bef>
                <a:spcPct val="0"/>
              </a:spcBef>
              <a:spcAft>
                <a:spcPts val="400"/>
              </a:spcAft>
            </a:pPr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考核向来是根指挥棒。若领导紧盯每年的业绩排名，操盘手必然会在年底冲刺基金重仓股的净值增长。​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</a:pPr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一旦准则调整，游戏规则也会随之改变。这次财政部再度强化长周期考核，正持续重塑保险资金、社保基金与公募基金的选股思路和操盘手法。试想，既然三年周期指标占比达 50%，当下选股就得预判三年后的稳定性 —— 怎样的标的才能避免大幅回撤？​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</a:pPr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1、破净股是否会更受青睐？紧跟国家队持仓是否更稳妥？​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</a:pPr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2、市场对成长股的偏好并未消失，但这要求其成长周期足够长。那么，国家重点扶持的行业，是否会有更高胜率？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95170" y="5370195"/>
            <a:ext cx="900747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结合长周期考核机制与市场资金动向，以下从</a:t>
            </a:r>
            <a:r>
              <a:rPr lang="en-US" altLang="zh-CN" sz="1600" b="0" i="0">
                <a:solidFill>
                  <a:srgbClr val="EB1D19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低估值防御、政策驱动成长、战略协同配置</a:t>
            </a:r>
            <a:r>
              <a:rPr lang="en-US" altLang="zh-CN"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三个维度构建交易主题及行业方向。</a:t>
            </a:r>
            <a:endParaRPr lang="en-US" altLang="zh-CN" sz="1600" b="0" i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1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USESOURCEFORMAT_APPLY" val="1"/>
</p:tagLst>
</file>

<file path=ppt/tags/tag1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1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1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1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1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1"/>
</p:tagLst>
</file>

<file path=ppt/tags/tag1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1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UNIT_USESOURCEFORMAT_APPLY" val="1"/>
</p:tagLst>
</file>

<file path=ppt/tags/tag1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1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UNIT_USESOURCEFORMAT_APPLY" val="1"/>
</p:tagLst>
</file>

<file path=ppt/tags/tag1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1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6"/>
  <p:tag name="KSO_WM_UNIT_LINE_FILL_TYPE" val="2"/>
  <p:tag name="KSO_WM_UNIT_USESOURCEFORMAT_APPLY" val="1"/>
</p:tagLst>
</file>

<file path=ppt/tags/tag1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1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973_1*a*1"/>
  <p:tag name="KSO_WM_TEMPLATE_CATEGORY" val="diagram"/>
  <p:tag name="KSO_WM_TEMPLATE_INDEX" val="20231973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109.xml><?xml version="1.0" encoding="utf-8"?>
<p:tagLst xmlns:p="http://schemas.openxmlformats.org/presentationml/2006/main">
  <p:tag name="KSO_WM_SLIDE_ID" val="diagram20231973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850.35*326.55"/>
  <p:tag name="KSO_WM_SLIDE_POSITION" val="54.85*131.9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1973"/>
  <p:tag name="KSO_WM_SLIDE_LAYOUT" val="a_l"/>
  <p:tag name="KSO_WM_SLIDE_LAYOUT_CNT" val="1_1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1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1"/>
</p:tagLst>
</file>

<file path=ppt/tags/tag1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1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UNIT_USESOURCEFORMAT_APPLY" val="1"/>
</p:tagLst>
</file>

<file path=ppt/tags/tag1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1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USESOURCEFORMAT_APPLY" val="1"/>
</p:tagLst>
</file>

<file path=ppt/tags/tag1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1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1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1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1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1"/>
</p:tagLst>
</file>

<file path=ppt/tags/tag1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1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UNIT_USESOURCEFORMAT_APPLY" val="1"/>
</p:tagLst>
</file>

<file path=ppt/tags/tag1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1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UNIT_USESOURCEFORMAT_APPLY" val="1"/>
</p:tagLst>
</file>

<file path=ppt/tags/tag1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1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6"/>
  <p:tag name="KSO_WM_UNIT_LINE_FILL_TYPE" val="2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1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973_1*a*1"/>
  <p:tag name="KSO_WM_TEMPLATE_CATEGORY" val="diagram"/>
  <p:tag name="KSO_WM_TEMPLATE_INDEX" val="20231973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122.xml><?xml version="1.0" encoding="utf-8"?>
<p:tagLst xmlns:p="http://schemas.openxmlformats.org/presentationml/2006/main">
  <p:tag name="KSO_WM_SLIDE_ID" val="diagram20231973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850.35*326.55"/>
  <p:tag name="KSO_WM_SLIDE_POSITION" val="54.85*131.9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1973"/>
  <p:tag name="KSO_WM_SLIDE_LAYOUT" val="a_l"/>
  <p:tag name="KSO_WM_SLIDE_LAYOUT_CNT" val="1_1"/>
  <p:tag name="KSO_WM_SPECIAL_SOURCE" val="bdnull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2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3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4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643_2*n_h_h_f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43_2*n_h_h_i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</p:tagLst>
</file>

<file path=ppt/tags/tag1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643_2*n_h_h_f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3_2*n_h_h_i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643_2*n_h_h_f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3_2*n_h_h_i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</p:tagLst>
</file>

<file path=ppt/tags/tag1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2*n_h_a*1_1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3.25,&quot;left&quot;:54.741923030342605,&quot;top&quot;:59.25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标题"/>
  <p:tag name="KSO_WM_UNIT_FILL_TYPE" val="3"/>
  <p:tag name="KSO_WM_UNIT_TEXT_TYPE" val="1"/>
  <p:tag name="KSO_WM_UNIT_USESOURCEFORMAT_APPLY" val="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SLIDE_ID" val="diagram20231643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1643"/>
  <p:tag name="KSO_WM_SLIDE_TYPE" val="text"/>
  <p:tag name="KSO_WM_SLIDE_SUBTYPE" val="diag"/>
  <p:tag name="KSO_WM_SLIDE_SIZE" val="850.3*344.3"/>
  <p:tag name="KSO_WM_SLIDE_POSITION" val="54.8169*158.2"/>
  <p:tag name="KSO_WM_SLIDE_LAYOUT" val="a_n"/>
  <p:tag name="KSO_WM_SLIDE_LAYOUT_CNT" val="1_1"/>
  <p:tag name="KSO_WM_SPECIAL_SOURCE" val="bdnull"/>
  <p:tag name="KSO_WM_DIAGRAM_GROUP_CODE" val="n1-1"/>
  <p:tag name="KSO_WM_SLIDE_DIAGTYPE" val="n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SLIDE_ID" val="diagram20231643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1643"/>
  <p:tag name="KSO_WM_SLIDE_TYPE" val="text"/>
  <p:tag name="KSO_WM_SLIDE_SUBTYPE" val="diag"/>
  <p:tag name="KSO_WM_SLIDE_SIZE" val="850.3*344.3"/>
  <p:tag name="KSO_WM_SLIDE_POSITION" val="54.8169*158.2"/>
  <p:tag name="KSO_WM_SLIDE_LAYOUT" val="a_n"/>
  <p:tag name="KSO_WM_SLIDE_LAYOUT_CNT" val="1_1"/>
  <p:tag name="KSO_WM_SPECIAL_SOURCE" val="bdnull"/>
  <p:tag name="KSO_WM_DIAGRAM_GROUP_CODE" val="n1-1"/>
  <p:tag name="KSO_WM_SLIDE_DIAGTYPE" val="n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UNIT_SMARTLAYOUT_COMPRESS_INFO" val="{&#10;    &quot;id&quot;: &quot;2021-04-01T15:20:22&quot;,&#10;    &quot;max&quot;: 0.8999212598425199,&#10;    &quot;topChanged&quot;: 0.002406773072025282&#10;}&#10;"/>
  <p:tag name="KSO_WM_UNIT_TEXT_FILL_FORE_SCHEMECOLOR_INDEX_BRIGHTNESS" val="0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260_1*i*1"/>
  <p:tag name="KSO_WM_TEMPLATE_CATEGORY" val="diagram"/>
  <p:tag name="KSO_WM_TEMPLATE_INDEX" val="2021326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26b15725c6e4b37addcf01a4a656b7b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2e8660359a0b49b5a6abbe617136ae51&quot;,&quot;X&quot;:{&quot;Pos&quot;:1},&quot;Y&quot;:{&quot;Pos&quot;:2}},&quot;whChangeMode&quot;:0}"/>
  <p:tag name="KSO_WM_CHIP_GROUPID" val="5f5ee1ca4d6848d78f644aed"/>
  <p:tag name="KSO_WM_CHIP_XID" val="5f69675f553136823a5e620c"/>
  <p:tag name="KSO_WM_UNIT_LINE_FORE_SCHEMECOLOR_INDEX_BRIGHTNESS" val="0"/>
  <p:tag name="KSO_WM_UNIT_LINE_FORE_SCHEMECOLOR_INDEX" val="13"/>
  <p:tag name="KSO_WM_UNIT_LINE_FILL_TYPE" val="2"/>
  <p:tag name="KSO_WM_TEMPLATE_ASSEMBLE_XID" val="60656ed84054ed1e2fb80083"/>
  <p:tag name="KSO_WM_TEMPLATE_ASSEMBLE_GROUPID" val="60656ed84054ed1e2fb80083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i*1_1"/>
  <p:tag name="KSO_WM_TEMPLATE_CATEGORY" val="diagram"/>
  <p:tag name="KSO_WM_TEMPLATE_INDEX" val="20214858"/>
  <p:tag name="KSO_WM_UNIT_LAYERLEVEL" val="1_1"/>
  <p:tag name="KSO_WM_TAG_VERSION" val="1.0"/>
  <p:tag name="KSO_WM_BEAUTIFY_FLAG" val="#wm#"/>
  <p:tag name="KSO_WM_UNIT_TYPE" val="m_i"/>
  <p:tag name="KSO_WM_UNIT_INDEX" val="1_1"/>
  <p:tag name="KSO_WM_DIAGRAM_GROUP_CODE" val="m1-1"/>
  <p:tag name="KSO_WM_UNIT_FILL_FORE_SCHEMECOLOR_INDEX_BRIGHTNESS" val="0"/>
  <p:tag name="KSO_WM_UNIT_FILL_FORE_SCHEMECOLOR_INDEX" val="5"/>
  <p:tag name="KSO_WM_UNI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i*1_2"/>
  <p:tag name="KSO_WM_TEMPLATE_CATEGORY" val="diagram"/>
  <p:tag name="KSO_WM_TEMPLATE_INDEX" val="20214858"/>
  <p:tag name="KSO_WM_UNIT_LAYERLEVEL" val="1_1"/>
  <p:tag name="KSO_WM_TAG_VERSION" val="1.0"/>
  <p:tag name="KSO_WM_BEAUTIFY_FLAG" val="#wm#"/>
  <p:tag name="KSO_WM_UNIT_TYPE" val="m_i"/>
  <p:tag name="KSO_WM_UNIT_INDEX" val="1_2"/>
  <p:tag name="KSO_WM_DIAGRAM_GROUP_CODE" val="m1-1"/>
  <p:tag name="KSO_WM_UNIT_FILL_FORE_SCHEMECOLOR_INDEX_BRIGHTNESS" val="0"/>
  <p:tag name="KSO_WM_UNIT_FILL_FORE_SCHEMECOLOR_INDEX" val="5"/>
  <p:tag name="KSO_WM_UNI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i*1_3"/>
  <p:tag name="KSO_WM_TEMPLATE_CATEGORY" val="diagram"/>
  <p:tag name="KSO_WM_TEMPLATE_INDEX" val="20214858"/>
  <p:tag name="KSO_WM_UNIT_LAYERLEVEL" val="1_1"/>
  <p:tag name="KSO_WM_TAG_VERSION" val="1.0"/>
  <p:tag name="KSO_WM_BEAUTIFY_FLAG" val="#wm#"/>
  <p:tag name="KSO_WM_UNIT_TYPE" val="m_i"/>
  <p:tag name="KSO_WM_UNIT_INDEX" val="1_3"/>
  <p:tag name="KSO_WM_DIAGRAM_GROUP_CODE" val="m1-1"/>
  <p:tag name="KSO_WM_UNIT_FILL_FORE_SCHEMECOLOR_INDEX_BRIGHTNESS" val="0"/>
  <p:tag name="KSO_WM_UNIT_FILL_FORE_SCHEMECOLOR_INDEX" val="5"/>
  <p:tag name="KSO_WM_UNI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i*1_4"/>
  <p:tag name="KSO_WM_TEMPLATE_CATEGORY" val="diagram"/>
  <p:tag name="KSO_WM_TEMPLATE_INDEX" val="20214858"/>
  <p:tag name="KSO_WM_UNIT_LAYERLEVEL" val="1_1"/>
  <p:tag name="KSO_WM_TAG_VERSION" val="1.0"/>
  <p:tag name="KSO_WM_BEAUTIFY_FLAG" val="#wm#"/>
  <p:tag name="KSO_WM_UNIT_TYPE" val="m_i"/>
  <p:tag name="KSO_WM_UNIT_INDEX" val="1_4"/>
  <p:tag name="KSO_WM_DIAGRAM_GROUP_CODE" val="m1-1"/>
  <p:tag name="KSO_WM_UNIT_FILL_FORE_SCHEMECOLOR_INDEX_BRIGHTNESS" val="0"/>
  <p:tag name="KSO_WM_UNIT_FILL_FORE_SCHEMECOLOR_INDEX" val="5"/>
  <p:tag name="KSO_WM_UNI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h_a*1_1_1"/>
  <p:tag name="KSO_WM_TEMPLATE_CATEGORY" val="diagram"/>
  <p:tag name="KSO_WM_TEMPLATE_INDEX" val="20214858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7"/>
  <p:tag name="KSO_WM_UNIT_TYPE" val="m_h_a"/>
  <p:tag name="KSO_WM_UNIT_INDEX" val="1_1_1"/>
  <p:tag name="KSO_WM_DIAGRAM_GROUP_CODE" val="m1-1"/>
  <p:tag name="KSO_WM_UNIT_PRESET_TEXT" val="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h_f*1_1_1"/>
  <p:tag name="KSO_WM_TEMPLATE_CATEGORY" val="diagram"/>
  <p:tag name="KSO_WM_TEMPLATE_INDEX" val="20214858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m_h_f"/>
  <p:tag name="KSO_WM_UNIT_INDEX" val="1_1_1"/>
  <p:tag name="KSO_WM_DIAGRAM_GROUP_CODE" val="m1-1"/>
  <p:tag name="KSO_WM_UNIT_PRESET_TEXT" val="此处输入你的正文，文字是您思想的提炼，为了最终演示发布的良好效果，根据需要可酌情增减文字。以便观者可以准确理解您所传达的信息。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h_a*1_2_1"/>
  <p:tag name="KSO_WM_TEMPLATE_CATEGORY" val="diagram"/>
  <p:tag name="KSO_WM_TEMPLATE_INDEX" val="20214858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m_h_a"/>
  <p:tag name="KSO_WM_UNIT_INDEX" val="1_2_1"/>
  <p:tag name="KSO_WM_DIAGRAM_GROUP_CODE" val="m1-1"/>
  <p:tag name="KSO_WM_UNIT_PRESET_TEXT" val="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h_f*1_2_1"/>
  <p:tag name="KSO_WM_TEMPLATE_CATEGORY" val="diagram"/>
  <p:tag name="KSO_WM_TEMPLATE_INDEX" val="20214858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m_h_f"/>
  <p:tag name="KSO_WM_UNIT_INDEX" val="1_2_1"/>
  <p:tag name="KSO_WM_DIAGRAM_GROUP_CODE" val="m1-1"/>
  <p:tag name="KSO_WM_UNIT_PRESET_TEXT" val="此处输入你的正文，文字是您思想的提炼，为了最终演示发布的良好效果，根据需要可酌情增减文字。以便观者可以准确理解您所传达的信息。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h_a*1_3_1"/>
  <p:tag name="KSO_WM_TEMPLATE_CATEGORY" val="diagram"/>
  <p:tag name="KSO_WM_TEMPLATE_INDEX" val="20214858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m_h_a"/>
  <p:tag name="KSO_WM_UNIT_INDEX" val="1_3_1"/>
  <p:tag name="KSO_WM_DIAGRAM_GROUP_CODE" val="m1-1"/>
  <p:tag name="KSO_WM_UNIT_PRESET_TEXT" val="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858_2*m_h_f*1_3_1"/>
  <p:tag name="KSO_WM_TEMPLATE_CATEGORY" val="diagram"/>
  <p:tag name="KSO_WM_TEMPLATE_INDEX" val="20214858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m_h_f"/>
  <p:tag name="KSO_WM_UNIT_INDEX" val="1_3_1"/>
  <p:tag name="KSO_WM_DIAGRAM_GROUP_CODE" val="m1-1"/>
  <p:tag name="KSO_WM_UNIT_PRESET_TEXT" val="此处输入你的正文，文字是您思想的提炼，为了最终演示发布的良好效果，根据需要可酌情增减文字。以便观者可以准确理解您所传达的信息。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85.2301574803149,&quot;left&quot;:48.01826771653543,&quot;top&quot;:121.42779527559055,&quot;width&quot;:864.0269291338582}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diagram"/>
  <p:tag name="KSO_WM_TEMPLATE_INDEX" val="20213260"/>
  <p:tag name="KSO_WM_SLIDE_ID" val="diagram2021326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444"/>
  <p:tag name="KSO_WM_SLIDE_POSITION" val="0*4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5f553136823a5e620c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20:22&quot;,&quot;maxSize&quot;:{&quot;size1&quot;:29.999650173682582},&quot;minSize&quot;:{&quot;size1&quot;:18.999650173682582},&quot;normalSize&quot;:{&quot;size1&quot;:18.999650173682582},&quot;subLayout&quot;:[{&quot;id&quot;:&quot;2021-04-01T15:20:22&quot;,&quot;margin&quot;:{&quot;bottom&quot;:0.02600000612437725,&quot;left&quot;:1.6929999589920044,&quot;right&quot;:1.6929999589920044,&quot;top&quot;:1.6929999589920044},&quot;type&quot;:0},{&quot;id&quot;:&quot;2021-04-01T15:20:22&quot;,&quot;maxSize&quot;:{&quot;size1&quot;:69.99956811752274},&quot;minSize&quot;:{&quot;size1&quot;:50.79956811752274},&quot;normalSize&quot;:{&quot;size1&quot;:69.99933949383733},&quot;subLayout&quot;:[{&quot;id&quot;:&quot;2021-04-01T15:20:22&quot;,&quot;margin&quot;:{&quot;bottom&quot;:0.02600000612437725,&quot;left&quot;:1.6929999589920044,&quot;right&quot;:1.6929999589920044,&quot;top&quot;:0.609000027179718},&quot;type&quot;:0},{&quot;id&quot;:&quot;2021-04-01T15:20:22&quot;,&quot;margin&quot;:{&quot;bottom&quot;:1.6929999589920044,&quot;left&quot;:1.6929999589920044,&quot;right&quot;:1.6929999589920044,&quot;top&quot;:1.243999719619751},&quot;type&quot;:0}],&quot;type&quot;:0}],&quot;type&quot;:0}"/>
  <p:tag name="KSO_WM_SLIDE_BACKGROUND" val="[&quot;general&quot;]"/>
  <p:tag name="KSO_WM_SLIDE_RATIO" val="1.777778"/>
  <p:tag name="KSO_WM_CHIP_FILLPROP" val="[[{&quot;text_align&quot;:&quot;ct&quot;,&quot;text_direction&quot;:&quot;horizontal&quot;,&quot;support_big_font&quot;:false,&quot;fill_id&quot;:&quot;deca2c856a2c479fa3af2fcbe1e54fdb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841bd522af0d4af0ba09947cc92c0c6f&quot;,&quot;fill_align&quot;:&quot;cm&quot;,&quot;chip_types&quot;:[&quot;diagram&quot;,&quot;picture&quot;,&quot;chart&quot;,&quot;table&quot;,&quot;video&quot;]},{&quot;text_align&quot;:&quot;lm&quot;,&quot;text_direction&quot;:&quot;horizontal&quot;,&quot;support_big_font&quot;:false,&quot;fill_id&quot;:&quot;266c8afa1b1d4ad286999c33ab59c18d&quot;,&quot;fill_align&quot;:&quot;cm&quot;,&quot;chip_types&quot;:[&quot;text&quot;]}]]"/>
  <p:tag name="FIXED_XID_TMP" val="5f5ee1ca4d6848d78f644aed"/>
  <p:tag name="KSO_WM_CHIP_DECFILLPROP" val="[]"/>
  <p:tag name="KSO_WM_CHIP_GROUPID" val="5f5ee1ca4d6848d78f644aed"/>
  <p:tag name="KSO_WM_SLIDE_BK_DARK_LIGHT" val="2"/>
  <p:tag name="KSO_WM_SLIDE_BACKGROUND_TYPE" val="general"/>
  <p:tag name="KSO_WM_SLIDE_SUPPORT_FEATURE_TYPE" val="3"/>
  <p:tag name="KSO_WM_TEMPLATE_ASSEMBLE_XID" val="60656ed84054ed1e2fb80083"/>
  <p:tag name="KSO_WM_TEMPLATE_ASSEMBLE_GROUPID" val="60656ed84054ed1e2fb80083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69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1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2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3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4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5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6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7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8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79.xml><?xml version="1.0" encoding="utf-8"?>
<p:tagLst xmlns:p="http://schemas.openxmlformats.org/presentationml/2006/main">
  <p:tag name="KSO_WM_DIAGRAM_VIRTUALLY_FRAME" val="{&quot;height&quot;:279.3,&quot;left&quot;:389.25,&quot;top&quot;:139.6,&quot;width&quot;:514.1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1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1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,&quot;left&quot;:54.85,&quot;top&quot;:131.9,&quot;width&quot;:85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3175</Words>
  <Application>WPS 演示</Application>
  <PresentationFormat>宽屏</PresentationFormat>
  <Paragraphs>238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Bold</vt:lpstr>
      <vt:lpstr>黑体</vt:lpstr>
      <vt:lpstr>思源黑体 CN Regular</vt:lpstr>
      <vt:lpstr>微软雅黑</vt:lpstr>
      <vt:lpstr>Arial Unicode MS</vt:lpstr>
      <vt:lpstr>Calibri</vt:lpstr>
      <vt:lpstr>Open Sans</vt:lpstr>
      <vt:lpstr>Segoe Print</vt:lpstr>
      <vt:lpstr>WPS</vt:lpstr>
      <vt:lpstr>1_WPS</vt:lpstr>
      <vt:lpstr>2_WPS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新质生产力与设备更新</vt:lpstr>
      <vt:lpstr>国家队持仓与生态共建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宓睿</cp:lastModifiedBy>
  <cp:revision>251</cp:revision>
  <dcterms:created xsi:type="dcterms:W3CDTF">2019-06-19T02:08:00Z</dcterms:created>
  <dcterms:modified xsi:type="dcterms:W3CDTF">2025-07-15T09:12:44Z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2052-12.1.0.22175</vt:lpwstr>
  </property>
  <property fmtid="{D5CDD505-2E9C-101B-9397-08002B2CF9AE}" pid="3" name="ICV">
    <vt:lpwstr>6B84E11EC6074D24AF81CDC12F64BDF7_13</vt:lpwstr>
  </property>
</Properties>
</file>