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4" r:id="rId4"/>
  </p:sldMasterIdLst>
  <p:notesMasterIdLst>
    <p:notesMasterId r:id="rId9"/>
  </p:notesMasterIdLst>
  <p:sldIdLst>
    <p:sldId id="431" r:id="rId5"/>
    <p:sldId id="432" r:id="rId6"/>
    <p:sldId id="433" r:id="rId7"/>
    <p:sldId id="451" r:id="rId8"/>
    <p:sldId id="436" r:id="rId10"/>
    <p:sldId id="437" r:id="rId11"/>
    <p:sldId id="438" r:id="rId12"/>
    <p:sldId id="439" r:id="rId13"/>
    <p:sldId id="440" r:id="rId14"/>
    <p:sldId id="441" r:id="rId15"/>
    <p:sldId id="446" r:id="rId16"/>
    <p:sldId id="442" r:id="rId17"/>
    <p:sldId id="443" r:id="rId18"/>
    <p:sldId id="444" r:id="rId19"/>
    <p:sldId id="445" r:id="rId20"/>
    <p:sldId id="447" r:id="rId21"/>
    <p:sldId id="493" r:id="rId22"/>
    <p:sldId id="492" r:id="rId23"/>
    <p:sldId id="489" r:id="rId24"/>
    <p:sldId id="448" r:id="rId25"/>
    <p:sldId id="498" r:id="rId26"/>
    <p:sldId id="499" r:id="rId27"/>
    <p:sldId id="500" r:id="rId28"/>
    <p:sldId id="271" r:id="rId29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4" Type="http://schemas.openxmlformats.org/officeDocument/2006/relationships/tags" Target="tags/tag66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4" name="图片 3" descr="\\192.168.10.86\素材\营销策划\7.课程\炒股进阶班课程项目\2023年10月（第九期）\1920_1080-10.31_1696646537220.png1920_1080-10.31_169664653722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吴镇鸿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\\192.168.10.86\素材\营销策划\7.课程\炒股进阶班课程项目\2023年10月（第九期）\总海报1080_1696639699906.png总海报1080_169663969990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23.xml"/><Relationship Id="rId18" Type="http://schemas.openxmlformats.org/officeDocument/2006/relationships/tags" Target="../tags/tag22.xml"/><Relationship Id="rId17" Type="http://schemas.openxmlformats.org/officeDocument/2006/relationships/tags" Target="../tags/tag21.xml"/><Relationship Id="rId16" Type="http://schemas.openxmlformats.org/officeDocument/2006/relationships/tags" Target="../tags/tag20.xml"/><Relationship Id="rId15" Type="http://schemas.openxmlformats.org/officeDocument/2006/relationships/tags" Target="../tags/tag19.xml"/><Relationship Id="rId14" Type="http://schemas.openxmlformats.org/officeDocument/2006/relationships/tags" Target="../tags/tag18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4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2.xml"/><Relationship Id="rId2" Type="http://schemas.openxmlformats.org/officeDocument/2006/relationships/image" Target="../media/image18.png"/><Relationship Id="rId1" Type="http://schemas.openxmlformats.org/officeDocument/2006/relationships/tags" Target="../tags/tag41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3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4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6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45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8.xml"/><Relationship Id="rId2" Type="http://schemas.openxmlformats.org/officeDocument/2006/relationships/image" Target="../media/image25.png"/><Relationship Id="rId1" Type="http://schemas.openxmlformats.org/officeDocument/2006/relationships/tags" Target="../tags/tag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0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59.xml"/><Relationship Id="rId7" Type="http://schemas.openxmlformats.org/officeDocument/2006/relationships/image" Target="../media/image32.png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image" Target="../media/image31.png"/><Relationship Id="rId1" Type="http://schemas.openxmlformats.org/officeDocument/2006/relationships/tags" Target="../tags/tag54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2.xml"/><Relationship Id="rId3" Type="http://schemas.openxmlformats.org/officeDocument/2006/relationships/image" Target="../media/image33.png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63.xml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64.xml"/><Relationship Id="rId2" Type="http://schemas.openxmlformats.org/officeDocument/2006/relationships/image" Target="../media/image35.png"/><Relationship Id="rId1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6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27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image" Target="../media/image15.png"/><Relationship Id="rId1" Type="http://schemas.openxmlformats.org/officeDocument/2006/relationships/tags" Target="../tags/tag3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image" Target="../media/image16.png"/><Relationship Id="rId1" Type="http://schemas.openxmlformats.org/officeDocument/2006/relationships/tags" Target="../tags/tag35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0.xml"/><Relationship Id="rId2" Type="http://schemas.openxmlformats.org/officeDocument/2006/relationships/image" Target="../media/image17.png"/><Relationship Id="rId1" Type="http://schemas.openxmlformats.org/officeDocument/2006/relationships/tags" Target="../tags/tag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吴镇鸿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0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余年金融从业经验，专研究趋势理论，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K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线形态理论等，对于市场具有敏锐嗅觉。集十年大成研发双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龙头战法，成功帮助广大股民朋友看中做短，捕捉大波段强势股启动机会，精研盈利模式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首创中线游龙黄金战法，波段复制涨停法，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333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战法！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7637" y="1729871"/>
            <a:ext cx="8484054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透析主力，波段操作</a:t>
            </a:r>
            <a:endParaRPr lang="zh-CN" altLang="en-US" sz="72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1" y="695298"/>
            <a:ext cx="3586682" cy="49964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蓝色网状，庄家砸盘出货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0673" y="726440"/>
            <a:ext cx="11590655" cy="58477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紫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色网状：游资出击，复制涨停</a:t>
            </a:r>
            <a:endParaRPr lang="zh-CN" altLang="en-US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9415" y="706755"/>
            <a:ext cx="4548505" cy="58635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99415" y="6254750"/>
            <a:ext cx="4705350" cy="3886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800"/>
              <a:t>【风险提示】个别情况不代表普遍实际收益率，过往收益亦不代表未来收益的承诺，股市有风险，投资需谨慎！</a:t>
            </a:r>
            <a:endParaRPr lang="zh-CN" altLang="en-US" sz="8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920" y="706755"/>
            <a:ext cx="6922135" cy="58635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紫色网状，短线游资出击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990" y="736600"/>
            <a:ext cx="5737860" cy="5886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850" y="737235"/>
            <a:ext cx="5917565" cy="58851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红色网状：中线机构低位吸筹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21945" y="737235"/>
            <a:ext cx="11574780" cy="58616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28700" y="1684020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中线机构资金低位吸筹，震荡向上</a:t>
            </a:r>
            <a:endParaRPr lang="zh-CN" altLang="en-US" sz="20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795" y="720725"/>
            <a:ext cx="5535930" cy="58781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红色</a:t>
            </a:r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蓝色网状：中线主力洗盘</a:t>
            </a:r>
            <a:endParaRPr lang="zh-CN" altLang="en-US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7495" y="737235"/>
            <a:ext cx="11628120" cy="58832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波段复制涨停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波段复制涨停选股思路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58900" y="6095365"/>
            <a:ext cx="101422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【以上所涉及个股只作为案例分析和教学使用，不构成具体的投资建议，市场有风险，投资需谨慎！】</a:t>
            </a:r>
            <a:endParaRPr lang="zh-CN" altLang="en-US"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2130" y="1001395"/>
            <a:ext cx="8134350" cy="20383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130" y="3562985"/>
            <a:ext cx="8134350" cy="2009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波段复制涨停选股思路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58900" y="6231890"/>
            <a:ext cx="101422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【以上所涉及个股只作为案例分析和教学使用，不构成具体的投资建议，市场有风险，投资需谨慎！】</a:t>
            </a:r>
            <a:endParaRPr lang="zh-CN" altLang="en-US" sz="16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7235"/>
            <a:ext cx="12192635" cy="54902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红色</a:t>
            </a:r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黄色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网状：波段复制涨停</a:t>
            </a:r>
            <a:endParaRPr lang="zh-CN" altLang="en-US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8185" y="1905635"/>
            <a:ext cx="8115300" cy="28155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58420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跟对主题，优选</a:t>
            </a:r>
            <a:r>
              <a:rPr lang="zh-CN" altLang="en-US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绩优有主力类型，复制涨停</a:t>
            </a:r>
            <a:endParaRPr lang="zh-CN" altLang="en-US" sz="32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58900" y="6287770"/>
            <a:ext cx="101422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【以上所涉及个股只作为案例分析和教学使用，不构成具体的投资建议，市场有风险，投资需谨慎！】</a:t>
            </a:r>
            <a:endParaRPr lang="zh-CN" altLang="en-US" sz="16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26440"/>
            <a:ext cx="12192000" cy="56121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1060" y="184658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86860" y="2731135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1060" y="361569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955540" y="162941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226560" y="154622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63060" y="33127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63060" y="24295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55540" y="25126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透析主力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55540" y="33959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波段复制涨停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最佳拍档：主题龙头回档</a:t>
            </a:r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波段买卖</a:t>
            </a:r>
            <a:endParaRPr lang="zh-CN" altLang="en-US" sz="36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11" name="图片 10" descr="C:\Users\Administrator\Desktop\操作细则.png操作细则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0" y="718185"/>
            <a:ext cx="11710035" cy="577977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897255" y="1694815"/>
            <a:ext cx="364553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点建仓三成做反弹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日，回档抬升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点加仓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成</a:t>
            </a:r>
            <a:endParaRPr lang="zh-CN" altLang="en-US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897255" y="2123440"/>
            <a:ext cx="1855470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、资金翻红，金叉加仓</a:t>
            </a:r>
            <a:endParaRPr lang="zh-CN" altLang="en-US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97255" y="2494915"/>
            <a:ext cx="355282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、线</a:t>
            </a:r>
            <a:r>
              <a:rPr 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上持有为主，短线高位死叉减仓一半做波段</a:t>
            </a:r>
            <a:endParaRPr lang="zh-CN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897255" y="3580130"/>
            <a:ext cx="358457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、破位</a:t>
            </a:r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点中期卖出，短期高位智能交易</a:t>
            </a:r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点减仓</a:t>
            </a:r>
            <a:endParaRPr lang="zh-CN" altLang="en-US" sz="1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2785" y="718185"/>
            <a:ext cx="6315710" cy="578040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1920x10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微信图片_20241205160703"/>
          <p:cNvPicPr>
            <a:picLocks noChangeAspect="1"/>
          </p:cNvPicPr>
          <p:nvPr/>
        </p:nvPicPr>
        <p:blipFill>
          <a:blip r:embed="rId1"/>
          <a:srcRect t="17500" r="11736"/>
          <a:stretch>
            <a:fillRect/>
          </a:stretch>
        </p:blipFill>
        <p:spPr>
          <a:xfrm>
            <a:off x="282575" y="701675"/>
            <a:ext cx="8070850" cy="56578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456930" y="2460625"/>
            <a:ext cx="3300730" cy="1423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1</a:t>
            </a:r>
            <a:r>
              <a:rPr lang="zh-CN" altLang="en-US"/>
              <a:t>台主机，</a:t>
            </a:r>
            <a:r>
              <a:rPr lang="en-US" altLang="zh-CN"/>
              <a:t>4</a:t>
            </a:r>
            <a:r>
              <a:rPr lang="zh-CN" altLang="en-US"/>
              <a:t>个显示器（</a:t>
            </a:r>
            <a:r>
              <a:rPr lang="en-US" altLang="zh-CN"/>
              <a:t>24</a:t>
            </a:r>
            <a:r>
              <a:rPr lang="zh-CN" altLang="en-US"/>
              <a:t>英寸）</a:t>
            </a:r>
            <a:endParaRPr lang="zh-CN" altLang="en-US"/>
          </a:p>
          <a:p>
            <a:r>
              <a:rPr lang="zh-CN" altLang="en-US"/>
              <a:t>长度</a:t>
            </a:r>
            <a:r>
              <a:rPr lang="en-US" altLang="zh-CN"/>
              <a:t>1.1m</a:t>
            </a:r>
            <a:endParaRPr lang="en-US" altLang="zh-CN"/>
          </a:p>
          <a:p>
            <a:r>
              <a:rPr lang="zh-CN" altLang="en-US"/>
              <a:t>高度</a:t>
            </a:r>
            <a:r>
              <a:rPr lang="en-US" altLang="zh-CN"/>
              <a:t>66cm</a:t>
            </a:r>
            <a:r>
              <a:rPr lang="zh-CN" altLang="en-US"/>
              <a:t>（不含支架）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支架支持左右，上下调节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834640" y="4762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</a:pPr>
            <a:r>
              <a:rPr lang="zh-CN" altLang="en-US" sz="3000">
                <a:solidFill>
                  <a:schemeClr val="tx1"/>
                </a:solidFill>
                <a:latin typeface="Lucida Sans Unicode" panose="020B0602030504020204" charset="0"/>
                <a:ea typeface="黑体" panose="02010609060101010101" charset="-122"/>
                <a:sym typeface="+mn-ea"/>
              </a:rPr>
              <a:t>四屏炒股电脑图</a:t>
            </a:r>
            <a:endParaRPr lang="zh-CN" altLang="en-US" sz="3000">
              <a:solidFill>
                <a:schemeClr val="tx1"/>
              </a:solidFill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  <p:pic>
        <p:nvPicPr>
          <p:cNvPr id="8" name="图片 7" descr="6b942d2b48cac11423c3fdf990c75552364ff401d98f-GMvmb6_fw12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430" y="701675"/>
            <a:ext cx="2499995" cy="19373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95365" y="1289685"/>
            <a:ext cx="1863725" cy="598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000" b="1">
                <a:sym typeface="+mn-ea"/>
              </a:rPr>
              <a:t>上门安装</a:t>
            </a:r>
            <a:endParaRPr lang="zh-CN" altLang="en-US" sz="2000" b="1">
              <a:sym typeface="+mn-ea"/>
            </a:endParaRPr>
          </a:p>
          <a:p>
            <a:pPr algn="ctr"/>
            <a:r>
              <a:rPr lang="zh-CN" altLang="en-US" sz="2000" b="1">
                <a:sym typeface="+mn-ea"/>
              </a:rPr>
              <a:t>整机三年质保</a:t>
            </a:r>
            <a:endParaRPr lang="zh-CN" altLang="en-US" sz="2000" b="1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225" y="671195"/>
            <a:ext cx="7925435" cy="58997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535795" y="2649220"/>
            <a:ext cx="2426970" cy="2184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台主机，</a:t>
            </a:r>
            <a:r>
              <a:rPr lang="en-US" altLang="zh-CN">
                <a:sym typeface="+mn-ea"/>
              </a:rPr>
              <a:t>6</a:t>
            </a:r>
            <a:r>
              <a:rPr lang="zh-CN" altLang="en-US">
                <a:sym typeface="+mn-ea"/>
              </a:rPr>
              <a:t>个显示器（</a:t>
            </a:r>
            <a:r>
              <a:rPr lang="en-US" altLang="zh-CN">
                <a:sym typeface="+mn-ea"/>
              </a:rPr>
              <a:t>24</a:t>
            </a:r>
            <a:r>
              <a:rPr lang="zh-CN" altLang="en-US">
                <a:sym typeface="+mn-ea"/>
              </a:rPr>
              <a:t>英寸）</a:t>
            </a:r>
            <a:endParaRPr lang="zh-CN" altLang="en-US"/>
          </a:p>
          <a:p>
            <a:r>
              <a:rPr lang="zh-CN" altLang="en-US">
                <a:sym typeface="+mn-ea"/>
              </a:rPr>
              <a:t>长度</a:t>
            </a:r>
            <a:r>
              <a:rPr lang="en-US" altLang="zh-CN">
                <a:sym typeface="+mn-ea"/>
              </a:rPr>
              <a:t>1.6m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高度</a:t>
            </a:r>
            <a:r>
              <a:rPr lang="en-US" altLang="zh-CN">
                <a:sym typeface="+mn-ea"/>
              </a:rPr>
              <a:t>66cm</a:t>
            </a:r>
            <a:r>
              <a:rPr lang="zh-CN" altLang="en-US">
                <a:sym typeface="+mn-ea"/>
              </a:rPr>
              <a:t>（不含支架）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支架支持左右，上下调节</a:t>
            </a:r>
            <a:endParaRPr lang="zh-CN" altLang="en-US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34640" y="4762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</a:pPr>
            <a:r>
              <a:rPr lang="zh-CN" altLang="en-US" sz="3000">
                <a:solidFill>
                  <a:schemeClr val="tx1"/>
                </a:solidFill>
                <a:latin typeface="Lucida Sans Unicode" panose="020B0602030504020204" charset="0"/>
                <a:ea typeface="黑体" panose="02010609060101010101" charset="-122"/>
                <a:sym typeface="+mn-ea"/>
              </a:rPr>
              <a:t>六屏炒股电脑图</a:t>
            </a:r>
            <a:endParaRPr lang="zh-CN" altLang="en-US" sz="3000">
              <a:solidFill>
                <a:schemeClr val="tx1"/>
              </a:solidFill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  <p:pic>
        <p:nvPicPr>
          <p:cNvPr id="8" name="图片 7" descr="6b942d2b48cac11423c3fdf990c75552364ff401d98f-GMvmb6_fw12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525" y="884555"/>
            <a:ext cx="2499995" cy="19373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347460" y="1472565"/>
            <a:ext cx="1863725" cy="598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000" b="1">
                <a:sym typeface="+mn-ea"/>
              </a:rPr>
              <a:t>上门安装</a:t>
            </a:r>
            <a:endParaRPr lang="zh-CN" altLang="en-US" sz="2000" b="1">
              <a:sym typeface="+mn-ea"/>
            </a:endParaRPr>
          </a:p>
          <a:p>
            <a:pPr algn="ctr"/>
            <a:r>
              <a:rPr lang="zh-CN" altLang="en-US" sz="2000" b="1">
                <a:sym typeface="+mn-ea"/>
              </a:rPr>
              <a:t>整机三年质保</a:t>
            </a:r>
            <a:endParaRPr lang="zh-CN" altLang="en-US" sz="2000" b="1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   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市场方向：震荡抬升，资金翻红低吸机会</a:t>
            </a:r>
            <a:endParaRPr lang="zh-CN" altLang="en-US" sz="32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45160"/>
            <a:ext cx="12191365" cy="59378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透析主力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找准定位，选对方向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1811020" y="1686878"/>
            <a:ext cx="384048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庄家：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、专业团队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、资金庞大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、内幕消息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、仓位笨重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、建仓周期长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6534150" y="1686878"/>
            <a:ext cx="384048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</a:rPr>
              <a:t>散户：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1</a:t>
            </a:r>
            <a:r>
              <a:rPr lang="zh-CN" altLang="en-US" sz="2800" b="1" dirty="0">
                <a:solidFill>
                  <a:srgbClr val="FF0000"/>
                </a:solidFill>
              </a:rPr>
              <a:t>、仓位灵活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2</a:t>
            </a:r>
            <a:r>
              <a:rPr lang="zh-CN" altLang="en-US" sz="2800" b="1" dirty="0">
                <a:solidFill>
                  <a:srgbClr val="FF0000"/>
                </a:solidFill>
              </a:rPr>
              <a:t>、无需吸筹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3</a:t>
            </a:r>
            <a:r>
              <a:rPr lang="zh-CN" altLang="en-US" sz="2800" b="1" dirty="0">
                <a:solidFill>
                  <a:srgbClr val="FF0000"/>
                </a:solidFill>
              </a:rPr>
              <a:t>、不够专业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4</a:t>
            </a:r>
            <a:r>
              <a:rPr lang="zh-CN" altLang="en-US" sz="2800" b="1" dirty="0">
                <a:solidFill>
                  <a:srgbClr val="FF0000"/>
                </a:solidFill>
              </a:rPr>
              <a:t>、没有内幕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5</a:t>
            </a:r>
            <a:r>
              <a:rPr lang="zh-CN" altLang="en-US" sz="2800" b="1" dirty="0">
                <a:solidFill>
                  <a:srgbClr val="FF0000"/>
                </a:solidFill>
              </a:rPr>
              <a:t>、资金不大</a:t>
            </a:r>
            <a:r>
              <a:rPr lang="zh-CN" altLang="en-US" sz="2800" b="1" dirty="0">
                <a:solidFill>
                  <a:schemeClr val="bg1"/>
                </a:solidFill>
              </a:rPr>
              <a:t>大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主力做票五步走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88085" y="982345"/>
            <a:ext cx="9815830" cy="485267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572000" y="5834295"/>
            <a:ext cx="3048000" cy="46037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大家想要做在哪一步？</a:t>
            </a:r>
            <a:endParaRPr lang="zh-CN" altLang="en-US" sz="24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跟庄操作：一图尽收眼底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3720" y="1242060"/>
            <a:ext cx="4743450" cy="46482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6355715" y="1245870"/>
            <a:ext cx="500189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</a:rPr>
              <a:t>如图所示，主力状态有</a:t>
            </a:r>
            <a:r>
              <a:rPr lang="zh-CN" altLang="en-US">
                <a:solidFill>
                  <a:srgbClr val="0070C0"/>
                </a:solidFill>
              </a:rPr>
              <a:t>蓝色</a:t>
            </a:r>
            <a:r>
              <a:rPr lang="zh-CN" altLang="en-US">
                <a:solidFill>
                  <a:schemeClr val="tx1"/>
                </a:solidFill>
              </a:rPr>
              <a:t>、</a:t>
            </a:r>
            <a:r>
              <a:rPr lang="zh-CN" altLang="en-US">
                <a:solidFill>
                  <a:srgbClr val="00B050"/>
                </a:solidFill>
              </a:rPr>
              <a:t>绿色</a:t>
            </a:r>
            <a:r>
              <a:rPr lang="zh-CN" altLang="en-US">
                <a:solidFill>
                  <a:schemeClr val="tx1"/>
                </a:solidFill>
              </a:rPr>
              <a:t>、</a:t>
            </a:r>
            <a:r>
              <a:rPr lang="zh-CN" altLang="en-US">
                <a:solidFill>
                  <a:schemeClr val="accent6">
                    <a:lumMod val="75000"/>
                  </a:schemeClr>
                </a:solidFill>
              </a:rPr>
              <a:t>红色</a:t>
            </a:r>
            <a:r>
              <a:rPr lang="zh-CN" altLang="en-US">
                <a:solidFill>
                  <a:schemeClr val="tx1"/>
                </a:solidFill>
              </a:rPr>
              <a:t>、</a:t>
            </a:r>
            <a:r>
              <a:rPr lang="zh-CN" altLang="en-US">
                <a:solidFill>
                  <a:srgbClr val="F900F9"/>
                </a:solidFill>
              </a:rPr>
              <a:t>紫色、</a:t>
            </a:r>
            <a:r>
              <a:rPr lang="zh-CN" altLang="en-US" b="1">
                <a:solidFill>
                  <a:srgbClr val="F0E378"/>
                </a:solidFill>
              </a:rPr>
              <a:t>黄色</a:t>
            </a:r>
            <a:r>
              <a:rPr lang="zh-CN" altLang="en-US">
                <a:solidFill>
                  <a:schemeClr val="tx1"/>
                </a:solidFill>
              </a:rPr>
              <a:t>等几种不同的颜色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6295390" y="2427605"/>
            <a:ext cx="5062220" cy="34632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6">
                    <a:lumMod val="75000"/>
                  </a:schemeClr>
                </a:solidFill>
              </a:rPr>
              <a:t>红色</a:t>
            </a:r>
            <a:r>
              <a:rPr lang="zh-CN" altLang="en-US" sz="1600">
                <a:solidFill>
                  <a:schemeClr val="tx1"/>
                </a:solidFill>
              </a:rPr>
              <a:t>代表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</a:rPr>
              <a:t>中线主力</a:t>
            </a:r>
            <a:r>
              <a:rPr lang="zh-CN" altLang="en-US" sz="1600">
                <a:solidFill>
                  <a:schemeClr val="tx1"/>
                </a:solidFill>
              </a:rPr>
              <a:t>，一般是基金机构，保险资金、前十大股东等中长线资金</a:t>
            </a:r>
            <a:endParaRPr lang="zh-CN" altLang="en-US" sz="160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rgbClr val="F900F9"/>
                </a:solidFill>
              </a:rPr>
              <a:t>紫色</a:t>
            </a:r>
            <a:r>
              <a:rPr lang="zh-CN" altLang="en-US" sz="1600">
                <a:solidFill>
                  <a:schemeClr val="tx1"/>
                </a:solidFill>
              </a:rPr>
              <a:t>代表短线主力，一般是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</a:rPr>
              <a:t>游资</a:t>
            </a:r>
            <a:r>
              <a:rPr lang="zh-CN" altLang="en-US" sz="1600">
                <a:solidFill>
                  <a:schemeClr val="tx1"/>
                </a:solidFill>
              </a:rPr>
              <a:t>，大户等喜欢炒作短线的资金</a:t>
            </a:r>
            <a:endParaRPr lang="zh-CN" altLang="en-US" sz="160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</a:rPr>
              <a:t>蓝色</a:t>
            </a:r>
            <a:r>
              <a:rPr lang="zh-CN" altLang="en-US" sz="1600">
                <a:solidFill>
                  <a:schemeClr val="tx1"/>
                </a:solidFill>
              </a:rPr>
              <a:t>和</a:t>
            </a:r>
            <a:r>
              <a:rPr lang="zh-CN" altLang="en-US" sz="1600">
                <a:solidFill>
                  <a:srgbClr val="00B050"/>
                </a:solidFill>
              </a:rPr>
              <a:t>绿色</a:t>
            </a:r>
            <a:r>
              <a:rPr lang="zh-CN" altLang="en-US" sz="1600">
                <a:solidFill>
                  <a:schemeClr val="tx1"/>
                </a:solidFill>
              </a:rPr>
              <a:t>代表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</a:rPr>
              <a:t>套牢资金</a:t>
            </a:r>
            <a:r>
              <a:rPr lang="zh-CN" altLang="en-US" sz="1600">
                <a:solidFill>
                  <a:schemeClr val="tx1"/>
                </a:solidFill>
              </a:rPr>
              <a:t>，区别是蓝色是短期套牢资金，绿色是长期套牢资金，这一块绝大多数时候是散户居多</a:t>
            </a:r>
            <a:endParaRPr lang="zh-CN" altLang="en-US" sz="160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 b="1">
                <a:solidFill>
                  <a:srgbClr val="F0E378"/>
                </a:solidFill>
              </a:rPr>
              <a:t>黄色</a:t>
            </a:r>
            <a:r>
              <a:rPr lang="zh-CN" altLang="en-US" sz="1600">
                <a:solidFill>
                  <a:schemeClr val="tx1"/>
                </a:solidFill>
              </a:rPr>
              <a:t>是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</a:rPr>
              <a:t>控盘资金</a:t>
            </a:r>
            <a:r>
              <a:rPr lang="zh-CN" altLang="en-US" sz="1600">
                <a:solidFill>
                  <a:schemeClr val="tx1"/>
                </a:solidFill>
              </a:rPr>
              <a:t>，也就是我们的主力控盘，主力控盘也属于主力状态的一种，代表的是中线资金筹码收集到了一定程度才会有控盘</a:t>
            </a:r>
            <a:endParaRPr lang="zh-CN" altLang="en-US" sz="1600">
              <a:solidFill>
                <a:schemeClr val="tx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跟庄操作：一图尽收眼底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8280" y="737235"/>
            <a:ext cx="11775440" cy="58451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COMMONDATA" val="eyJoZGlkIjoiNzcwN2EyNDZjZTA2ODVhZTc3ZDAzY2QyMDBhMDQyMzQifQ=="/>
  <p:tag name="KSO_WPP_MARK_KEY" val="7fb726d2-c86b-42c1-b34d-3bbbdc299f5d"/>
  <p:tag name="commondata" val="eyJoZGlkIjoiYjM0MzIzOGExY2RmNDFkZTQ5ZTE4NzVmNjNiZTY4MWE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1095</Words>
  <Application>WPS 演示</Application>
  <PresentationFormat>宽屏</PresentationFormat>
  <Paragraphs>127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46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Arial Unicode MS</vt:lpstr>
      <vt:lpstr>Calibri</vt:lpstr>
      <vt:lpstr>等线 Light</vt:lpstr>
      <vt:lpstr>等线</vt:lpstr>
      <vt:lpstr>Lucida Sans Unicode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387</cp:revision>
  <dcterms:created xsi:type="dcterms:W3CDTF">2019-06-19T02:08:00Z</dcterms:created>
  <dcterms:modified xsi:type="dcterms:W3CDTF">2025-08-04T10:06:36Z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65E275B09C154C73B31D081CA59E2723_13</vt:lpwstr>
  </property>
</Properties>
</file>