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9"/>
  </p:notesMasterIdLst>
  <p:sldIdLst>
    <p:sldId id="431" r:id="rId5"/>
    <p:sldId id="432" r:id="rId6"/>
    <p:sldId id="433" r:id="rId7"/>
    <p:sldId id="451" r:id="rId8"/>
    <p:sldId id="495" r:id="rId10"/>
    <p:sldId id="436" r:id="rId11"/>
    <p:sldId id="437" r:id="rId12"/>
    <p:sldId id="438" r:id="rId13"/>
    <p:sldId id="439" r:id="rId14"/>
    <p:sldId id="440" r:id="rId15"/>
    <p:sldId id="441" r:id="rId16"/>
    <p:sldId id="446" r:id="rId17"/>
    <p:sldId id="442" r:id="rId18"/>
    <p:sldId id="443" r:id="rId19"/>
    <p:sldId id="444" r:id="rId20"/>
    <p:sldId id="445" r:id="rId21"/>
    <p:sldId id="447" r:id="rId22"/>
    <p:sldId id="493" r:id="rId23"/>
    <p:sldId id="492" r:id="rId24"/>
    <p:sldId id="489" r:id="rId25"/>
    <p:sldId id="448" r:id="rId26"/>
    <p:sldId id="496" r:id="rId27"/>
    <p:sldId id="271" r:id="rId28"/>
    <p:sldId id="497" r:id="rId29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7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4" Type="http://schemas.openxmlformats.org/officeDocument/2006/relationships/tags" Target="tags/tag6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\\192.168.10.86\素材\营销策划\7.课程\炒股进阶班课程项目\2023年10月（第九期）\1920_1080-10.31_1696646537220.png1920_1080-10.31_169664653722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 </a:t>
            </a: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\\192.168.10.86\素材\营销策划\7.课程\炒股进阶班课程项目\2023年10月（第九期）\总海报1080_1696639699906.png总海报1080_169663969990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9.png"/><Relationship Id="rId1" Type="http://schemas.openxmlformats.org/officeDocument/2006/relationships/tags" Target="../tags/tag3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20.png"/><Relationship Id="rId1" Type="http://schemas.openxmlformats.org/officeDocument/2006/relationships/tags" Target="../tags/tag39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27.png"/><Relationship Id="rId1" Type="http://schemas.openxmlformats.org/officeDocument/2006/relationships/tags" Target="../tags/tag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9.xml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57.xml"/><Relationship Id="rId7" Type="http://schemas.openxmlformats.org/officeDocument/2006/relationships/image" Target="../media/image34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33.png"/><Relationship Id="rId1" Type="http://schemas.openxmlformats.org/officeDocument/2006/relationships/tags" Target="../tags/tag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8.xml"/><Relationship Id="rId1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9.xml"/><Relationship Id="rId1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4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2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17.png"/><Relationship Id="rId1" Type="http://schemas.openxmlformats.org/officeDocument/2006/relationships/tags" Target="../tags/tag3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18.png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14354" y="3567419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729871"/>
            <a:ext cx="8484054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透析主力，波段操作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10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13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681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280" y="737235"/>
            <a:ext cx="11775440" cy="5845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蓝色网状，庄家砸盘出货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0673" y="726440"/>
            <a:ext cx="11590655" cy="5847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色网状：游资出击，复制涨停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415" y="706755"/>
            <a:ext cx="4548505" cy="58635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9415" y="6254750"/>
            <a:ext cx="470535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/>
              <a:t>【风险提示】个别情况不代表普遍实际收益率，过往收益亦不代表未来收益的承诺，股市有风险，投资需谨慎！</a:t>
            </a:r>
            <a:endParaRPr lang="zh-CN" altLang="en-US" sz="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20" y="706755"/>
            <a:ext cx="6922135" cy="5863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紫色网状，短线游资出击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940" y="737235"/>
            <a:ext cx="5645150" cy="58464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7090" y="742315"/>
            <a:ext cx="5984240" cy="5841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红色网状：中线机构低位吸筹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21945" y="737235"/>
            <a:ext cx="11574780" cy="58616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8700" y="168402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中线机构资金低位吸筹，震荡向上</a:t>
            </a:r>
            <a:endParaRPr lang="zh-CN" altLang="en-US" sz="20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0795" y="720725"/>
            <a:ext cx="5535930" cy="587819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蓝色网状：中线主力洗盘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7495" y="737235"/>
            <a:ext cx="11628120" cy="5883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波段复制涨停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095365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5170" y="1285240"/>
            <a:ext cx="8124825" cy="14478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5170" y="3281045"/>
            <a:ext cx="8143875" cy="23717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3189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580" y="726440"/>
            <a:ext cx="11756390" cy="54921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三色主力增加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：波段复制涨停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795" y="706755"/>
            <a:ext cx="11720830" cy="58864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透析主力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波段复制涨停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58420"/>
            <a:ext cx="121920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跟对主题，优选</a:t>
            </a:r>
            <a:r>
              <a:rPr lang="zh-CN" altLang="en-US" sz="3200" spc="-200">
                <a:solidFill>
                  <a:schemeClr val="bg1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绩优有主力类型，复制涨停</a:t>
            </a:r>
            <a:endParaRPr lang="zh-CN" altLang="en-US" sz="3200" spc="-200">
              <a:solidFill>
                <a:schemeClr val="bg1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8777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" y="719455"/>
            <a:ext cx="11783695" cy="55683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最佳拍档：主题龙头回档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波段买卖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8185"/>
            <a:ext cx="11710035" cy="57797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、资金翻红，金叉加仓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2310" y="718185"/>
            <a:ext cx="6409055" cy="577977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市场方向：区间震荡，关注资金翻红低吸机会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120"/>
            <a:ext cx="12192000" cy="59074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市场震荡，低位跟对主力做票，账户飘红！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5430" y="704215"/>
            <a:ext cx="5521325" cy="582866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825" y="704215"/>
            <a:ext cx="6207125" cy="58286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透析主力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找准定位，选对方向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81102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庄家：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、专业团队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、资金庞大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、内幕消息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、仓位笨重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、建仓周期长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53415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散户：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、仓位灵活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、无需吸筹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</a:rPr>
              <a:t>、不够专业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</a:rPr>
              <a:t>、没有内幕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5</a:t>
            </a:r>
            <a:r>
              <a:rPr lang="zh-CN" altLang="en-US" sz="2800" b="1" dirty="0">
                <a:solidFill>
                  <a:srgbClr val="FF0000"/>
                </a:solidFill>
              </a:rPr>
              <a:t>、资金不大</a:t>
            </a:r>
            <a:r>
              <a:rPr lang="zh-CN" altLang="en-US" sz="2800" b="1" dirty="0">
                <a:solidFill>
                  <a:schemeClr val="bg1"/>
                </a:solidFill>
              </a:rPr>
              <a:t>大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主力做票五步走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8085" y="982345"/>
            <a:ext cx="9815830" cy="48526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572000" y="5834295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大家想要做在哪一步？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3720" y="1242060"/>
            <a:ext cx="4743450" cy="46482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355715" y="1245870"/>
            <a:ext cx="50018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如图所示，主力状态有</a:t>
            </a:r>
            <a:r>
              <a:rPr lang="zh-CN" altLang="en-US">
                <a:solidFill>
                  <a:srgbClr val="0070C0"/>
                </a:solidFill>
              </a:rPr>
              <a:t>蓝色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00B050"/>
                </a:solidFill>
              </a:rPr>
              <a:t>绿色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F900F9"/>
                </a:solidFill>
              </a:rPr>
              <a:t>紫色、</a:t>
            </a:r>
            <a:r>
              <a:rPr lang="zh-CN" altLang="en-US" b="1">
                <a:solidFill>
                  <a:srgbClr val="F0E378"/>
                </a:solidFill>
              </a:rPr>
              <a:t>黄色</a:t>
            </a:r>
            <a:r>
              <a:rPr lang="zh-CN" altLang="en-US">
                <a:solidFill>
                  <a:schemeClr val="tx1"/>
                </a:solidFill>
              </a:rPr>
              <a:t>等几种不同的颜色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295390" y="2427605"/>
            <a:ext cx="5062220" cy="3463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中线主力</a:t>
            </a:r>
            <a:r>
              <a:rPr lang="zh-CN" altLang="en-US" sz="1600">
                <a:solidFill>
                  <a:schemeClr val="tx1"/>
                </a:solidFill>
              </a:rPr>
              <a:t>，一般是基金机构，保险资金、前十大股东等中长线资金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rgbClr val="F900F9"/>
                </a:solidFill>
              </a:rPr>
              <a:t>紫色</a:t>
            </a:r>
            <a:r>
              <a:rPr lang="zh-CN" altLang="en-US" sz="1600">
                <a:solidFill>
                  <a:schemeClr val="tx1"/>
                </a:solidFill>
              </a:rPr>
              <a:t>代表短线主力，一般是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游资</a:t>
            </a:r>
            <a:r>
              <a:rPr lang="zh-CN" altLang="en-US" sz="1600">
                <a:solidFill>
                  <a:schemeClr val="tx1"/>
                </a:solidFill>
              </a:rPr>
              <a:t>，大户等喜欢炒作短线的资金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蓝色</a:t>
            </a:r>
            <a:r>
              <a:rPr lang="zh-CN" altLang="en-US" sz="1600">
                <a:solidFill>
                  <a:schemeClr val="tx1"/>
                </a:solidFill>
              </a:rPr>
              <a:t>和</a:t>
            </a:r>
            <a:r>
              <a:rPr lang="zh-CN" altLang="en-US" sz="1600">
                <a:solidFill>
                  <a:srgbClr val="00B050"/>
                </a:solidFill>
              </a:rPr>
              <a:t>绿色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套牢资金</a:t>
            </a:r>
            <a:r>
              <a:rPr lang="zh-CN" altLang="en-US" sz="1600">
                <a:solidFill>
                  <a:schemeClr val="tx1"/>
                </a:solidFill>
              </a:rPr>
              <a:t>，区别是蓝色是短期套牢资金，绿色是长期套牢资金，这一块绝大多数时候是散户居多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solidFill>
                  <a:srgbClr val="F0E378"/>
                </a:solidFill>
              </a:rPr>
              <a:t>黄色</a:t>
            </a:r>
            <a:r>
              <a:rPr lang="zh-CN" altLang="en-US" sz="1600">
                <a:solidFill>
                  <a:schemeClr val="tx1"/>
                </a:solidFill>
              </a:rPr>
              <a:t>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控盘资金</a:t>
            </a:r>
            <a:r>
              <a:rPr lang="zh-CN" altLang="en-US" sz="1600">
                <a:solidFill>
                  <a:schemeClr val="tx1"/>
                </a:solidFill>
              </a:rPr>
              <a:t>，也就是我们的主力控盘，主力控盘也属于主力状态的一种，代表的是中线资金筹码收集到了一定程度才会有控盘</a:t>
            </a:r>
            <a:endParaRPr lang="zh-CN" altLang="en-US" sz="1600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M0MzIzOGExY2RmNDFkZTQ5ZTE4NzVmNjNiZTY4MW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997</Words>
  <Application>WPS 演示</Application>
  <PresentationFormat>宽屏</PresentationFormat>
  <Paragraphs>107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等线 Light</vt:lpstr>
      <vt:lpstr>等线</vt:lpstr>
      <vt:lpstr>汉仪雅酷黑简</vt:lpstr>
      <vt:lpstr>方正宝黑体 简 Medium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Lxc、</cp:lastModifiedBy>
  <cp:revision>407</cp:revision>
  <dcterms:created xsi:type="dcterms:W3CDTF">2019-06-19T02:08:00Z</dcterms:created>
  <dcterms:modified xsi:type="dcterms:W3CDTF">2025-10-13T11:09:43Z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22AA5DE56D444EA894DEA39DF06ED93F_13</vt:lpwstr>
  </property>
</Properties>
</file>