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37"/>
  </p:handoutMasterIdLst>
  <p:sldIdLst>
    <p:sldId id="720" r:id="rId3"/>
    <p:sldId id="267" r:id="rId4"/>
    <p:sldId id="329" r:id="rId5"/>
    <p:sldId id="1348" r:id="rId6"/>
    <p:sldId id="1380" r:id="rId7"/>
    <p:sldId id="1350" r:id="rId8"/>
    <p:sldId id="1349" r:id="rId9"/>
    <p:sldId id="1351" r:id="rId10"/>
    <p:sldId id="1352" r:id="rId11"/>
    <p:sldId id="1048" r:id="rId12"/>
    <p:sldId id="1214" r:id="rId13"/>
    <p:sldId id="1015" r:id="rId14"/>
    <p:sldId id="1354" r:id="rId15"/>
    <p:sldId id="692" r:id="rId16"/>
    <p:sldId id="1285" r:id="rId17"/>
    <p:sldId id="1280" r:id="rId18"/>
    <p:sldId id="1281" r:id="rId19"/>
    <p:sldId id="1282" r:id="rId20"/>
    <p:sldId id="1283" r:id="rId21"/>
    <p:sldId id="1284" r:id="rId23"/>
    <p:sldId id="506" r:id="rId24"/>
    <p:sldId id="840" r:id="rId25"/>
    <p:sldId id="839" r:id="rId26"/>
    <p:sldId id="508" r:id="rId27"/>
    <p:sldId id="527" r:id="rId28"/>
    <p:sldId id="610" r:id="rId29"/>
    <p:sldId id="611" r:id="rId30"/>
    <p:sldId id="509" r:id="rId31"/>
    <p:sldId id="510" r:id="rId32"/>
    <p:sldId id="511" r:id="rId33"/>
    <p:sldId id="1345" r:id="rId34"/>
    <p:sldId id="1346" r:id="rId35"/>
    <p:sldId id="1317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8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29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：陈锵行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A1120620020001</a:t>
            </a:r>
            <a:r>
              <a:rPr lang="zh-CN" altLang="en-US" sz="1200" b="0" i="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49.xml"/><Relationship Id="rId12" Type="http://schemas.openxmlformats.org/officeDocument/2006/relationships/image" Target="../media/image20.png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21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34.png"/><Relationship Id="rId1" Type="http://schemas.openxmlformats.org/officeDocument/2006/relationships/tags" Target="../tags/tag6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35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3.xml"/><Relationship Id="rId3" Type="http://schemas.openxmlformats.org/officeDocument/2006/relationships/image" Target="../media/image39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41.jpeg"/><Relationship Id="rId3" Type="http://schemas.openxmlformats.org/officeDocument/2006/relationships/tags" Target="../tags/tag75.xml"/><Relationship Id="rId2" Type="http://schemas.openxmlformats.org/officeDocument/2006/relationships/image" Target="../media/image40.jpeg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79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74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10870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235" y="800735"/>
            <a:ext cx="7610475" cy="2230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</a:t>
            </a:r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行情</a:t>
            </a: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展望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261360" cy="5377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2204085"/>
            <a:ext cx="23768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选启动龙头形态</a:t>
            </a:r>
            <a:b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（涨停棱镜）五星评判</a:t>
            </a:r>
            <a:b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en-US" altLang="zh-CN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(</a:t>
            </a:r>
            <a: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主题挖掘</a:t>
            </a:r>
            <a:r>
              <a:rPr lang="en-US" altLang="zh-CN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)</a:t>
            </a:r>
            <a:endParaRPr lang="en-US" altLang="zh-CN" sz="1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2440305" y="2627630"/>
            <a:ext cx="1214755" cy="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718560" y="2363470"/>
            <a:ext cx="2376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判断龙头情绪</a:t>
            </a:r>
            <a:b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（涨停打板）</a:t>
            </a:r>
            <a:endParaRPr lang="zh-CN" altLang="en-US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2"/>
            </p:custDataLst>
          </p:nvPr>
        </p:nvCxnSpPr>
        <p:spPr>
          <a:xfrm flipV="1">
            <a:off x="5808345" y="1964690"/>
            <a:ext cx="2418080" cy="64643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>
            <a:off x="5808345" y="3056255"/>
            <a:ext cx="1346200" cy="50609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 rot="20640000">
            <a:off x="5659755" y="15182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</a:rPr>
              <a:t>总龙头倒下，批量高位核按钮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26425" y="18415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3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不做</a:t>
            </a:r>
            <a:endParaRPr lang="zh-CN" altLang="en-US" sz="2800" b="1">
              <a:solidFill>
                <a:schemeClr val="accent3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440000">
            <a:off x="5510530" y="3351530"/>
            <a:ext cx="1460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</a:rPr>
              <a:t>龙头情绪好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48500" y="34378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找买点</a:t>
            </a:r>
            <a:endParaRPr lang="zh-CN" altLang="en-US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4"/>
            </p:custDataLst>
          </p:nvPr>
        </p:nvCxnSpPr>
        <p:spPr>
          <a:xfrm flipV="1">
            <a:off x="8115300" y="3262630"/>
            <a:ext cx="1292225" cy="36830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5"/>
            </p:custDataLst>
          </p:nvPr>
        </p:nvCxnSpPr>
        <p:spPr>
          <a:xfrm>
            <a:off x="8126095" y="3804285"/>
            <a:ext cx="1281430" cy="65468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 rot="21180000">
            <a:off x="8067040" y="3135630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买点1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960000">
            <a:off x="8159750" y="4144010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买点2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07525" y="299021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分化第二天尾盘绿盘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（不是差生形态）</a:t>
            </a:r>
            <a:endParaRPr lang="zh-CN" altLang="en-US" b="1">
              <a:solidFill>
                <a:srgbClr val="00B05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分化第三天早盘绿盘</a:t>
            </a:r>
            <a:b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b="1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（不单边下跌）</a:t>
            </a:r>
            <a:endParaRPr lang="zh-CN" altLang="en-US" b="1">
              <a:solidFill>
                <a:srgbClr val="00B05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30055" y="42932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日线死叉三天后回踩支撑位止跌</a:t>
            </a:r>
            <a:b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（大盘流动资金翻红）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0" y="5277485"/>
            <a:ext cx="89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卖点</a:t>
            </a:r>
            <a:endParaRPr lang="zh-CN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7"/>
            </p:custDataLst>
          </p:nvPr>
        </p:nvCxnSpPr>
        <p:spPr>
          <a:xfrm flipV="1">
            <a:off x="911860" y="4779010"/>
            <a:ext cx="1369695" cy="49847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8"/>
            </p:custDataLst>
          </p:nvPr>
        </p:nvCxnSpPr>
        <p:spPr>
          <a:xfrm>
            <a:off x="911860" y="5737860"/>
            <a:ext cx="1329690" cy="44640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9"/>
            </p:custDataLst>
          </p:nvPr>
        </p:nvCxnSpPr>
        <p:spPr>
          <a:xfrm flipV="1">
            <a:off x="852170" y="5489575"/>
            <a:ext cx="1588135" cy="13970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2440305" y="4653280"/>
            <a:ext cx="434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、成功涨停板，持有看连板，不连板卖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529205" y="52774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2、持股周期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天，拉升不涨停，卖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0150" y="5989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3、跌破支撑位2个点，卖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启动龙头战法流程图</a:t>
            </a:r>
            <a:endParaRPr kumimoji="0" lang="en-US" altLang="zh-CN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04775" y="3082925"/>
            <a:ext cx="2866390" cy="161734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588518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不跌破熊线）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日线死叉末端，回踩支撑位、止跌不创新低的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51205" y="1538605"/>
            <a:ext cx="8900160" cy="3259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牛市周期：金融方向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经济周期：高端消费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政策周期：新能源车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一过性周期：</a:t>
            </a:r>
            <a:r>
              <a:rPr lang="en-US" altLang="zh-CN" sz="2800"/>
              <a:t>AI</a:t>
            </a:r>
            <a:r>
              <a:rPr lang="zh-CN" altLang="en-US" sz="2800"/>
              <a:t>、芯片、低空经济、人工智能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075" y="1090930"/>
            <a:ext cx="50901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1B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三紫战法优中选优：</a:t>
            </a:r>
            <a:endParaRPr lang="en-US" altLang="zh-CN" sz="3200" b="1" dirty="0" smtClean="0">
              <a:solidFill>
                <a:srgbClr val="0001B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主力动向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（主导资金）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旗子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（机构资金）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滚动净利润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（业绩超预期）</a:t>
            </a:r>
            <a:endParaRPr lang="zh-CN" altLang="en-US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4235" y="854075"/>
            <a:ext cx="5628005" cy="57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854075" y="4900295"/>
            <a:ext cx="3575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加分指标：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1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、超级单（主力抢筹）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2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、主力控盘（锁仓上涨）</a:t>
            </a:r>
            <a:endParaRPr lang="zh-CN" altLang="en-US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策略猎手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69850" y="880110"/>
            <a:ext cx="7285355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如何</a:t>
            </a:r>
            <a:r>
              <a:rPr lang="zh-CN" sz="4400" b="1">
                <a:solidFill>
                  <a:schemeClr val="accent4">
                    <a:lumMod val="75000"/>
                  </a:schemeClr>
                </a:solidFill>
              </a:rPr>
              <a:t>选策略？</a:t>
            </a:r>
            <a:endParaRPr lang="zh-CN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一、根据自己有空的时间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2400"/>
              <a:t>1</a:t>
            </a:r>
            <a:r>
              <a:rPr lang="zh-CN" altLang="en-US" sz="2400"/>
              <a:t>、早上</a:t>
            </a:r>
            <a:r>
              <a:rPr lang="en-US" altLang="zh-CN" sz="2400"/>
              <a:t>10</a:t>
            </a:r>
            <a:r>
              <a:rPr lang="zh-CN" altLang="en-US" sz="2400"/>
              <a:t>：</a:t>
            </a:r>
            <a:r>
              <a:rPr lang="en-US" altLang="zh-CN" sz="2400"/>
              <a:t>30</a:t>
            </a:r>
            <a:r>
              <a:rPr lang="zh-CN" altLang="en-US" sz="2400"/>
              <a:t>有空操作：</a:t>
            </a:r>
            <a:r>
              <a:rPr lang="zh-CN" altLang="en-US" sz="2400" b="1">
                <a:solidFill>
                  <a:srgbClr val="0070C0"/>
                </a:solidFill>
              </a:rPr>
              <a:t>中证</a:t>
            </a:r>
            <a:r>
              <a:rPr lang="en-US" altLang="zh-CN" sz="2400" b="1">
                <a:solidFill>
                  <a:srgbClr val="0070C0"/>
                </a:solidFill>
              </a:rPr>
              <a:t>1000</a:t>
            </a:r>
            <a:r>
              <a:rPr lang="zh-CN" altLang="en-US" sz="2400" b="1">
                <a:solidFill>
                  <a:srgbClr val="0070C0"/>
                </a:solidFill>
              </a:rPr>
              <a:t>早盘择时</a:t>
            </a:r>
            <a:r>
              <a:rPr lang="zh-CN" altLang="en-US" sz="2400"/>
              <a:t>等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2</a:t>
            </a:r>
            <a:r>
              <a:rPr lang="zh-CN" altLang="en-US" sz="2400"/>
              <a:t>、下午</a:t>
            </a:r>
            <a:r>
              <a:rPr lang="en-US" altLang="zh-CN" sz="2400"/>
              <a:t>14</a:t>
            </a:r>
            <a:r>
              <a:rPr lang="zh-CN" altLang="en-US" sz="2400"/>
              <a:t>：</a:t>
            </a:r>
            <a:r>
              <a:rPr lang="en-US" altLang="zh-CN" sz="2400"/>
              <a:t>50</a:t>
            </a:r>
            <a:r>
              <a:rPr lang="zh-CN" altLang="en-US" sz="2400"/>
              <a:t>有空操作：</a:t>
            </a:r>
            <a:r>
              <a:rPr lang="zh-CN" altLang="en-US" sz="2400" b="1">
                <a:solidFill>
                  <a:srgbClr val="0070C0"/>
                </a:solidFill>
              </a:rPr>
              <a:t>沪深300尾盘择时</a:t>
            </a:r>
            <a:r>
              <a:rPr lang="zh-CN" altLang="en-US" sz="2400"/>
              <a:t>等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3</a:t>
            </a:r>
            <a:r>
              <a:rPr lang="zh-CN" altLang="en-US" sz="2400"/>
              <a:t>、每周一早上</a:t>
            </a:r>
            <a:r>
              <a:rPr lang="en-US" altLang="zh-CN" sz="2400"/>
              <a:t>9:30</a:t>
            </a:r>
            <a:r>
              <a:rPr lang="zh-CN" altLang="en-US" sz="2400"/>
              <a:t>：</a:t>
            </a:r>
            <a:r>
              <a:rPr lang="zh-CN" altLang="en-US" sz="2400" b="1">
                <a:solidFill>
                  <a:srgbClr val="0070C0"/>
                </a:solidFill>
              </a:rPr>
              <a:t>均衡性全天候</a:t>
            </a:r>
            <a:r>
              <a:rPr lang="zh-CN" altLang="en-US" sz="2400">
                <a:sym typeface="+mn-ea"/>
              </a:rPr>
              <a:t>等</a:t>
            </a:r>
            <a:endParaRPr lang="en-US" altLang="zh-CN" sz="2400" b="1">
              <a:solidFill>
                <a:srgbClr val="0070C0"/>
              </a:solidFill>
            </a:endParaRPr>
          </a:p>
          <a:p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、每天都有时间看盘盯盘：</a:t>
            </a:r>
            <a:r>
              <a:rPr lang="zh-CN" altLang="en-US" sz="2400" b="1">
                <a:solidFill>
                  <a:srgbClr val="0070C0"/>
                </a:solidFill>
              </a:rPr>
              <a:t>进取型全天候</a:t>
            </a:r>
            <a:r>
              <a:rPr lang="zh-CN" altLang="en-US" sz="2400">
                <a:sym typeface="+mn-ea"/>
              </a:rPr>
              <a:t>等</a:t>
            </a:r>
            <a:endParaRPr lang="zh-CN" altLang="en-US" sz="2400" b="1">
              <a:solidFill>
                <a:srgbClr val="0070C0"/>
              </a:solidFill>
            </a:endParaRPr>
          </a:p>
          <a:p>
            <a:endParaRPr lang="zh-CN" altLang="en-US" sz="2000"/>
          </a:p>
          <a:p>
            <a:r>
              <a:rPr lang="zh-CN" altLang="en-US" sz="2800" b="1">
                <a:solidFill>
                  <a:srgbClr val="FF0000"/>
                </a:solidFill>
              </a:rPr>
              <a:t>二、根据自己所投的金额，年化收益率是否能匹配上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三、最大回撤的波动能否接受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1010" y="1090930"/>
            <a:ext cx="5457825" cy="46761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69850" y="880110"/>
            <a:ext cx="860044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70C0"/>
                </a:solidFill>
                <a:sym typeface="+mn-ea"/>
              </a:rPr>
              <a:t>中证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1000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早盘择时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 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策略</a:t>
            </a:r>
            <a:endParaRPr lang="zh-CN" altLang="en-US" sz="3200"/>
          </a:p>
          <a:p>
            <a:endParaRPr lang="zh-CN" altLang="en-US"/>
          </a:p>
          <a:p>
            <a:endParaRPr lang="en-US" altLang="zh-CN" sz="2800"/>
          </a:p>
          <a:p>
            <a:r>
              <a:rPr lang="en-US" altLang="zh-CN" sz="2800"/>
              <a:t>1</a:t>
            </a:r>
            <a:r>
              <a:rPr lang="zh-CN" altLang="en-US" sz="2800"/>
              <a:t>、过去</a:t>
            </a:r>
            <a:r>
              <a:rPr lang="en-US" altLang="zh-CN" sz="2800"/>
              <a:t>6</a:t>
            </a:r>
            <a:r>
              <a:rPr lang="zh-CN" altLang="en-US" sz="2800"/>
              <a:t>年的平均</a:t>
            </a:r>
            <a:r>
              <a:rPr lang="zh-CN" altLang="en-US" sz="2800" b="1">
                <a:solidFill>
                  <a:srgbClr val="FF0000"/>
                </a:solidFill>
              </a:rPr>
              <a:t>年化收益率最高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、跟投简单，标的少，就</a:t>
            </a:r>
            <a:r>
              <a:rPr lang="zh-CN" altLang="en-US" sz="2800" b="1">
                <a:solidFill>
                  <a:srgbClr val="FF0000"/>
                </a:solidFill>
              </a:rPr>
              <a:t>中证1000etf</a:t>
            </a:r>
            <a:r>
              <a:rPr lang="zh-CN" altLang="en-US" sz="2800"/>
              <a:t>和</a:t>
            </a:r>
            <a:r>
              <a:rPr lang="zh-CN" altLang="en-US" sz="2800" b="1">
                <a:solidFill>
                  <a:srgbClr val="FF0000"/>
                </a:solidFill>
              </a:rPr>
              <a:t>银华日利etf</a:t>
            </a:r>
            <a:r>
              <a:rPr lang="zh-CN" altLang="en-US" sz="2800"/>
              <a:t>之间调仓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、无需任何思考，</a:t>
            </a:r>
            <a:r>
              <a:rPr lang="zh-CN" altLang="en-US" sz="2800" b="1">
                <a:solidFill>
                  <a:srgbClr val="FF0000"/>
                </a:solidFill>
              </a:rPr>
              <a:t>无脑跟投</a:t>
            </a:r>
            <a:r>
              <a:rPr lang="zh-CN" altLang="en-US" sz="2800"/>
              <a:t>，</a:t>
            </a:r>
            <a:r>
              <a:rPr lang="en-US" altLang="zh-CN" sz="2800"/>
              <a:t>B</a:t>
            </a:r>
            <a:r>
              <a:rPr lang="zh-CN" altLang="en-US" sz="2800"/>
              <a:t>点买，</a:t>
            </a:r>
            <a:r>
              <a:rPr lang="en-US" altLang="zh-CN" sz="2800"/>
              <a:t>S</a:t>
            </a:r>
            <a:r>
              <a:rPr lang="zh-CN" altLang="en-US" sz="2800"/>
              <a:t>点卖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0590" y="812800"/>
            <a:ext cx="3660775" cy="5723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" y="1181735"/>
            <a:ext cx="12191365" cy="3989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场内</a:t>
            </a:r>
            <a:r>
              <a:rPr lang="en-US" altLang="zh-CN" sz="4800" b="1">
                <a:solidFill>
                  <a:srgbClr val="0070C0"/>
                </a:solidFill>
              </a:rPr>
              <a:t>ETF</a:t>
            </a:r>
            <a:r>
              <a:rPr lang="zh-CN" altLang="en-US" sz="4800" b="1">
                <a:solidFill>
                  <a:srgbClr val="0070C0"/>
                </a:solidFill>
              </a:rPr>
              <a:t>交易跟股票交易是一样的！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银华日利etf是什么?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2400"/>
              <a:t>是一款货币基金，流动性强，收益较为稳健，当然也存在亏损情况，可能性较小，同时几乎无手续费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所以银华日利相当于空仓的概念</a:t>
            </a:r>
            <a:r>
              <a:rPr lang="zh-CN" altLang="en-US" sz="2400"/>
              <a:t>，空仓时候做一下货基，</a:t>
            </a:r>
            <a:r>
              <a:rPr lang="en-US" altLang="zh-CN" sz="2400"/>
              <a:t> </a:t>
            </a:r>
            <a:r>
              <a:rPr lang="zh-CN" altLang="en-US" sz="2400"/>
              <a:t>额外增厚大约</a:t>
            </a:r>
            <a:r>
              <a:rPr lang="en-US" altLang="zh-CN" sz="2400"/>
              <a:t>2%</a:t>
            </a:r>
            <a:r>
              <a:rPr lang="zh-CN" altLang="en-US" sz="2400"/>
              <a:t>收益，比单纯现金空仓好一点。</a:t>
            </a:r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940435"/>
            <a:ext cx="6002655" cy="5266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跟投步骤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1、设置好闹钟，交易日早上10点半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2、看一眼最新调仓跟投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2400"/>
              <a:t>B</a:t>
            </a:r>
            <a:r>
              <a:rPr lang="zh-CN" altLang="en-US" sz="2400"/>
              <a:t>点就全仓买中证</a:t>
            </a:r>
            <a:r>
              <a:rPr lang="en-US" altLang="zh-CN" sz="2400"/>
              <a:t>1000</a:t>
            </a:r>
            <a:r>
              <a:rPr lang="zh-CN" altLang="en-US" sz="2400"/>
              <a:t>，卖银华日利</a:t>
            </a:r>
            <a:endParaRPr lang="zh-CN" altLang="en-US" sz="2400"/>
          </a:p>
          <a:p>
            <a:r>
              <a:rPr lang="en-US" altLang="zh-CN" sz="2400"/>
              <a:t>S</a:t>
            </a:r>
            <a:r>
              <a:rPr lang="zh-CN" altLang="en-US" sz="2400"/>
              <a:t>点就全仓卖中证</a:t>
            </a:r>
            <a:r>
              <a:rPr lang="en-US" altLang="zh-CN" sz="2400"/>
              <a:t>1000</a:t>
            </a:r>
            <a:r>
              <a:rPr lang="zh-CN" altLang="en-US" sz="2400"/>
              <a:t>，买银华日利</a:t>
            </a:r>
            <a:endParaRPr lang="zh-CN" altLang="en-US" sz="2400"/>
          </a:p>
          <a:p>
            <a:endParaRPr lang="zh-CN" altLang="en-US" sz="2800" b="1"/>
          </a:p>
          <a:p>
            <a:r>
              <a:rPr lang="en-US" altLang="zh-CN" sz="2800" b="1"/>
              <a:t>3</a:t>
            </a:r>
            <a:r>
              <a:rPr lang="zh-CN" altLang="en-US" sz="2800" b="1"/>
              <a:t>、该旅游旅游，该做饭做饭</a:t>
            </a:r>
            <a:endParaRPr lang="zh-CN" altLang="en-US" sz="2800" b="1"/>
          </a:p>
          <a:p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（后续与合作券商可以实现</a:t>
            </a:r>
            <a:r>
              <a:rPr lang="zh-CN" altLang="en-US" sz="2400" b="1">
                <a:solidFill>
                  <a:srgbClr val="0070C0"/>
                </a:solidFill>
              </a:rPr>
              <a:t>半自动</a:t>
            </a:r>
            <a:r>
              <a:rPr lang="zh-CN" altLang="en-US" sz="2400"/>
              <a:t>或</a:t>
            </a:r>
            <a:r>
              <a:rPr lang="zh-CN" altLang="en-US" sz="2400" b="1">
                <a:solidFill>
                  <a:srgbClr val="0070C0"/>
                </a:solidFill>
              </a:rPr>
              <a:t>全自动</a:t>
            </a:r>
            <a:r>
              <a:rPr lang="zh-CN" altLang="en-US" sz="2400"/>
              <a:t>跟投）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2020" y="3783965"/>
            <a:ext cx="6289675" cy="2338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35" y="846455"/>
            <a:ext cx="3853815" cy="2282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热点板块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热点个股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7560"/>
            <a:ext cx="8401050" cy="5711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22970" y="894080"/>
            <a:ext cx="3669030" cy="4363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1</a:t>
            </a:r>
            <a:r>
              <a:rPr lang="zh-CN" altLang="en-US" sz="2400"/>
              <a:t>、坚定跟投，短时间回撤不影响长周期策略年化收益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2</a:t>
            </a:r>
            <a:r>
              <a:rPr lang="zh-CN" altLang="en-US" sz="2400"/>
              <a:t>、积小成多，慢就是快，不要看不起每一次</a:t>
            </a:r>
            <a:r>
              <a:rPr lang="en-US" altLang="zh-CN" sz="2400"/>
              <a:t>BS</a:t>
            </a:r>
            <a:r>
              <a:rPr lang="zh-CN" altLang="en-US" sz="2400"/>
              <a:t>点积累下来的小利润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3</a:t>
            </a:r>
            <a:r>
              <a:rPr lang="zh-CN" altLang="en-US" sz="2400"/>
              <a:t>、注重自己的投资组合，拿一部分资金去跑量化策略，账户表现稳定很多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、拒绝任何主观判断，只跟策略信号走</a:t>
            </a:r>
            <a:endParaRPr lang="zh-CN" altLang="en-US" sz="2400"/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热点板块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4970" y="2015490"/>
            <a:ext cx="590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热点散乱：用【风口龙头】功能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热点相对集中：用【涨停棱镜】功能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5970" y="1784350"/>
            <a:ext cx="3568700" cy="35394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/>
        </p:nvSpPr>
        <p:spPr>
          <a:xfrm>
            <a:off x="635" y="70485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风口浪尖</a:t>
            </a:r>
            <a:endParaRPr lang="zh-CN" altLang="en-US" sz="4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90058"/>
            <a:ext cx="10525125" cy="558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64800" y="1877482"/>
            <a:ext cx="1727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选择涨停板家数最多那一天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或板块启动的第一天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热点个股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05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570" y="898525"/>
            <a:ext cx="12017375" cy="3946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28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水下低吸：</a:t>
            </a:r>
            <a:br>
              <a:rPr lang="en-US" sz="2400" b="1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看</a:t>
            </a:r>
            <a:r>
              <a:rPr lang="zh-CN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多天分时图</a:t>
            </a: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更清晰！</a:t>
            </a:r>
            <a:endParaRPr lang="zh-CN" sz="24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b="1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适用于震荡行情！</a:t>
            </a:r>
            <a:endParaRPr lang="zh-CN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9510" y="816610"/>
            <a:ext cx="2677795" cy="5076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490" y="746760"/>
            <a:ext cx="2184400" cy="5274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" y="877570"/>
            <a:ext cx="4089400" cy="5144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5720" y="6021705"/>
            <a:ext cx="948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2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分化第二天大幅跌穿分化第一天的最低点，</a:t>
            </a:r>
            <a:r>
              <a:rPr 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不做！</a:t>
            </a:r>
            <a:endParaRPr lang="zh-CN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7210" y="425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弱势形态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872490"/>
            <a:ext cx="845375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买点</a:t>
            </a:r>
            <a:r>
              <a:rPr lang="en-US" alt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：只买绿盘，不买红盘</a:t>
            </a:r>
            <a:endParaRPr lang="zh-CN" altLang="en-US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智能交易蓝线，厂字型水下支撑位，熊线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、分化第二天下午（绿盘），或第三天早盘（绿盘）找买点（不单边下跌）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、当天光头阴线击穿智能交易蓝线，先备选观望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、尽量做厂字型走势的，水下低吸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en-US" altLang="zh-CN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、跌破熊线则不参与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、当天红盘的个股，也作为备选看下一天绿盘机会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87360" y="2995930"/>
            <a:ext cx="3833495" cy="339598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253490" y="0"/>
            <a:ext cx="8170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买点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2025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投资日历赢历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8" name="图片 17" descr="2025-03投资日历_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3812"/>
          <a:stretch>
            <a:fillRect/>
          </a:stretch>
        </p:blipFill>
        <p:spPr>
          <a:xfrm>
            <a:off x="8872855" y="1664335"/>
            <a:ext cx="3190240" cy="44862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 descr="2025-03投资日历_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3753"/>
          <a:stretch>
            <a:fillRect/>
          </a:stretch>
        </p:blipFill>
        <p:spPr>
          <a:xfrm>
            <a:off x="5620385" y="1664335"/>
            <a:ext cx="3190240" cy="448627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2363470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日历封面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562038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月度页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887285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内页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0" y="3094990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3350" y="2395855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特惠价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rcRect t="14516"/>
          <a:stretch>
            <a:fillRect/>
          </a:stretch>
        </p:blipFill>
        <p:spPr>
          <a:xfrm>
            <a:off x="2334895" y="1664335"/>
            <a:ext cx="3223260" cy="4485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" y="5300345"/>
            <a:ext cx="21088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个工作日内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发货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255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140460"/>
            <a:ext cx="10713085" cy="5419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759460"/>
            <a:ext cx="7904480" cy="3111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3274695"/>
            <a:ext cx="7663815" cy="3279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18830" y="270637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双紫</a:t>
            </a:r>
            <a:r>
              <a:rPr lang="en-US" altLang="zh-CN" sz="3600"/>
              <a:t>+</a:t>
            </a:r>
            <a:r>
              <a:rPr lang="zh-CN" altLang="en-US" sz="3600"/>
              <a:t>控盘</a:t>
            </a:r>
            <a:endParaRPr lang="zh-CN" altLang="en-US" sz="3600"/>
          </a:p>
          <a:p>
            <a:r>
              <a:rPr lang="zh-CN" altLang="en-US" sz="3600"/>
              <a:t>选机构票教学</a:t>
            </a:r>
            <a:endParaRPr lang="zh-CN" altLang="en-US"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5220"/>
            <a:ext cx="11848465" cy="4768850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完美的图形，完美走完</a:t>
            </a:r>
            <a:endParaRPr kumimoji="0" lang="zh-CN" altLang="en-US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667385"/>
            <a:ext cx="10001885" cy="5084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91440" y="5935345"/>
            <a:ext cx="12548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完美的图形，完美走完才是最好的；如果图形走得不够完美，那么未来的拉升也必定不完美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完美的图形，完美走完</a:t>
            </a:r>
            <a:endParaRPr kumimoji="0" lang="zh-CN" altLang="en-US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" y="868680"/>
            <a:ext cx="9583420" cy="52431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805180"/>
            <a:ext cx="10119995" cy="4377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7765" y="5480685"/>
            <a:ext cx="883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流畅的主升行情，重点看明年</a:t>
            </a:r>
            <a:r>
              <a:rPr lang="en-US" altLang="zh-CN" sz="3600"/>
              <a:t>2</a:t>
            </a:r>
            <a:r>
              <a:rPr lang="zh-CN" altLang="en-US" sz="3600"/>
              <a:t>月</a:t>
            </a:r>
            <a:endParaRPr lang="zh-CN" altLang="en-US" sz="36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5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6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7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8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ODYwYjEwMWQ3MzJhY2NkYjg2N2RlMDIwNjg4Y2RiYz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1666</Words>
  <Application>WPS 演示</Application>
  <PresentationFormat>宽屏</PresentationFormat>
  <Paragraphs>231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黑体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386</cp:revision>
  <dcterms:created xsi:type="dcterms:W3CDTF">2019-06-19T02:08:00Z</dcterms:created>
  <dcterms:modified xsi:type="dcterms:W3CDTF">2024-12-26T10:57:57Z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1E3B091BC3144FFD9F217EAA9EC0E6F8_13</vt:lpwstr>
  </property>
</Properties>
</file>