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70" r:id="rId4"/>
  </p:sldMasterIdLst>
  <p:notesMasterIdLst>
    <p:notesMasterId r:id="rId28"/>
  </p:notesMasterIdLst>
  <p:sldIdLst>
    <p:sldId id="383" r:id="rId5"/>
    <p:sldId id="430" r:id="rId6"/>
    <p:sldId id="431" r:id="rId7"/>
    <p:sldId id="408" r:id="rId8"/>
    <p:sldId id="443" r:id="rId9"/>
    <p:sldId id="432" r:id="rId10"/>
    <p:sldId id="435" r:id="rId11"/>
    <p:sldId id="448" r:id="rId12"/>
    <p:sldId id="447" r:id="rId13"/>
    <p:sldId id="436" r:id="rId14"/>
    <p:sldId id="433" r:id="rId15"/>
    <p:sldId id="439" r:id="rId16"/>
    <p:sldId id="438" r:id="rId17"/>
    <p:sldId id="446" r:id="rId18"/>
    <p:sldId id="440" r:id="rId19"/>
    <p:sldId id="426" r:id="rId20"/>
    <p:sldId id="434" r:id="rId21"/>
    <p:sldId id="441" r:id="rId22"/>
    <p:sldId id="445" r:id="rId23"/>
    <p:sldId id="449" r:id="rId24"/>
    <p:sldId id="450" r:id="rId25"/>
    <p:sldId id="451" r:id="rId26"/>
    <p:sldId id="271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02" y="108"/>
      </p:cViewPr>
      <p:guideLst>
        <p:guide orient="horz" pos="210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7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1920_108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270" y="6397625"/>
            <a:ext cx="1219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经传多赢资深投顾：吴镇鸿，投顾执业编号</a:t>
            </a:r>
            <a:r>
              <a:rPr lang="en-US" altLang="zh-CN" sz="10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sz="1000" dirty="0">
                <a:solidFill>
                  <a:schemeClr val="tx1"/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A1120618120002  </a:t>
            </a: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0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:A20250617005261</a:t>
            </a:r>
            <a:endParaRPr lang="en-US" altLang="zh-CN" sz="10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en-US" altLang="zh-CN" sz="1000" b="0" i="0" dirty="0">
                <a:solidFill>
                  <a:schemeClr val="tx1"/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</a:t>
            </a: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image" Target="../media/image28.png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61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6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6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4.xml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5.xml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6.xml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7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10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8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9.xml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0.xml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image" Target="../media/image16.png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15.png"/><Relationship Id="rId26" Type="http://schemas.openxmlformats.org/officeDocument/2006/relationships/slideLayout" Target="../slideLayouts/slideLayout5.xml"/><Relationship Id="rId25" Type="http://schemas.openxmlformats.org/officeDocument/2006/relationships/tags" Target="../tags/tag51.xml"/><Relationship Id="rId24" Type="http://schemas.openxmlformats.org/officeDocument/2006/relationships/image" Target="../media/image22.png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image" Target="../media/image21.png"/><Relationship Id="rId20" Type="http://schemas.openxmlformats.org/officeDocument/2006/relationships/tags" Target="../tags/tag48.xml"/><Relationship Id="rId2" Type="http://schemas.openxmlformats.org/officeDocument/2006/relationships/tags" Target="../tags/tag36.xml"/><Relationship Id="rId19" Type="http://schemas.openxmlformats.org/officeDocument/2006/relationships/tags" Target="../tags/tag47.xml"/><Relationship Id="rId18" Type="http://schemas.openxmlformats.org/officeDocument/2006/relationships/image" Target="../media/image20.png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image" Target="../media/image19.png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image" Target="../media/image18.png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3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14354" y="3567419"/>
            <a:ext cx="143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吴镇鸿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541395"/>
            <a:ext cx="3091180" cy="618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A1120618120002</a:t>
            </a:r>
            <a:endParaRPr lang="en-US" altLang="zh-CN" sz="1600" b="0" i="0" dirty="0">
              <a:solidFill>
                <a:schemeClr val="accent1">
                  <a:lumMod val="75000"/>
                </a:schemeClr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:A20250617005261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6169026" cy="13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余年金融从业经验，专研究趋势理论，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K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线形态理论等，对于市场具有敏锐嗅觉。集十年大成研发双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龙头战法，成功帮助广大股民朋友看中做短，捕捉大波段强势股启动机会，精研盈利模式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首创中线游龙黄金战法，波段复制涨停法，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333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战法！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552" y="1625346"/>
            <a:ext cx="8484054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sz="6600" b="1" i="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价投本质，绩优为王</a:t>
            </a:r>
            <a:endParaRPr sz="6600" b="1" i="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19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1" y="695298"/>
            <a:ext cx="3586682" cy="499647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估值认知与应用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周期是永恒的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1075" y="960755"/>
            <a:ext cx="10229850" cy="5486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2700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什么是估值？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4680" y="1151255"/>
            <a:ext cx="1112647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估值就是评定一项资产当时价值的过程。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在实战运用中，假如某股票的市价是</a:t>
            </a:r>
            <a:r>
              <a:rPr lang="en-US" altLang="zh-CN"/>
              <a:t>10</a:t>
            </a:r>
            <a:r>
              <a:rPr lang="zh-CN" altLang="en-US"/>
              <a:t>元，而通过计算，其估值区域是在</a:t>
            </a:r>
            <a:r>
              <a:rPr lang="en-US" altLang="zh-CN"/>
              <a:t>30-40</a:t>
            </a:r>
            <a:r>
              <a:rPr lang="zh-CN" altLang="en-US"/>
              <a:t>元之间，那么就可以定义为该股票是严重低估的。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市面上主要的估值方法有三种：</a:t>
            </a:r>
            <a:endParaRPr lang="zh-CN" altLang="en-US"/>
          </a:p>
          <a:p>
            <a:br>
              <a:rPr lang="zh-CN" altLang="en-US"/>
            </a:b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）资产价值基础法：通过对目标企业的单项资产进行估价来主产估企业价值。（会计价值）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）相对估值法：通过类似企业的市场价格来评估企业价值。（</a:t>
            </a:r>
            <a:r>
              <a:rPr lang="en-US" altLang="zh-CN"/>
              <a:t>PB</a:t>
            </a:r>
            <a:r>
              <a:rPr lang="zh-CN" altLang="en-US"/>
              <a:t>、</a:t>
            </a:r>
            <a:r>
              <a:rPr lang="en-US" altLang="zh-CN"/>
              <a:t>PE</a:t>
            </a:r>
            <a:r>
              <a:rPr lang="zh-CN" altLang="en-US"/>
              <a:t>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）内在价值法：基于企业的预期现金流量来评估企业价值。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169535" y="5497830"/>
            <a:ext cx="2525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估值只是一种观点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估值是一种观点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43000" y="869950"/>
            <a:ext cx="97586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/>
              <a:t>低估不代表买完就不会跌，更不代表买完就马上涨。</a:t>
            </a:r>
            <a:endParaRPr lang="zh-CN" sz="2400"/>
          </a:p>
          <a:p>
            <a:endParaRPr lang="zh-CN" sz="2400"/>
          </a:p>
          <a:p>
            <a:r>
              <a:rPr lang="zh-CN" sz="2400"/>
              <a:t>低估是一个区间，是一个状态。</a:t>
            </a:r>
            <a:endParaRPr lang="zh-CN" sz="2400"/>
          </a:p>
          <a:p>
            <a:endParaRPr lang="zh-CN" sz="2400"/>
          </a:p>
          <a:p>
            <a:r>
              <a:rPr lang="zh-CN" sz="2400"/>
              <a:t>用中长线的思维，这里是一个低位区，所以分批买是关键。</a:t>
            </a:r>
            <a:endParaRPr lang="zh-CN" sz="2400"/>
          </a:p>
          <a:p>
            <a:endParaRPr lang="en-US" altLang="zh-CN" sz="2400"/>
          </a:p>
          <a:p>
            <a:r>
              <a:rPr lang="zh-CN" altLang="en-US" sz="2400"/>
              <a:t>另外还要用时间去换，买得便宜，其实就是提高自己操作的胜率跟赔率。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3546475"/>
            <a:ext cx="7991475" cy="1771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5216525"/>
            <a:ext cx="8029575" cy="11334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智能估值应用：双</a:t>
            </a:r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紫色起爆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735" y="737235"/>
            <a:ext cx="4580255" cy="1615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2352675"/>
            <a:ext cx="8096250" cy="173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255" y="3323590"/>
            <a:ext cx="3392170" cy="30645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掌握价投迎战未来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跟随趋势布局价投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165" y="5791835"/>
            <a:ext cx="10567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机构化时代，年报（长线），中报（中线），成为机构调仓重点时间，价投看时机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777240"/>
            <a:ext cx="10757535" cy="50076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深入理解价投本质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6996" y="966050"/>
            <a:ext cx="8098008" cy="4572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文本框 6"/>
          <p:cNvSpPr txBox="1"/>
          <p:nvPr/>
        </p:nvSpPr>
        <p:spPr>
          <a:xfrm>
            <a:off x="1318895" y="5609578"/>
            <a:ext cx="955421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0070C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业绩底线</a:t>
            </a:r>
            <a:r>
              <a:rPr lang="en-US" altLang="zh-CN" sz="2000" b="1" dirty="0">
                <a:solidFill>
                  <a:srgbClr val="0070C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-</a:t>
            </a:r>
            <a:r>
              <a:rPr lang="zh-CN" altLang="en-US" sz="2000" b="1" dirty="0">
                <a:solidFill>
                  <a:srgbClr val="0070C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机构介入</a:t>
            </a:r>
            <a:r>
              <a:rPr lang="en-US" altLang="zh-CN" sz="2000" b="1" dirty="0">
                <a:solidFill>
                  <a:srgbClr val="0070C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-</a:t>
            </a:r>
            <a:r>
              <a:rPr lang="zh-CN" altLang="en-US" sz="2000" b="1" dirty="0">
                <a:solidFill>
                  <a:srgbClr val="0070C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财务健康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趋势启动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控盘拉升</a:t>
            </a:r>
            <a:endParaRPr lang="zh-CN" altLang="en-US" sz="2000" b="1" dirty="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为什么它们都涨了？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3730"/>
            <a:ext cx="12192000" cy="57105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深入理解价投本质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6910"/>
            <a:ext cx="12192000" cy="56978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183388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271843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360299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878705" y="1616710"/>
            <a:ext cx="5340350" cy="80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业绩与股价的关系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49725" y="15335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086225" y="33000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086225" y="24168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878705" y="24999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估值认知与应用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878705" y="33832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学AI价投,赢未来</a:t>
            </a:r>
            <a:endParaRPr lang="zh-CN" altLang="en-US" sz="3000" dirty="0" smtClean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被错杀的投资机会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385" y="695960"/>
            <a:ext cx="6230620" cy="5607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645" y="695960"/>
            <a:ext cx="5621655" cy="56083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业绩与股价的关系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业绩是时间的玫瑰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0" y="737235"/>
            <a:ext cx="5974715" cy="5619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15" y="737235"/>
            <a:ext cx="5667375" cy="5619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业绩爆发就在一瞬间！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970" y="737235"/>
            <a:ext cx="6490970" cy="5655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615" y="737235"/>
            <a:ext cx="5278120" cy="5654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业绩的多种类型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7205" y="5148580"/>
            <a:ext cx="8657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投资的底线就是远离业绩亏损股，投资的收益来源于未来业绩增长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49633" y="1463997"/>
            <a:ext cx="1738922" cy="1585913"/>
            <a:chOff x="4644008" y="786422"/>
            <a:chExt cx="1738922" cy="1585913"/>
          </a:xfrm>
        </p:grpSpPr>
        <p:sp>
          <p:nvSpPr>
            <p:cNvPr id="5" name="MH_Other_1"/>
            <p:cNvSpPr/>
            <p:nvPr>
              <p:custDataLst>
                <p:tags r:id="rId1"/>
              </p:custDataLst>
            </p:nvPr>
          </p:nvSpPr>
          <p:spPr>
            <a:xfrm>
              <a:off x="4644008" y="786422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MH_SubTitle_3"/>
            <p:cNvSpPr/>
            <p:nvPr>
              <p:custDataLst>
                <p:tags r:id="rId2"/>
              </p:custDataLst>
            </p:nvPr>
          </p:nvSpPr>
          <p:spPr>
            <a:xfrm>
              <a:off x="4877080" y="1909598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增长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747" y="941175"/>
              <a:ext cx="1645444" cy="9130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>
            <a:off x="5949633" y="3212754"/>
            <a:ext cx="1738922" cy="1585913"/>
            <a:chOff x="4420869" y="2549004"/>
            <a:chExt cx="1738922" cy="1585913"/>
          </a:xfrm>
        </p:grpSpPr>
        <p:sp>
          <p:nvSpPr>
            <p:cNvPr id="9" name="MH_Other_1"/>
            <p:cNvSpPr/>
            <p:nvPr>
              <p:custDataLst>
                <p:tags r:id="rId4"/>
              </p:custDataLst>
            </p:nvPr>
          </p:nvSpPr>
          <p:spPr>
            <a:xfrm>
              <a:off x="4420869" y="2549004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MH_SubTitle_3"/>
            <p:cNvSpPr/>
            <p:nvPr>
              <p:custDataLst>
                <p:tags r:id="rId5"/>
              </p:custDataLst>
            </p:nvPr>
          </p:nvSpPr>
          <p:spPr>
            <a:xfrm>
              <a:off x="4673227" y="2569871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下降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7608" y="3094537"/>
              <a:ext cx="1645444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组合 12"/>
          <p:cNvGrpSpPr/>
          <p:nvPr/>
        </p:nvGrpSpPr>
        <p:grpSpPr>
          <a:xfrm>
            <a:off x="2002655" y="3212753"/>
            <a:ext cx="1738922" cy="1585913"/>
            <a:chOff x="548914" y="2548496"/>
            <a:chExt cx="1738922" cy="1585913"/>
          </a:xfrm>
        </p:grpSpPr>
        <p:sp>
          <p:nvSpPr>
            <p:cNvPr id="14" name="MH_Other_1"/>
            <p:cNvSpPr/>
            <p:nvPr>
              <p:custDataLst>
                <p:tags r:id="rId7"/>
              </p:custDataLst>
            </p:nvPr>
          </p:nvSpPr>
          <p:spPr>
            <a:xfrm>
              <a:off x="548914" y="2548496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5" name="MH_SubTitle_1"/>
            <p:cNvSpPr/>
            <p:nvPr>
              <p:custDataLst>
                <p:tags r:id="rId8"/>
              </p:custDataLst>
            </p:nvPr>
          </p:nvSpPr>
          <p:spPr>
            <a:xfrm>
              <a:off x="787597" y="2569871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亏增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1795" y="3094538"/>
              <a:ext cx="1645444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7" name="组合 16"/>
          <p:cNvGrpSpPr/>
          <p:nvPr/>
        </p:nvGrpSpPr>
        <p:grpSpPr>
          <a:xfrm>
            <a:off x="3976144" y="3212754"/>
            <a:ext cx="1738922" cy="1585913"/>
            <a:chOff x="2445049" y="2542324"/>
            <a:chExt cx="1738922" cy="1585913"/>
          </a:xfrm>
        </p:grpSpPr>
        <p:sp>
          <p:nvSpPr>
            <p:cNvPr id="18" name="MH_Other_1"/>
            <p:cNvSpPr/>
            <p:nvPr>
              <p:custDataLst>
                <p:tags r:id="rId10"/>
              </p:custDataLst>
            </p:nvPr>
          </p:nvSpPr>
          <p:spPr>
            <a:xfrm>
              <a:off x="2445049" y="2542324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9" name="MH_SubTitle_2"/>
            <p:cNvSpPr/>
            <p:nvPr>
              <p:custDataLst>
                <p:tags r:id="rId11"/>
              </p:custDataLst>
            </p:nvPr>
          </p:nvSpPr>
          <p:spPr>
            <a:xfrm>
              <a:off x="2662286" y="2569871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转亏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92357" y="3100028"/>
              <a:ext cx="1645443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1" name="组合 20"/>
          <p:cNvGrpSpPr/>
          <p:nvPr/>
        </p:nvGrpSpPr>
        <p:grpSpPr>
          <a:xfrm>
            <a:off x="2010806" y="1456852"/>
            <a:ext cx="1738922" cy="1585913"/>
            <a:chOff x="550054" y="787627"/>
            <a:chExt cx="1738922" cy="1585913"/>
          </a:xfrm>
        </p:grpSpPr>
        <p:sp>
          <p:nvSpPr>
            <p:cNvPr id="22" name="MH_Other_1"/>
            <p:cNvSpPr/>
            <p:nvPr>
              <p:custDataLst>
                <p:tags r:id="rId13"/>
              </p:custDataLst>
            </p:nvPr>
          </p:nvSpPr>
          <p:spPr>
            <a:xfrm>
              <a:off x="550054" y="787627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3" name="MH_SubTitle_1"/>
            <p:cNvSpPr/>
            <p:nvPr>
              <p:custDataLst>
                <p:tags r:id="rId14"/>
              </p:custDataLst>
            </p:nvPr>
          </p:nvSpPr>
          <p:spPr>
            <a:xfrm>
              <a:off x="783125" y="1915899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减亏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1265" y="941175"/>
              <a:ext cx="1645445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组合 24"/>
          <p:cNvGrpSpPr/>
          <p:nvPr/>
        </p:nvGrpSpPr>
        <p:grpSpPr>
          <a:xfrm>
            <a:off x="7923122" y="1456852"/>
            <a:ext cx="1738922" cy="1585913"/>
            <a:chOff x="6803813" y="786422"/>
            <a:chExt cx="1738922" cy="1585913"/>
          </a:xfrm>
        </p:grpSpPr>
        <p:sp>
          <p:nvSpPr>
            <p:cNvPr id="26" name="MH_Other_1"/>
            <p:cNvSpPr/>
            <p:nvPr>
              <p:custDataLst>
                <p:tags r:id="rId16"/>
              </p:custDataLst>
            </p:nvPr>
          </p:nvSpPr>
          <p:spPr>
            <a:xfrm>
              <a:off x="6803813" y="786422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7" name="MH_SubTitle_4"/>
            <p:cNvSpPr/>
            <p:nvPr>
              <p:custDataLst>
                <p:tags r:id="rId17"/>
              </p:custDataLst>
            </p:nvPr>
          </p:nvSpPr>
          <p:spPr>
            <a:xfrm>
              <a:off x="7036884" y="1916615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暴增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859521" y="936339"/>
              <a:ext cx="1641615" cy="9178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9" name="组合 28"/>
          <p:cNvGrpSpPr/>
          <p:nvPr/>
        </p:nvGrpSpPr>
        <p:grpSpPr>
          <a:xfrm>
            <a:off x="3981578" y="1463997"/>
            <a:ext cx="1738922" cy="1585913"/>
            <a:chOff x="2448737" y="793567"/>
            <a:chExt cx="1738922" cy="1585913"/>
          </a:xfrm>
        </p:grpSpPr>
        <p:sp>
          <p:nvSpPr>
            <p:cNvPr id="30" name="MH_Other_1"/>
            <p:cNvSpPr/>
            <p:nvPr>
              <p:custDataLst>
                <p:tags r:id="rId19"/>
              </p:custDataLst>
            </p:nvPr>
          </p:nvSpPr>
          <p:spPr>
            <a:xfrm>
              <a:off x="2448737" y="793567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1" name="MH_SubTitle_2"/>
            <p:cNvSpPr/>
            <p:nvPr>
              <p:custDataLst>
                <p:tags r:id="rId20"/>
              </p:custDataLst>
            </p:nvPr>
          </p:nvSpPr>
          <p:spPr>
            <a:xfrm>
              <a:off x="2678121" y="1915899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扭亏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492276" y="941175"/>
              <a:ext cx="1645443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3" name="组合 32"/>
          <p:cNvGrpSpPr/>
          <p:nvPr/>
        </p:nvGrpSpPr>
        <p:grpSpPr>
          <a:xfrm>
            <a:off x="7923122" y="3214478"/>
            <a:ext cx="1738922" cy="1585913"/>
            <a:chOff x="6534553" y="2549003"/>
            <a:chExt cx="1738922" cy="1585913"/>
          </a:xfrm>
        </p:grpSpPr>
        <p:sp>
          <p:nvSpPr>
            <p:cNvPr id="34" name="MH_Other_1"/>
            <p:cNvSpPr/>
            <p:nvPr>
              <p:custDataLst>
                <p:tags r:id="rId22"/>
              </p:custDataLst>
            </p:nvPr>
          </p:nvSpPr>
          <p:spPr>
            <a:xfrm>
              <a:off x="6534553" y="2549003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MH_SubTitle_4"/>
            <p:cNvSpPr/>
            <p:nvPr>
              <p:custDataLst>
                <p:tags r:id="rId23"/>
              </p:custDataLst>
            </p:nvPr>
          </p:nvSpPr>
          <p:spPr>
            <a:xfrm>
              <a:off x="6766129" y="2569871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暴雷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579078" y="3094537"/>
              <a:ext cx="1649872" cy="9322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custDataLst>
      <p:tags r:id="rId2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业绩的多种类型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23900" y="5956935"/>
            <a:ext cx="10744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业绩连续两个季度增长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股价下跌后筑底趋势开始启动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资金持续介入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筹码高度集中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678180"/>
            <a:ext cx="5774690" cy="52787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390" y="678815"/>
            <a:ext cx="5857875" cy="5278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被错杀的投资机会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280" y="674370"/>
            <a:ext cx="11181715" cy="57219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8030" y="2075815"/>
            <a:ext cx="6204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2025-7-20</a:t>
            </a:r>
            <a:r>
              <a:rPr lang="zh-CN" altLang="en-US" sz="2400">
                <a:solidFill>
                  <a:srgbClr val="FF0000"/>
                </a:solidFill>
              </a:rPr>
              <a:t>野狼老师沙龙现场分享</a:t>
            </a:r>
            <a:r>
              <a:rPr lang="en-US" altLang="zh-CN" sz="2400">
                <a:solidFill>
                  <a:srgbClr val="FF0000"/>
                </a:solidFill>
              </a:rPr>
              <a:t>AI</a:t>
            </a:r>
            <a:r>
              <a:rPr lang="zh-CN" altLang="en-US" sz="2400">
                <a:solidFill>
                  <a:srgbClr val="FF0000"/>
                </a:solidFill>
              </a:rPr>
              <a:t>选股思路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被错杀的投资机会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" y="702310"/>
            <a:ext cx="6153150" cy="56400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170" y="702310"/>
            <a:ext cx="6038850" cy="56407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DIAGRAM_VIRTUALLY_FRAME" val="{&quot;height&quot;:296.05,&quot;left&quot;:261.75,&quot;top&quot;:120.75,&quot;width&quot;:599.5}"/>
</p:tagLst>
</file>

<file path=ppt/tags/tag23.xml><?xml version="1.0" encoding="utf-8"?>
<p:tagLst xmlns:p="http://schemas.openxmlformats.org/presentationml/2006/main">
  <p:tag name="KSO_WM_DIAGRAM_VIRTUALLY_FRAME" val="{&quot;height&quot;:296.05,&quot;left&quot;:261.75,&quot;top&quot;:120.75,&quot;width&quot;:599.5}"/>
</p:tagLst>
</file>

<file path=ppt/tags/tag24.xml><?xml version="1.0" encoding="utf-8"?>
<p:tagLst xmlns:p="http://schemas.openxmlformats.org/presentationml/2006/main">
  <p:tag name="KSO_WM_DIAGRAM_VIRTUALLY_FRAME" val="{&quot;height&quot;:296.05,&quot;left&quot;:261.75,&quot;top&quot;:120.75,&quot;width&quot;:599.5}"/>
</p:tagLst>
</file>

<file path=ppt/tags/tag25.xml><?xml version="1.0" encoding="utf-8"?>
<p:tagLst xmlns:p="http://schemas.openxmlformats.org/presentationml/2006/main">
  <p:tag name="KSO_WM_DIAGRAM_VIRTUALLY_FRAME" val="{&quot;height&quot;:296.05,&quot;left&quot;:261.75,&quot;top&quot;:120.75,&quot;width&quot;:599.5}"/>
</p:tagLst>
</file>

<file path=ppt/tags/tag26.xml><?xml version="1.0" encoding="utf-8"?>
<p:tagLst xmlns:p="http://schemas.openxmlformats.org/presentationml/2006/main">
  <p:tag name="KSO_WM_DIAGRAM_VIRTUALLY_FRAME" val="{&quot;height&quot;:296.05,&quot;left&quot;:261.75,&quot;top&quot;:120.75,&quot;width&quot;:599.5}"/>
</p:tagLst>
</file>

<file path=ppt/tags/tag27.xml><?xml version="1.0" encoding="utf-8"?>
<p:tagLst xmlns:p="http://schemas.openxmlformats.org/presentationml/2006/main">
  <p:tag name="KSO_WM_DIAGRAM_VIRTUALLY_FRAME" val="{&quot;height&quot;:296.05,&quot;left&quot;:261.75,&quot;top&quot;:120.75,&quot;width&quot;:599.5}"/>
</p:tagLst>
</file>

<file path=ppt/tags/tag28.xml><?xml version="1.0" encoding="utf-8"?>
<p:tagLst xmlns:p="http://schemas.openxmlformats.org/presentationml/2006/main">
  <p:tag name="KSO_WM_DIAGRAM_VIRTUALLY_FRAME" val="{&quot;height&quot;:296.05,&quot;left&quot;:261.75,&quot;top&quot;:120.75,&quot;width&quot;:599.5}"/>
</p:tagLst>
</file>

<file path=ppt/tags/tag29.xml><?xml version="1.0" encoding="utf-8"?>
<p:tagLst xmlns:p="http://schemas.openxmlformats.org/presentationml/2006/main">
  <p:tag name="KSO_WM_DIAGRAM_VIRTUALLY_FRAME" val="{&quot;height&quot;:296.05,&quot;left&quot;:261.75,&quot;top&quot;:120.75,&quot;width&quot;:599.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296.05,&quot;left&quot;:261.75,&quot;top&quot;:120.75,&quot;width&quot;:599.5}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36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3"/>
</p:tagLst>
</file>

<file path=ppt/tags/tag37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38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3"/>
</p:tagLst>
</file>

<file path=ppt/tags/tag39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1"/>
</p:tagLst>
</file>

<file path=ppt/tags/tag41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2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2"/>
</p:tagLst>
</file>

<file path=ppt/tags/tag43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4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1"/>
</p:tagLst>
</file>

<file path=ppt/tags/tag45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6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4"/>
</p:tagLst>
</file>

<file path=ppt/tags/tag47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8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2"/>
</p:tagLst>
</file>

<file path=ppt/tags/tag49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4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PP_MARK_KEY" val="7fb726d2-c86b-42c1-b34d-3bbbdc299f5d"/>
  <p:tag name="COMMONDATA" val="eyJoZGlkIjoiOGE4MmM3N2M1Njg0N2RlMTM3NDgxNjk5YmFiZDMxNTIifQ=="/>
  <p:tag name="commondata" val="eyJoZGlkIjoiYjM0MzIzOGExY2RmNDFkZTQ5ZTE4NzVmNjNiZTY4MW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WPS 演示</Application>
  <PresentationFormat>宽屏</PresentationFormat>
  <Paragraphs>116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Medium</vt:lpstr>
      <vt:lpstr>思源黑体 CN Light</vt:lpstr>
      <vt:lpstr>思源黑体 CN Heavy</vt:lpstr>
      <vt:lpstr>思源黑体 CN Regular</vt:lpstr>
      <vt:lpstr>Impact</vt:lpstr>
      <vt:lpstr>思源黑体 CN Bold</vt:lpstr>
      <vt:lpstr>Arial Unicode MS</vt:lpstr>
      <vt:lpstr>Calibri</vt:lpstr>
      <vt:lpstr>等线 Light</vt:lpstr>
      <vt:lpstr>等线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330</cp:revision>
  <dcterms:created xsi:type="dcterms:W3CDTF">2019-06-19T02:08:00Z</dcterms:created>
  <dcterms:modified xsi:type="dcterms:W3CDTF">2025-10-19T10:59:45Z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F16AB0C0252A4DE6B2C326E496624362_13</vt:lpwstr>
  </property>
</Properties>
</file>