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handoutMasterIdLst>
    <p:handoutMasterId r:id="rId17"/>
  </p:handoutMasterIdLst>
  <p:sldIdLst>
    <p:sldId id="263" r:id="rId4"/>
    <p:sldId id="271" r:id="rId5"/>
    <p:sldId id="325" r:id="rId6"/>
    <p:sldId id="333" r:id="rId7"/>
    <p:sldId id="348" r:id="rId8"/>
    <p:sldId id="332" r:id="rId9"/>
    <p:sldId id="343" r:id="rId10"/>
    <p:sldId id="331" r:id="rId11"/>
    <p:sldId id="327" r:id="rId12"/>
    <p:sldId id="359" r:id="rId13"/>
    <p:sldId id="361" r:id="rId14"/>
    <p:sldId id="362" r:id="rId15"/>
    <p:sldId id="27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90"/>
      </p:cViewPr>
      <p:guideLst>
        <p:guide orient="horz" pos="2160"/>
        <p:guide pos="37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45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tags" Target="../tags/tag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../media/image2.png"/><Relationship Id="rId3" Type="http://schemas.openxmlformats.org/officeDocument/2006/relationships/tags" Target="../tags/tag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8" name="图片 7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:A112061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309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12)观点基于软件数据和理论模型分析，仅供参考，不构成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标签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4" name="图片 3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4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106.xml"/><Relationship Id="rId17" Type="http://schemas.openxmlformats.org/officeDocument/2006/relationships/image" Target="../media/image6.png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image" Target="../media/image3.png"/><Relationship Id="rId3" Type="http://schemas.openxmlformats.org/officeDocument/2006/relationships/tags" Target="../tags/tag142.xml"/><Relationship Id="rId2" Type="http://schemas.openxmlformats.org/officeDocument/2006/relationships/image" Target="../media/image1.png"/><Relationship Id="rId1" Type="http://schemas.openxmlformats.org/officeDocument/2006/relationships/tags" Target="../tags/tag14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25.xml"/><Relationship Id="rId13" Type="http://schemas.openxmlformats.org/officeDocument/2006/relationships/image" Target="../media/image7.png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0.xml"/><Relationship Id="rId6" Type="http://schemas.openxmlformats.org/officeDocument/2006/relationships/image" Target="../media/image9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7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529715" y="125285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/>
            <a:r>
              <a:rPr lang="zh-CN" altLang="en-US" sz="10000" spc="800">
                <a:solidFill>
                  <a:srgbClr val="C20006"/>
                </a:solidFill>
                <a:effectLst>
                  <a:outerShdw blurRad="50800" dist="38100" dir="2700000" algn="tl" rotWithShape="0">
                    <a:srgbClr val="A20007">
                      <a:alpha val="80000"/>
                    </a:srgbClr>
                  </a:outerShdw>
                </a:effectLst>
                <a:uFillTx/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>
              <a:solidFill>
                <a:srgbClr val="C20006"/>
              </a:solidFill>
              <a:effectLst>
                <a:outerShdw blurRad="50800" dist="38100" dir="2700000" algn="tl" rotWithShape="0">
                  <a:srgbClr val="A20007">
                    <a:alpha val="80000"/>
                  </a:srgbClr>
                </a:outerShdw>
              </a:effectLst>
              <a:uFillTx/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1529080" y="1171575"/>
            <a:ext cx="913384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经传多赢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en-US" sz="10000" spc="800" dirty="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Noto Sans S Chinese Black" panose="020B0A00000000000000" charset="-122"/>
                <a:ea typeface="Noto Sans S Chinese Black" panose="020B0A00000000000000" charset="-122"/>
                <a:sym typeface="+mn-ea"/>
              </a:rPr>
              <a:t>短线突击营</a:t>
            </a:r>
            <a:endParaRPr lang="zh-CN" altLang="en-US" sz="10000" spc="800" dirty="0">
              <a:gradFill>
                <a:gsLst>
                  <a:gs pos="30000">
                    <a:srgbClr val="FFFAEB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rgbClr val="C20006">
                    <a:alpha val="40000"/>
                  </a:srgbClr>
                </a:outerShdw>
              </a:effectLst>
              <a:latin typeface="Noto Sans S Chinese Black" panose="020B0A00000000000000" charset="-122"/>
              <a:ea typeface="Noto Sans S Chinese Black" panose="020B0A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50808" y="4386580"/>
            <a:ext cx="6890385" cy="774065"/>
            <a:chOff x="3942" y="6908"/>
            <a:chExt cx="9742" cy="1219"/>
          </a:xfrm>
        </p:grpSpPr>
        <p:grpSp>
          <p:nvGrpSpPr>
            <p:cNvPr id="6" name="组合 5"/>
            <p:cNvGrpSpPr/>
            <p:nvPr/>
          </p:nvGrpSpPr>
          <p:grpSpPr>
            <a:xfrm>
              <a:off x="3942" y="6908"/>
              <a:ext cx="9742" cy="1219"/>
              <a:chOff x="3088" y="8669"/>
              <a:chExt cx="12606" cy="1450"/>
            </a:xfrm>
          </p:grpSpPr>
          <p:sp>
            <p:nvSpPr>
              <p:cNvPr id="10" name="六边形 9"/>
              <p:cNvSpPr/>
              <p:nvPr>
                <p:custDataLst>
                  <p:tags r:id="rId3"/>
                </p:custDataLst>
              </p:nvPr>
            </p:nvSpPr>
            <p:spPr>
              <a:xfrm>
                <a:off x="3088" y="8669"/>
                <a:ext cx="12606" cy="1449"/>
              </a:xfrm>
              <a:prstGeom prst="hexagon">
                <a:avLst>
                  <a:gd name="adj" fmla="val 41063"/>
                  <a:gd name="vf" fmla="val 115470"/>
                </a:avLst>
              </a:prstGeom>
              <a:solidFill>
                <a:srgbClr val="FFEECB">
                  <a:alpha val="20000"/>
                </a:srgbClr>
              </a:solidFill>
              <a:ln>
                <a:noFill/>
              </a:ln>
              <a:effectLst>
                <a:outerShdw dist="25400" dir="5400000" algn="t" rotWithShape="0">
                  <a:srgbClr val="BB0006">
                    <a:alpha val="10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en-US" altLang="zh-CN">
                  <a:sym typeface="+mn-ea"/>
                </a:endParaRPr>
              </a:p>
            </p:txBody>
          </p:sp>
          <p:sp>
            <p:nvSpPr>
              <p:cNvPr id="12" name="六边形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3324" y="8669"/>
                <a:ext cx="12135" cy="1450"/>
              </a:xfrm>
              <a:prstGeom prst="hexagon">
                <a:avLst>
                  <a:gd name="adj" fmla="val 41063"/>
                  <a:gd name="vf" fmla="val 115470"/>
                </a:avLst>
              </a:prstGeom>
              <a:gradFill>
                <a:gsLst>
                  <a:gs pos="0">
                    <a:srgbClr val="FFD5A6"/>
                  </a:gs>
                  <a:gs pos="54000">
                    <a:srgbClr val="FFEECB"/>
                  </a:gs>
                  <a:gs pos="100000">
                    <a:srgbClr val="FFD5A6"/>
                  </a:gs>
                </a:gsLst>
                <a:lin ang="0" scaled="0"/>
              </a:gradFill>
              <a:ln>
                <a:noFill/>
              </a:ln>
              <a:effectLst>
                <a:innerShdw blurRad="38100" dist="25400" dir="2700000">
                  <a:srgbClr val="A20007">
                    <a:alpha val="7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/>
                  <a:t>.</a:t>
                </a:r>
                <a:endParaRPr lang="en-US" altLang="zh-CN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5"/>
              </p:custDataLst>
            </p:nvPr>
          </p:nvSpPr>
          <p:spPr>
            <a:xfrm>
              <a:off x="4729" y="7155"/>
              <a:ext cx="8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每周日至周四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19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30-20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: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15</a:t>
              </a:r>
              <a:r>
                <a:rPr lang="en-US" altLang="zh-CN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 </a:t>
              </a:r>
              <a:r>
                <a:rPr lang="zh-CN" altLang="en-US" sz="2400">
                  <a:solidFill>
                    <a:srgbClr val="EB0B1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火爆开讲</a:t>
              </a:r>
              <a:endParaRPr lang="zh-CN" altLang="en-US" sz="2400">
                <a:solidFill>
                  <a:srgbClr val="EB0B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五、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2025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想要好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51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抓执行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50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定策略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五、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2025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想要好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51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抓执行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50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定策略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图片 3" descr="经传龙年笔记本_17358042166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五、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2025</a:t>
            </a: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想要好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751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抓执行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65045" y="2506345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定策略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总_1735803116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0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8988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20241" y="1294760"/>
            <a:ext cx="7567559" cy="2085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2025</a:t>
            </a:r>
            <a:endParaRPr 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7200" dirty="0" smtClean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策略大于预测</a:t>
            </a:r>
            <a:endParaRPr lang="zh-CN" sz="7200" dirty="0" smtClean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03240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609590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5565140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6746240" y="3976370"/>
            <a:ext cx="878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方建伟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603240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4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5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6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7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sym typeface="+mn-ea"/>
                </a:rPr>
                <a:t>:A1120613090012</a:t>
              </a:r>
              <a:endPara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1620" y="3982720"/>
            <a:ext cx="2800349" cy="381327"/>
            <a:chOff x="10918" y="5734"/>
            <a:chExt cx="4072" cy="668"/>
          </a:xfrm>
        </p:grpSpPr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9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0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1"/>
              </p:custDataLst>
            </p:nvPr>
          </p:nvSpPr>
          <p:spPr>
            <a:xfrm>
              <a:off x="12700" y="5745"/>
              <a:ext cx="2290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2025.01.02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pic>
        <p:nvPicPr>
          <p:cNvPr id="4" name="图片 3" descr="画板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flipH="1">
            <a:off x="1605280" y="471805"/>
            <a:ext cx="3185160" cy="501904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1020445"/>
            <a:ext cx="5857875" cy="50558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一、经传大盘分析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圆角矩形标注 5"/>
          <p:cNvSpPr/>
          <p:nvPr>
            <p:custDataLst>
              <p:tags r:id="rId2"/>
            </p:custDataLst>
          </p:nvPr>
        </p:nvSpPr>
        <p:spPr>
          <a:xfrm>
            <a:off x="3711575" y="4733925"/>
            <a:ext cx="1843405" cy="855980"/>
          </a:xfrm>
          <a:prstGeom prst="wedgeRoundRectCallout">
            <a:avLst>
              <a:gd name="adj1" fmla="val -52135"/>
              <a:gd name="adj2" fmla="val 8093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横向统计低位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6191885" y="1120775"/>
            <a:ext cx="5755005" cy="3235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tx1"/>
                </a:solidFill>
              </a:rPr>
              <a:t>1</a:t>
            </a:r>
            <a:r>
              <a:rPr lang="zh-CN" altLang="en-US" sz="2400" b="1">
                <a:solidFill>
                  <a:schemeClr val="tx1"/>
                </a:solidFill>
              </a:rPr>
              <a:t>、</a:t>
            </a:r>
            <a:r>
              <a:rPr lang="zh-CN" sz="2400" b="1">
                <a:solidFill>
                  <a:schemeClr val="tx1"/>
                </a:solidFill>
              </a:rPr>
              <a:t>牛线下移，杀跌；</a:t>
            </a:r>
            <a:endParaRPr lang="zh-CN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2</a:t>
            </a:r>
            <a:r>
              <a:rPr lang="zh-CN" altLang="en-US" sz="2400" b="1">
                <a:solidFill>
                  <a:schemeClr val="tx1"/>
                </a:solidFill>
              </a:rPr>
              <a:t>、平均股价到熊线，破位进入非理性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en-US" altLang="zh-CN" sz="2400" b="1">
                <a:solidFill>
                  <a:schemeClr val="tx1"/>
                </a:solidFill>
              </a:rPr>
              <a:t>3</a:t>
            </a:r>
            <a:r>
              <a:rPr lang="zh-CN" altLang="en-US" sz="2400" b="1">
                <a:solidFill>
                  <a:schemeClr val="tx1"/>
                </a:solidFill>
              </a:rPr>
              <a:t>、横向统计红色数值来到</a:t>
            </a:r>
            <a:r>
              <a:rPr lang="en-US" altLang="zh-CN" sz="2400" b="1">
                <a:solidFill>
                  <a:schemeClr val="tx1"/>
                </a:solidFill>
              </a:rPr>
              <a:t>5</a:t>
            </a:r>
            <a:r>
              <a:rPr lang="zh-CN" altLang="en-US" sz="2400" b="1">
                <a:solidFill>
                  <a:schemeClr val="tx1"/>
                </a:solidFill>
              </a:rPr>
              <a:t>附近</a:t>
            </a:r>
            <a:endParaRPr lang="zh-CN" altLang="en-US" sz="2400" b="1">
              <a:solidFill>
                <a:schemeClr val="tx1"/>
              </a:solidFill>
            </a:endParaRPr>
          </a:p>
          <a:p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sz="2400" b="1">
                <a:solidFill>
                  <a:schemeClr val="tx1"/>
                </a:solidFill>
              </a:rPr>
              <a:t>总论：等待牛线走平，才是止跌；</a:t>
            </a:r>
            <a:endParaRPr lang="zh-CN" sz="2400" b="1">
              <a:solidFill>
                <a:schemeClr val="tx1"/>
              </a:solidFill>
            </a:endParaRPr>
          </a:p>
          <a:p>
            <a:r>
              <a:rPr lang="zh-CN" sz="2400" b="1">
                <a:solidFill>
                  <a:schemeClr val="tx1"/>
                </a:solidFill>
              </a:rPr>
              <a:t>稳健的等捕捞季节金叉信号。</a:t>
            </a:r>
            <a:endParaRPr lang="zh-CN" sz="2400" b="1">
              <a:solidFill>
                <a:schemeClr val="tx1"/>
              </a:solidFill>
            </a:endParaRPr>
          </a:p>
        </p:txBody>
      </p:sp>
      <p:sp>
        <p:nvSpPr>
          <p:cNvPr id="11" name="圆角矩形标注 10"/>
          <p:cNvSpPr/>
          <p:nvPr>
            <p:custDataLst>
              <p:tags r:id="rId4"/>
            </p:custDataLst>
          </p:nvPr>
        </p:nvSpPr>
        <p:spPr>
          <a:xfrm>
            <a:off x="3711575" y="3223895"/>
            <a:ext cx="1988820" cy="855980"/>
          </a:xfrm>
          <a:prstGeom prst="wedgeRoundRectCallout">
            <a:avLst>
              <a:gd name="adj1" fmla="val -52135"/>
              <a:gd name="adj2" fmla="val 8093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熊线支撑位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628900" y="4157980"/>
            <a:ext cx="1921510" cy="497840"/>
          </a:xfrm>
          <a:prstGeom prst="rect">
            <a:avLst/>
          </a:prstGeom>
          <a:solidFill>
            <a:schemeClr val="accent4">
              <a:alpha val="32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>
            <p:custDataLst>
              <p:tags r:id="rId5"/>
            </p:custDataLst>
          </p:nvPr>
        </p:nvSpPr>
        <p:spPr>
          <a:xfrm>
            <a:off x="3711575" y="1120775"/>
            <a:ext cx="1988820" cy="855980"/>
          </a:xfrm>
          <a:prstGeom prst="wedgeRoundRectCallout">
            <a:avLst>
              <a:gd name="adj1" fmla="val -52135"/>
              <a:gd name="adj2" fmla="val 80934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牛线下移</a:t>
            </a:r>
            <a:endParaRPr lang="zh-CN" altLang="en-US"/>
          </a:p>
          <a:p>
            <a:pPr algn="ctr"/>
            <a:r>
              <a:rPr lang="zh-CN" altLang="en-US"/>
              <a:t>杀跌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690" y="5568315"/>
            <a:ext cx="5319395" cy="508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二、想好没有？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77870" y="1309370"/>
            <a:ext cx="61772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短线</a:t>
            </a:r>
            <a:r>
              <a:rPr lang="en-US" altLang="zh-CN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or </a:t>
            </a:r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中线？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1630" y="3049270"/>
            <a:ext cx="7498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选股标准是什么？</a:t>
            </a:r>
            <a:endParaRPr lang="zh-CN" altLang="en-US" sz="7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47845" y="4704715"/>
            <a:ext cx="7498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什么情况买？卖？</a:t>
            </a:r>
            <a:endParaRPr lang="zh-CN" altLang="en-US" sz="7200" b="1"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短线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《涨停横盘二升》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090" y="743585"/>
            <a:ext cx="10452100" cy="58413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85570" y="5624830"/>
            <a:ext cx="535305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使用环境：平均股价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点</a:t>
            </a:r>
            <a:r>
              <a:rPr lang="en-US" altLang="zh-CN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zh-CN" altLang="en-US" sz="3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区域</a:t>
            </a:r>
            <a:endParaRPr lang="zh-CN" altLang="en-US" sz="32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3915" y="768350"/>
            <a:ext cx="8242300" cy="284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15" y="3611245"/>
            <a:ext cx="8241665" cy="30124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48309" y="0"/>
            <a:ext cx="6634756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短线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《涨停横盘二升》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三、案例讲解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6476" y="3395666"/>
            <a:ext cx="19048" cy="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845185"/>
            <a:ext cx="5548630" cy="5726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465" y="845820"/>
            <a:ext cx="4766310" cy="57257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8706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</a:t>
            </a:r>
            <a:r>
              <a:rPr lang="en-US" alt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sz="4400" dirty="0" smtClean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《中线龙头跟踪》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719173" y="915490"/>
            <a:ext cx="10752381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选股条件：</a:t>
            </a:r>
            <a:endParaRPr 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、选定产业方向，确定细分主题机会，并选出相应的细分主题龙头集；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、技术确认：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）主力状态红色；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日均线走平或上拐；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）个股阶段性涨幅最高不能超过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80%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以上；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、买点：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）突破智能辅助线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主力动向红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紫；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）回踩智能辅助线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缩量小阳小阴；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、卖点：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）底仓破智能辅助线下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-3%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出局；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）浮仓捕捞季节日线死叉卖出；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、止损：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-5%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67660" y="0"/>
            <a:ext cx="67151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四、案例讲解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6476" y="3395666"/>
            <a:ext cx="19048" cy="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520"/>
            <a:ext cx="12181205" cy="53568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75560" y="1100455"/>
            <a:ext cx="929005" cy="5050790"/>
          </a:xfrm>
          <a:prstGeom prst="rect">
            <a:avLst/>
          </a:prstGeom>
          <a:solidFill>
            <a:schemeClr val="accent6">
              <a:alpha val="23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4450" y="1100455"/>
            <a:ext cx="1423670" cy="5050790"/>
          </a:xfrm>
          <a:prstGeom prst="rect">
            <a:avLst/>
          </a:prstGeom>
          <a:solidFill>
            <a:schemeClr val="accent6">
              <a:alpha val="23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749290" y="1100455"/>
            <a:ext cx="918845" cy="5050790"/>
          </a:xfrm>
          <a:prstGeom prst="rect">
            <a:avLst/>
          </a:prstGeom>
          <a:solidFill>
            <a:schemeClr val="accent6">
              <a:alpha val="23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040130" y="1483995"/>
            <a:ext cx="1221740" cy="656590"/>
          </a:xfrm>
          <a:prstGeom prst="wedgeRoundRectCallout">
            <a:avLst>
              <a:gd name="adj1" fmla="val 83367"/>
              <a:gd name="adj2" fmla="val 2862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+30%</a:t>
            </a:r>
            <a:endParaRPr lang="en-US" altLang="zh-CN"/>
          </a:p>
        </p:txBody>
      </p:sp>
      <p:sp>
        <p:nvSpPr>
          <p:cNvPr id="11" name="圆角矩形标注 10"/>
          <p:cNvSpPr/>
          <p:nvPr/>
        </p:nvSpPr>
        <p:spPr>
          <a:xfrm>
            <a:off x="4460240" y="768350"/>
            <a:ext cx="1221740" cy="656590"/>
          </a:xfrm>
          <a:prstGeom prst="wedgeRoundRectCallout">
            <a:avLst>
              <a:gd name="adj1" fmla="val -14189"/>
              <a:gd name="adj2" fmla="val 9941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+4%</a:t>
            </a:r>
            <a:endParaRPr lang="en-US" altLang="zh-CN"/>
          </a:p>
        </p:txBody>
      </p:sp>
      <p:sp>
        <p:nvSpPr>
          <p:cNvPr id="12" name="圆角矩形标注 11"/>
          <p:cNvSpPr/>
          <p:nvPr/>
        </p:nvSpPr>
        <p:spPr>
          <a:xfrm>
            <a:off x="6799580" y="1100455"/>
            <a:ext cx="1221740" cy="656590"/>
          </a:xfrm>
          <a:prstGeom prst="wedgeRoundRectCallout">
            <a:avLst>
              <a:gd name="adj1" fmla="val -56340"/>
              <a:gd name="adj2" fmla="val 85589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/>
              <a:t>-5%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PP_MARK_KEY" val="34a5c737-2527-451b-a6cc-313a70f4ce21"/>
  <p:tag name="COMMONDATA" val="eyJoZGlkIjoiMmNlYjMwODMwMzFmZDE1MDYzYWUwNWVlNGI5MTMwYjgifQ=="/>
  <p:tag name="commondata" val="eyJoZGlkIjoiNmFkOTM4YTBmYzkwNDBjOWYzNjBlMTAzZTIxNjcwNG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WPS 演示</Application>
  <PresentationFormat>宽屏</PresentationFormat>
  <Paragraphs>112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思源黑体 CN Normal</vt:lpstr>
      <vt:lpstr>Noto Sans S Chinese Medium</vt:lpstr>
      <vt:lpstr>Noto Sans S Chinese Black</vt:lpstr>
      <vt:lpstr>思源黑体 CN Medium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C_Hokcheung</cp:lastModifiedBy>
  <cp:revision>635</cp:revision>
  <dcterms:created xsi:type="dcterms:W3CDTF">2019-06-19T02:08:00Z</dcterms:created>
  <dcterms:modified xsi:type="dcterms:W3CDTF">2025-01-02T11:01:01Z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E65A6D196A734666960EBD2FDF676C87_13</vt:lpwstr>
  </property>
</Properties>
</file>