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</p:sldMasterIdLst>
  <p:notesMasterIdLst>
    <p:notesMasterId r:id="rId9"/>
  </p:notesMasterIdLst>
  <p:sldIdLst>
    <p:sldId id="471" r:id="rId5"/>
    <p:sldId id="454" r:id="rId6"/>
    <p:sldId id="455" r:id="rId7"/>
    <p:sldId id="456" r:id="rId8"/>
    <p:sldId id="457" r:id="rId10"/>
    <p:sldId id="458" r:id="rId11"/>
    <p:sldId id="499" r:id="rId12"/>
    <p:sldId id="460" r:id="rId13"/>
    <p:sldId id="461" r:id="rId14"/>
    <p:sldId id="500" r:id="rId15"/>
    <p:sldId id="462" r:id="rId16"/>
    <p:sldId id="494" r:id="rId17"/>
    <p:sldId id="464" r:id="rId18"/>
    <p:sldId id="465" r:id="rId19"/>
    <p:sldId id="472" r:id="rId20"/>
    <p:sldId id="467" r:id="rId21"/>
    <p:sldId id="496" r:id="rId22"/>
    <p:sldId id="490" r:id="rId23"/>
    <p:sldId id="469" r:id="rId24"/>
    <p:sldId id="470" r:id="rId25"/>
    <p:sldId id="271" r:id="rId26"/>
    <p:sldId id="502" r:id="rId27"/>
    <p:sldId id="501" r:id="rId28"/>
    <p:sldId id="503" r:id="rId29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7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  <p:cmAuthor id="0" name="Mia Vida Villanueva" initials="MVV" lastIdx="1" clrIdx="0"/>
  <p:cmAuthor id="7" name="1206988966@qq.com" initials="1" lastIdx="1" clrIdx="2"/>
  <p:cmAuthor id="8" name="姜伟光" initials="姜" lastIdx="1" clrIdx="0"/>
  <p:cmAuthor id="3" name="lenovo" initials="l" lastIdx="6" clrIdx="2"/>
  <p:cmAuthor id="4" name="Administrator" initials="A" lastIdx="6" clrIdx="3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A2EA8"/>
    <a:srgbClr val="132AAC"/>
    <a:srgbClr val="7399DC"/>
    <a:srgbClr val="C50001"/>
    <a:srgbClr val="C60101"/>
    <a:srgbClr val="915C09"/>
    <a:srgbClr val="FFFFF5"/>
    <a:srgbClr val="D10300"/>
    <a:srgbClr val="C3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702" y="108"/>
      </p:cViewPr>
      <p:guideLst>
        <p:guide orient="horz" pos="2117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4" Type="http://schemas.openxmlformats.org/officeDocument/2006/relationships/tags" Target="tags/tag74.xml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235" y="182880"/>
            <a:ext cx="1594898" cy="360000"/>
          </a:xfrm>
          <a:prstGeom prst="rect">
            <a:avLst/>
          </a:prstGeom>
        </p:spPr>
      </p:pic>
      <p:pic>
        <p:nvPicPr>
          <p:cNvPr id="2" name="图片 1" descr="//192.168.10.238/素材/营销策划/7.课程/炒股进阶班课程项目/2024年/2024年8月/1920_1080.png1920_108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sp>
        <p:nvSpPr>
          <p:cNvPr id="11" name="等腰三角形 10"/>
          <p:cNvSpPr/>
          <p:nvPr userDrawn="1"/>
        </p:nvSpPr>
        <p:spPr>
          <a:xfrm rot="5400000">
            <a:off x="4345305" y="2675890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等腰三角形 11"/>
          <p:cNvSpPr/>
          <p:nvPr userDrawn="1"/>
        </p:nvSpPr>
        <p:spPr>
          <a:xfrm rot="5400000">
            <a:off x="4592320" y="26714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等腰三角形 12"/>
          <p:cNvSpPr/>
          <p:nvPr userDrawn="1"/>
        </p:nvSpPr>
        <p:spPr>
          <a:xfrm rot="5400000">
            <a:off x="4843780" y="268287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 userDrawn="1"/>
        </p:nvCxnSpPr>
        <p:spPr>
          <a:xfrm>
            <a:off x="1203960" y="4286250"/>
            <a:ext cx="8296275" cy="0"/>
          </a:xfrm>
          <a:prstGeom prst="line">
            <a:avLst/>
          </a:prstGeom>
          <a:ln w="22225">
            <a:gradFill>
              <a:gsLst>
                <a:gs pos="0">
                  <a:srgbClr val="132AAC"/>
                </a:gs>
                <a:gs pos="47000">
                  <a:srgbClr val="7399DC"/>
                </a:gs>
                <a:gs pos="100000">
                  <a:srgbClr val="0A2EA8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介绍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sp>
        <p:nvSpPr>
          <p:cNvPr id="11" name="文本框 10"/>
          <p:cNvSpPr txBox="1"/>
          <p:nvPr userDrawn="1"/>
        </p:nvSpPr>
        <p:spPr>
          <a:xfrm>
            <a:off x="-635" y="6582410"/>
            <a:ext cx="1219200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</a:t>
            </a:r>
            <a:r>
              <a:rPr lang="zh-CN" altLang="en-US" sz="10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吴镇鸿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丨执业编号：</a:t>
            </a:r>
            <a:r>
              <a:rPr lang="en-US" altLang="zh-CN" sz="10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A1120618120002</a:t>
            </a:r>
            <a:r>
              <a:rPr lang="zh-CN" altLang="en-US" sz="10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基金从业编号：</a:t>
            </a:r>
            <a:r>
              <a:rPr lang="en-US" altLang="zh-CN" sz="10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A20250617005261   </a:t>
            </a: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//192.168.10.238/素材/营销策划/7.课程/炒股进阶班课程项目/2024年/2024年8月/总海报1080.png总海报1080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尾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2128520" y="323088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0" name="图片 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1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3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image" Target="../media/image21.jpeg"/><Relationship Id="rId4" Type="http://schemas.openxmlformats.org/officeDocument/2006/relationships/tags" Target="../tags/tag45.xml"/><Relationship Id="rId3" Type="http://schemas.openxmlformats.org/officeDocument/2006/relationships/image" Target="NULL" TargetMode="External"/><Relationship Id="rId2" Type="http://schemas.openxmlformats.org/officeDocument/2006/relationships/image" Target="../media/image20.jpeg"/><Relationship Id="rId1" Type="http://schemas.openxmlformats.org/officeDocument/2006/relationships/tags" Target="../tags/tag4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0" Type="http://schemas.openxmlformats.org/officeDocument/2006/relationships/slideLayout" Target="../slideLayouts/slideLayout5.xml"/><Relationship Id="rId1" Type="http://schemas.openxmlformats.org/officeDocument/2006/relationships/tags" Target="../tags/tag48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58.xml"/><Relationship Id="rId2" Type="http://schemas.openxmlformats.org/officeDocument/2006/relationships/image" Target="../media/image22.png"/><Relationship Id="rId1" Type="http://schemas.openxmlformats.org/officeDocument/2006/relationships/tags" Target="../tags/tag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5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0.xml"/><Relationship Id="rId1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1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3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70.xml"/><Relationship Id="rId1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71.xml"/><Relationship Id="rId1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72.xml"/><Relationship Id="rId1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7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33.xml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5.xml"/><Relationship Id="rId3" Type="http://schemas.openxmlformats.org/officeDocument/2006/relationships/tags" Target="../tags/tag3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6.xml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39.xml"/><Relationship Id="rId3" Type="http://schemas.openxmlformats.org/officeDocument/2006/relationships/image" Target="../media/image17.png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42.xml"/><Relationship Id="rId3" Type="http://schemas.openxmlformats.org/officeDocument/2006/relationships/image" Target="../media/image18.png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 userDrawn="1"/>
        </p:nvSpPr>
        <p:spPr>
          <a:xfrm>
            <a:off x="3814354" y="3567419"/>
            <a:ext cx="1435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吴镇鸿</a:t>
            </a:r>
            <a:endParaRPr lang="zh-CN" altLang="en-US" sz="2400" dirty="0">
              <a:solidFill>
                <a:schemeClr val="accent1">
                  <a:lumMod val="7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5191125" y="3469640"/>
            <a:ext cx="325183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600" dirty="0">
                <a:solidFill>
                  <a:schemeClr val="accent1">
                    <a:lumMod val="7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  <a:sym typeface="+mn-ea"/>
              </a:rPr>
              <a:t>:</a:t>
            </a:r>
            <a:r>
              <a:rPr lang="en-US" altLang="zh-CN" sz="1600" b="0" i="0" dirty="0">
                <a:solidFill>
                  <a:schemeClr val="accent1">
                    <a:lumMod val="7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A1120618120002</a:t>
            </a:r>
            <a:br>
              <a:rPr lang="en-US" altLang="zh-CN" sz="1600" b="0" i="0" dirty="0">
                <a:solidFill>
                  <a:schemeClr val="accent1">
                    <a:lumMod val="7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</a:br>
            <a:r>
              <a:rPr lang="zh-CN" altLang="en-US" sz="1600" b="0" i="0" dirty="0">
                <a:solidFill>
                  <a:schemeClr val="accent1">
                    <a:lumMod val="7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基金从业</a:t>
            </a:r>
            <a:r>
              <a:rPr lang="zh-CN" altLang="en-US" sz="1600" dirty="0">
                <a:solidFill>
                  <a:schemeClr val="accent1">
                    <a:lumMod val="7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  <a:sym typeface="+mn-ea"/>
              </a:rPr>
              <a:t>编号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  <a:sym typeface="+mn-ea"/>
              </a:rPr>
              <a:t>:A20250617005261</a:t>
            </a:r>
            <a:endParaRPr lang="en-US" altLang="zh-CN" sz="1600" dirty="0">
              <a:solidFill>
                <a:schemeClr val="accent1">
                  <a:lumMod val="7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Medium" panose="020B0600000000000000" charset="-122"/>
              <a:sym typeface="+mn-ea"/>
            </a:endParaRPr>
          </a:p>
          <a:p>
            <a:endParaRPr lang="en-US" altLang="zh-CN" sz="1600" dirty="0">
              <a:solidFill>
                <a:schemeClr val="accent1">
                  <a:lumMod val="7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1938655" y="4160520"/>
            <a:ext cx="6169026" cy="1300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25000"/>
              </a:lnSpc>
            </a:pPr>
            <a:r>
              <a:rPr lang="en-US" altLang="zh-CN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10</a:t>
            </a:r>
            <a:r>
              <a:rPr lang="zh-CN" altLang="en-US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余年金融从业经验，专研究趋势理论，</a:t>
            </a:r>
            <a:r>
              <a:rPr lang="en-US" altLang="zh-CN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K</a:t>
            </a:r>
            <a:r>
              <a:rPr lang="zh-CN" altLang="en-US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线形态理论等，对于市场具有敏锐嗅觉。集十年大成研发双</a:t>
            </a:r>
            <a:r>
              <a:rPr lang="en-US" altLang="zh-CN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B</a:t>
            </a:r>
            <a:r>
              <a:rPr lang="zh-CN" altLang="en-US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龙头战法，成功帮助广大股民朋友看中做短，捕捉大波段强势股启动机会，精研盈利模式</a:t>
            </a:r>
            <a:r>
              <a:rPr lang="en-US" altLang="zh-CN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,</a:t>
            </a:r>
            <a:r>
              <a:rPr lang="zh-CN" altLang="en-US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首创中线游龙黄金战法，波段复制涨停法，</a:t>
            </a:r>
            <a:r>
              <a:rPr lang="en-US" altLang="zh-CN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333</a:t>
            </a:r>
            <a:r>
              <a:rPr lang="zh-CN" altLang="en-US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战法！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7637" y="1729871"/>
            <a:ext cx="8484054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7200" b="0" i="0" dirty="0">
                <a:solidFill>
                  <a:schemeClr val="bg1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主题低位双</a:t>
            </a:r>
            <a:r>
              <a:rPr lang="en-US" altLang="zh-CN" sz="7200" b="0" i="0" dirty="0">
                <a:solidFill>
                  <a:schemeClr val="bg1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B</a:t>
            </a:r>
            <a:r>
              <a:rPr lang="zh-CN" altLang="en-US" sz="7200" b="0" i="0" dirty="0">
                <a:solidFill>
                  <a:schemeClr val="bg1"/>
                </a:solidFill>
                <a:effectLst/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战法</a:t>
            </a:r>
            <a:endParaRPr lang="zh-CN" altLang="en-US" sz="7200" b="0" i="0" dirty="0">
              <a:solidFill>
                <a:schemeClr val="bg1"/>
              </a:solidFill>
              <a:effectLst/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1205230" y="3541395"/>
            <a:ext cx="2522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sz="2600" dirty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2600" dirty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23</a:t>
            </a:r>
            <a:r>
              <a:rPr sz="2600" dirty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2600" dirty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sz="2600" dirty="0">
              <a:solidFill>
                <a:srgbClr val="915C09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311" y="695298"/>
            <a:ext cx="3586682" cy="4996476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2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</a:t>
            </a:r>
            <a:r>
              <a:rPr lang="zh-CN" altLang="en-US" sz="42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</a:t>
            </a:r>
            <a:r>
              <a:rPr lang="en-US" altLang="zh-CN" sz="42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</a:t>
            </a:r>
            <a:r>
              <a:rPr lang="zh-CN" altLang="en-US" sz="42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龙头战法</a:t>
            </a:r>
            <a:endParaRPr lang="zh-CN" altLang="en-US" sz="4200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7725" y="942340"/>
            <a:ext cx="10496550" cy="55149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4200" b="1" spc="-20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抄底指标学习及应用</a:t>
            </a:r>
            <a:endParaRPr lang="zh-CN" sz="4200" b="1" spc="-200">
              <a:solidFill>
                <a:schemeClr val="bg1"/>
              </a:solidFill>
              <a:uFillTx/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159746" name="Picture 1" descr="第七讲：短线盈利模式之鈥敵垂擅丶烦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r:link="rId3"/>
          <a:stretch>
            <a:fillRect/>
          </a:stretch>
        </p:blipFill>
        <p:spPr>
          <a:xfrm>
            <a:off x="1248728" y="1373823"/>
            <a:ext cx="4924425" cy="2705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9749" name="Picture 4" descr="第七讲：短线盈利模式之鈥敵垂擅丶烦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r:link="rId3"/>
          <a:stretch>
            <a:fillRect/>
          </a:stretch>
        </p:blipFill>
        <p:spPr>
          <a:xfrm>
            <a:off x="7292658" y="983298"/>
            <a:ext cx="2714625" cy="3095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9747" name="Rectangle 3"/>
          <p:cNvSpPr/>
          <p:nvPr>
            <p:custDataLst>
              <p:tags r:id="rId6"/>
            </p:custDataLst>
          </p:nvPr>
        </p:nvSpPr>
        <p:spPr>
          <a:xfrm>
            <a:off x="882015" y="4323715"/>
            <a:ext cx="9574213" cy="218376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266700" algn="l"/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选股步骤：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当大盘进入到抄底区域之后，</a:t>
            </a:r>
            <a:endParaRPr lang="en-US" altLang="zh-CN" sz="1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r>
              <a:rPr lang="zh-CN" altLang="en-US" sz="16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运用智能选股方案</a:t>
            </a:r>
            <a:r>
              <a:rPr lang="en-US" altLang="zh-CN" sz="16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找出绝对底和大底的股票</a:t>
            </a:r>
            <a:r>
              <a:rPr lang="en-US" altLang="zh-CN" sz="16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加入到自选股</a:t>
            </a:r>
            <a:r>
              <a:rPr lang="en-US" altLang="zh-CN" sz="16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待牛线（红线）上穿马线（绿线）或捕捞      金叉介入。（</a:t>
            </a:r>
            <a:r>
              <a:rPr lang="en-US" altLang="zh-CN" sz="16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sz="16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分钟稳定）</a:t>
            </a:r>
            <a:endParaRPr lang="zh-CN" altLang="en-US" sz="12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选股思路：运用智能选股方案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水手抄底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短线看底部有超级单买入（主力被套）中线看流动资金翻红，结合量能考虑买入（一般底部放量中阳为好）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 水手抄底：当水手突破进入连续的蓝色超跌状态（即恐慌性杀跌区域），</a:t>
            </a:r>
            <a:endParaRPr lang="en-US" altLang="zh-CN" sz="1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一旦形成中阳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K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线，代表机会来了</a:t>
            </a:r>
            <a:r>
              <a:rPr lang="en-US" altLang="zh-CN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不出蓝色，不转绿色我们不操作</a:t>
            </a:r>
            <a:endParaRPr lang="zh-CN" altLang="en-US" sz="1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2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2950710" y="1716859"/>
            <a:ext cx="6773310" cy="840050"/>
          </a:xfrm>
          <a:prstGeom prst="rect">
            <a:avLst/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先看大盘分析横向样本统计短线超跌是否超过15，配合中线上攻低于5胜率会更高。</a:t>
            </a:r>
            <a:endParaRPr lang="zh-CN" altLang="en-US" sz="1400" dirty="0">
              <a:solidFill>
                <a:schemeClr val="tx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11" name="深色2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2435435" y="1715255"/>
            <a:ext cx="548300" cy="843418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algn="ctr">
              <a:lnSpc>
                <a:spcPct val="120000"/>
              </a:lnSpc>
              <a:defRPr/>
            </a:pPr>
            <a:r>
              <a:rPr lang="en-US" altLang="zh-CN" sz="2000" kern="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1</a:t>
            </a:r>
            <a:endParaRPr lang="en-US" altLang="zh-CN" sz="2000" kern="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2" name="文本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2950710" y="2520114"/>
            <a:ext cx="6773310" cy="840050"/>
          </a:xfrm>
          <a:prstGeom prst="rect">
            <a:avLst/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>
              <a:lnSpc>
                <a:spcPct val="120000"/>
              </a:lnSpc>
              <a:defRPr/>
            </a:pP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观察个股流动资金持续翻红，海洋寻底出现中底，大底状态的重点关注加入自选股（连续</a:t>
            </a:r>
            <a:r>
              <a:rPr lang="en-US" altLang="zh-CN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3</a:t>
            </a: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日资金流入、首板或中阳、</a:t>
            </a:r>
            <a:r>
              <a:rPr lang="zh-CN" altLang="en-US" sz="1400" dirty="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短期看主力动向，跟风资金，超级大单买入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）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深色3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2435435" y="2518511"/>
            <a:ext cx="548300" cy="843418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algn="ctr">
              <a:lnSpc>
                <a:spcPct val="120000"/>
              </a:lnSpc>
              <a:defRPr/>
            </a:pPr>
            <a:r>
              <a:rPr lang="en-US" altLang="zh-CN" sz="2000" kern="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2</a:t>
            </a:r>
            <a:endParaRPr lang="en-US" altLang="zh-CN" sz="2000" kern="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4" name="文本4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50710" y="3323370"/>
            <a:ext cx="6773310" cy="840050"/>
          </a:xfrm>
          <a:prstGeom prst="rect">
            <a:avLst/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精选牛马线都在中小底双底抬高的个股、下跌半年以上整体跌幅40-50%的个股、智能辅助线乖离率-20以下，做好条件预警，盘中看牛线上穿马线</a:t>
            </a:r>
            <a:r>
              <a:rPr lang="en-US" altLang="zh-CN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1</a:t>
            </a: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成仓，捕捞季节金叉两成，分仓位进场（超跌反弹仓位不超过</a:t>
            </a:r>
            <a:r>
              <a:rPr lang="en-US" altLang="zh-CN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3</a:t>
            </a: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成）三日原则快进快出</a:t>
            </a:r>
            <a:endParaRPr lang="zh-CN" altLang="en-US" sz="1400" dirty="0">
              <a:solidFill>
                <a:schemeClr val="tx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15" name="深色4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435435" y="3321766"/>
            <a:ext cx="548300" cy="843418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algn="ctr">
              <a:lnSpc>
                <a:spcPct val="120000"/>
              </a:lnSpc>
              <a:defRPr/>
            </a:pPr>
            <a:r>
              <a:rPr lang="en-US" altLang="zh-CN" sz="2000" kern="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3</a:t>
            </a:r>
            <a:endParaRPr lang="en-US" altLang="zh-CN" sz="2000" kern="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6" name="文本5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2950710" y="4111416"/>
            <a:ext cx="6773310" cy="840050"/>
          </a:xfrm>
          <a:prstGeom prst="rect">
            <a:avLst/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一旦盘中出现预警共振金叉信号，三个点以内是较好买入点，不追高。关注十点前短期资金进场是重点，短线高位不能突破智能辅助线或盘中死叉冲高减仓或卖出即可！</a:t>
            </a:r>
            <a:endParaRPr lang="zh-CN" altLang="en-US" sz="1400" dirty="0">
              <a:solidFill>
                <a:schemeClr val="tx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7" name="深色5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2435435" y="4109813"/>
            <a:ext cx="548300" cy="843418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algn="ctr">
              <a:lnSpc>
                <a:spcPct val="120000"/>
              </a:lnSpc>
              <a:defRPr/>
            </a:pPr>
            <a:r>
              <a:rPr lang="en-US" altLang="zh-CN" sz="2000" kern="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4</a:t>
            </a:r>
            <a:endParaRPr lang="en-US" altLang="zh-CN" sz="2000" kern="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70885" y="0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zh-CN" sz="4200" b="1" spc="-20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超跌反弹战法总结应用</a:t>
            </a:r>
            <a:endParaRPr lang="zh-CN" sz="4200" b="1" spc="-200">
              <a:solidFill>
                <a:schemeClr val="bg1"/>
              </a:solidFill>
              <a:uFillTx/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1" grpId="0" bldLvl="0" animBg="1"/>
      <p:bldP spid="12" grpId="0" bldLvl="0" animBg="1"/>
      <p:bldP spid="4" grpId="0" bldLvl="0" animBg="1"/>
      <p:bldP spid="14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>
            <p:custDataLst>
              <p:tags r:id="rId1"/>
            </p:custDataLst>
          </p:nvPr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  </a:t>
            </a:r>
            <a:r>
              <a:rPr lang="zh-CN" altLang="en-US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低位双</a:t>
            </a:r>
            <a:r>
              <a:rPr lang="en-US" altLang="zh-CN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B</a:t>
            </a:r>
            <a:r>
              <a:rPr lang="zh-CN" altLang="en-US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出击</a:t>
            </a:r>
            <a:r>
              <a:rPr lang="zh-CN" altLang="en-US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牛股特征</a:t>
            </a:r>
            <a:endParaRPr lang="zh-CN" altLang="en-US" sz="4200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25" y="737235"/>
            <a:ext cx="6254750" cy="58362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PART 0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3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pitchFamily="34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91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altLang="en-US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低位双</a:t>
            </a:r>
            <a:r>
              <a:rPr lang="en-US" altLang="zh-CN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B</a:t>
            </a:r>
            <a:r>
              <a:rPr lang="zh-CN" altLang="en-US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战法应用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    </a:t>
            </a:r>
            <a:r>
              <a:rPr lang="zh-CN" sz="3600" b="1" spc="-20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</a:t>
            </a:r>
            <a:r>
              <a:rPr lang="en-US" altLang="zh-CN" sz="3600" b="1" spc="-20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</a:t>
            </a:r>
            <a:r>
              <a:rPr lang="zh-CN" altLang="en-US" sz="3600" b="1" spc="-20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抬高绩优有主力类型：二次启动</a:t>
            </a:r>
            <a:endParaRPr lang="zh-CN" altLang="en-US" sz="3600" b="1" spc="-20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7410" y="706755"/>
            <a:ext cx="7917180" cy="58451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低位双</a:t>
            </a:r>
            <a:r>
              <a:rPr lang="en-US" altLang="zh-CN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B</a:t>
            </a:r>
            <a:r>
              <a:rPr lang="zh-CN" altLang="en-US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战法选股思路</a:t>
            </a:r>
            <a:endParaRPr lang="zh-CN" altLang="en-US" sz="4200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2505" y="1054735"/>
            <a:ext cx="8048625" cy="23050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335" y="3752215"/>
            <a:ext cx="8229600" cy="2286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   </a:t>
            </a:r>
            <a:r>
              <a:rPr lang="zh-CN" altLang="en-US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最佳拍档：</a:t>
            </a:r>
            <a:r>
              <a:rPr lang="zh-CN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最近炒作热点</a:t>
            </a:r>
            <a:r>
              <a:rPr lang="en-US" altLang="zh-CN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+</a:t>
            </a:r>
            <a:r>
              <a:rPr lang="zh-CN" altLang="en-US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绩优游资双紫牛</a:t>
            </a:r>
            <a:endParaRPr lang="zh-CN" altLang="en-US" sz="3200" b="1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5160"/>
            <a:ext cx="12192000" cy="59512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85" y="3894455"/>
            <a:ext cx="7308215" cy="23622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   </a:t>
            </a:r>
            <a:r>
              <a:rPr lang="zh-CN" altLang="en-US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选股标准：</a:t>
            </a:r>
            <a:r>
              <a:rPr lang="zh-CN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低位有空间</a:t>
            </a:r>
            <a:r>
              <a:rPr lang="en-US" altLang="zh-CN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+</a:t>
            </a:r>
            <a:r>
              <a:rPr lang="zh-CN" altLang="en-US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绩优双</a:t>
            </a:r>
            <a:r>
              <a:rPr lang="en-US" altLang="zh-CN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B</a:t>
            </a:r>
            <a:r>
              <a:rPr lang="zh-CN" altLang="en-US" sz="3200" b="1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双紫牛</a:t>
            </a:r>
            <a:endParaRPr lang="zh-CN" altLang="en-US" sz="3200" b="1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7985" y="706120"/>
            <a:ext cx="5641340" cy="5859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325" y="706120"/>
            <a:ext cx="5753735" cy="58597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   </a:t>
            </a:r>
            <a:r>
              <a:rPr lang="zh-CN" sz="3200" spc="-20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主题低位游资出击战法总结</a:t>
            </a:r>
            <a:endParaRPr lang="zh-CN" sz="3200" spc="-20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805815" y="1230630"/>
            <a:ext cx="519938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</a:rPr>
              <a:t>选股要点</a:t>
            </a:r>
            <a:r>
              <a:rPr lang="zh-CN" altLang="en-US"/>
              <a:t>：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，形成三共振主题风口或最近炒作短期资金活跃风口为佳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2</a:t>
            </a:r>
            <a:r>
              <a:rPr lang="zh-CN" altLang="en-US"/>
              <a:t>，中期主力状态红紫色，中短期向上，代表主力低位吸筹，短期资金活跃状态，主力动向紫色大额买入，跟风资金持续进场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3</a:t>
            </a:r>
            <a:r>
              <a:rPr lang="zh-CN" altLang="en-US"/>
              <a:t>，个股中期流动资金翻红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4</a:t>
            </a:r>
            <a:r>
              <a:rPr lang="zh-CN" altLang="en-US"/>
              <a:t>，个股底部超跌反弹首板启动，把握回档低位买入机会，买跌不追涨！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462395" y="951230"/>
            <a:ext cx="5199380" cy="4846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</a:rPr>
              <a:t>买卖要点：</a:t>
            </a:r>
            <a:endParaRPr lang="zh-CN" altLang="en-US" sz="2400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000">
                <a:solidFill>
                  <a:srgbClr val="FF0000"/>
                </a:solidFill>
              </a:rPr>
              <a:t>买点：</a:t>
            </a:r>
            <a:endParaRPr lang="zh-CN" altLang="en-US" sz="2000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1-</a:t>
            </a:r>
            <a:r>
              <a:rPr lang="zh-CN" altLang="en-US"/>
              <a:t>当天首板的关注第二天</a:t>
            </a:r>
            <a:r>
              <a:rPr lang="en-US" altLang="zh-CN"/>
              <a:t>10</a:t>
            </a:r>
            <a:r>
              <a:rPr lang="zh-CN" altLang="en-US"/>
              <a:t>点主力资金是否流入，高开不超过</a:t>
            </a:r>
            <a:r>
              <a:rPr lang="en-US" altLang="zh-CN"/>
              <a:t>3</a:t>
            </a:r>
            <a:r>
              <a:rPr lang="zh-CN" altLang="en-US"/>
              <a:t>个点或</a:t>
            </a:r>
            <a:r>
              <a:rPr lang="en-US" altLang="zh-CN"/>
              <a:t>6</a:t>
            </a:r>
            <a:r>
              <a:rPr lang="zh-CN" altLang="en-US"/>
              <a:t>个点才可以，低开不跌破蓝线或</a:t>
            </a:r>
            <a:r>
              <a:rPr lang="en-US" altLang="zh-CN"/>
              <a:t>8</a:t>
            </a:r>
            <a:r>
              <a:rPr lang="zh-CN" altLang="en-US"/>
              <a:t>日线附近即可低吸为主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2</a:t>
            </a:r>
            <a:r>
              <a:rPr lang="zh-CN" altLang="en-US"/>
              <a:t>，假如当日盘面不错，上个交易日大盘流动资金翻红，盘中也可以按照捕捞季节金叉</a:t>
            </a:r>
            <a:r>
              <a:rPr lang="en-US" altLang="zh-CN"/>
              <a:t>30</a:t>
            </a:r>
            <a:r>
              <a:rPr lang="zh-CN" altLang="en-US"/>
              <a:t>分钟，六十分钟线金叉分仓位买入，建议不超过</a:t>
            </a:r>
            <a:r>
              <a:rPr lang="en-US" altLang="zh-CN"/>
              <a:t>3</a:t>
            </a:r>
            <a:r>
              <a:rPr lang="zh-CN" altLang="en-US"/>
              <a:t>成低吸为主。</a:t>
            </a:r>
            <a:r>
              <a:rPr lang="en-US" altLang="zh-CN"/>
              <a:t>3</a:t>
            </a:r>
            <a:r>
              <a:rPr lang="zh-CN" altLang="en-US"/>
              <a:t>，</a:t>
            </a:r>
            <a:r>
              <a:rPr lang="zh-CN"/>
              <a:t>分时缩量回档均价线，五日均价线支撑，涨幅不超过</a:t>
            </a:r>
            <a:r>
              <a:rPr lang="en-US" altLang="zh-CN"/>
              <a:t>3</a:t>
            </a:r>
            <a:r>
              <a:rPr lang="zh-CN" altLang="en-US"/>
              <a:t>个点或</a:t>
            </a:r>
            <a:r>
              <a:rPr lang="en-US" altLang="zh-CN"/>
              <a:t>6</a:t>
            </a:r>
            <a:r>
              <a:rPr lang="zh-CN" altLang="en-US"/>
              <a:t>个点，短期有资金进场也可以看分时缩量回档买入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401060" y="1846580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86860" y="2731135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401060" y="3615690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55540" y="162941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大盘分析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226560" y="154622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63060" y="331279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63060" y="242951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55540" y="251269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底部双</a:t>
            </a:r>
            <a:r>
              <a:rPr lang="en-US" altLang="zh-CN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B</a:t>
            </a: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牛股特征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55540" y="339598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低位双</a:t>
            </a:r>
            <a:r>
              <a:rPr lang="en-US" altLang="zh-CN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B</a:t>
            </a: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战法应用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   </a:t>
            </a:r>
            <a:r>
              <a:rPr lang="zh-CN" sz="3200" spc="-20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主题低位双</a:t>
            </a:r>
            <a:r>
              <a:rPr lang="en-US" altLang="zh-CN" sz="3200" spc="-20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</a:t>
            </a:r>
            <a:r>
              <a:rPr lang="zh-CN" sz="3200" spc="-20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出击战法总结</a:t>
            </a:r>
            <a:endParaRPr lang="zh-CN" sz="3200" spc="-20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805815" y="1230630"/>
            <a:ext cx="519938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</a:rPr>
              <a:t>选股要点</a:t>
            </a:r>
            <a:r>
              <a:rPr lang="zh-CN" altLang="en-US"/>
              <a:t>：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，形成三共振主题风口或最近炒作短期资金活跃风口为佳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2</a:t>
            </a:r>
            <a:r>
              <a:rPr lang="zh-CN" altLang="en-US"/>
              <a:t>，中期主力状态红紫色，中短期向上，代表主力低位吸筹，短期资金活跃状态，主力动向紫色大额买入，跟风资金持续进场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3</a:t>
            </a:r>
            <a:r>
              <a:rPr lang="zh-CN" altLang="en-US"/>
              <a:t>，个股中期流动资金翻红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4</a:t>
            </a:r>
            <a:r>
              <a:rPr lang="zh-CN" altLang="en-US"/>
              <a:t>，个股底部超跌反弹首板启动，把握回档低位买入机会，买跌不追涨！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401435" y="1125855"/>
            <a:ext cx="5199380" cy="4799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</a:rPr>
              <a:t>卖</a:t>
            </a:r>
            <a:r>
              <a:rPr lang="zh-CN" altLang="en-US" sz="2400">
                <a:solidFill>
                  <a:srgbClr val="FF0000"/>
                </a:solidFill>
              </a:rPr>
              <a:t>点：</a:t>
            </a:r>
            <a:endParaRPr lang="zh-CN" altLang="en-US" sz="2400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1-</a:t>
            </a:r>
            <a:r>
              <a:rPr lang="zh-CN"/>
              <a:t>短线三日原则，第二天分时走弱（有赚该止盈止盈），短期资金流出马上反弹卖出（短线止损</a:t>
            </a:r>
            <a:r>
              <a:rPr lang="en-US" altLang="zh-CN"/>
              <a:t>3-5</a:t>
            </a:r>
            <a:r>
              <a:rPr lang="zh-CN" altLang="en-US"/>
              <a:t>个点）</a:t>
            </a:r>
            <a:endParaRPr lang="zh-CN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2</a:t>
            </a:r>
            <a:r>
              <a:rPr lang="zh-CN" altLang="en-US"/>
              <a:t>，</a:t>
            </a:r>
            <a:r>
              <a:rPr lang="zh-CN"/>
              <a:t>回档智能交易线，</a:t>
            </a:r>
            <a:r>
              <a:rPr lang="en-US" altLang="zh-CN"/>
              <a:t>8</a:t>
            </a:r>
            <a:r>
              <a:rPr lang="zh-CN" altLang="en-US"/>
              <a:t>日线</a:t>
            </a:r>
            <a:r>
              <a:rPr lang="zh-CN"/>
              <a:t>有支撑或当日涨停持有为主，跌破</a:t>
            </a:r>
            <a:r>
              <a:rPr lang="en-US" altLang="zh-CN"/>
              <a:t>8</a:t>
            </a:r>
            <a:r>
              <a:rPr lang="zh-CN" altLang="en-US"/>
              <a:t>日线，</a:t>
            </a:r>
            <a:r>
              <a:rPr lang="zh-CN"/>
              <a:t>智能交易线</a:t>
            </a:r>
            <a:r>
              <a:rPr lang="en-US" altLang="zh-CN"/>
              <a:t>S</a:t>
            </a:r>
            <a:r>
              <a:rPr lang="zh-CN" altLang="en-US"/>
              <a:t>点或盘中六十分钟死叉卖出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en-US" altLang="zh-CN"/>
              <a:t>3</a:t>
            </a:r>
            <a:r>
              <a:rPr lang="zh-CN" altLang="en-US"/>
              <a:t>，持有远离智能辅助线超</a:t>
            </a:r>
            <a:r>
              <a:rPr lang="en-US" altLang="zh-CN"/>
              <a:t>20-30</a:t>
            </a:r>
            <a:r>
              <a:rPr lang="zh-CN" altLang="en-US"/>
              <a:t>个点左右可以减仓做波段复制涨停！（牛股重复做）</a:t>
            </a:r>
            <a:endParaRPr lang="zh-CN" altLang="en-US"/>
          </a:p>
          <a:p>
            <a:pPr indent="0" fontAlgn="auto">
              <a:lnSpc>
                <a:spcPct val="150000"/>
              </a:lnSpc>
            </a:pPr>
            <a:endParaRPr lang="zh-CN" altLang="en-US"/>
          </a:p>
          <a:p>
            <a:pPr indent="0" fontAlgn="auto">
              <a:lnSpc>
                <a:spcPct val="150000"/>
              </a:lnSpc>
            </a:pPr>
            <a:r>
              <a:rPr lang="zh-CN" altLang="en-US">
                <a:solidFill>
                  <a:srgbClr val="FF0000"/>
                </a:solidFill>
              </a:rPr>
              <a:t>切记：整体超跌反弹过程，仓位保持在三成以内！</a:t>
            </a:r>
            <a:endParaRPr lang="zh-CN" altLang="en-US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PART 01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pitchFamily="34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6600" b="1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大盘分析</a:t>
            </a:r>
            <a:endParaRPr lang="zh-CN" altLang="en-US" sz="6600" b="1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        </a:t>
            </a:r>
            <a:r>
              <a:rPr lang="zh-CN" sz="36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灰色风险不可控制区域，关注金叉反弹</a:t>
            </a:r>
            <a:endParaRPr lang="zh-CN" sz="3200" b="1" spc="-20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5160"/>
            <a:ext cx="12192000" cy="59766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   </a:t>
            </a:r>
            <a:r>
              <a:rPr lang="zh-CN" altLang="en-US" sz="36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中期趋势：震荡洗盘，回调介入</a:t>
            </a:r>
            <a:r>
              <a:rPr lang="zh-CN" altLang="en-US" sz="36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良机</a:t>
            </a:r>
            <a:endParaRPr lang="zh-CN" altLang="en-US" sz="3600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010" y="727710"/>
            <a:ext cx="5551170" cy="58629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180" y="727710"/>
            <a:ext cx="5489575" cy="58629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PART 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02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pitchFamily="34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3038475"/>
            <a:ext cx="9839325" cy="191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altLang="en-US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底部双</a:t>
            </a:r>
            <a:r>
              <a:rPr lang="en-US" altLang="zh-CN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B</a:t>
            </a:r>
            <a:r>
              <a:rPr lang="zh-CN" altLang="en-US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牛股特征</a:t>
            </a:r>
            <a:endParaRPr lang="zh-CN" altLang="en-US" sz="6600" b="1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     </a:t>
            </a:r>
            <a:r>
              <a:rPr lang="zh-CN" altLang="en-US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紧跟短期主力，把握神剑好不好？</a:t>
            </a:r>
            <a:endParaRPr lang="zh-CN" altLang="en-US" sz="4200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9825" y="1021715"/>
            <a:ext cx="7086600" cy="51149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89350" y="6203315"/>
            <a:ext cx="5161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符合主题热点，低位双</a:t>
            </a:r>
            <a:r>
              <a:rPr lang="en-US" altLang="zh-CN"/>
              <a:t>B</a:t>
            </a:r>
            <a:r>
              <a:rPr lang="zh-CN" altLang="en-US"/>
              <a:t>，游资活跃出击个股类型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主力做票五步走</a:t>
            </a:r>
            <a:endParaRPr lang="zh-CN" altLang="en-US" sz="4200" spc="-20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572000" y="5834295"/>
            <a:ext cx="3048000" cy="46037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大家想要做在哪一步？</a:t>
            </a:r>
            <a:endParaRPr lang="zh-CN" altLang="en-US" sz="240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88085" y="982345"/>
            <a:ext cx="9815830" cy="485267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 userDrawn="1">
            <p:custDataLst>
              <p:tags r:id="rId1"/>
            </p:custDataLst>
          </p:nvPr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 b="1" spc="-200">
                <a:solidFill>
                  <a:schemeClr val="bg1"/>
                </a:solidFill>
                <a:uFillTx/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投资方案哪个最佳？</a:t>
            </a:r>
            <a:endParaRPr lang="zh-CN" sz="4200" b="1" spc="-200">
              <a:solidFill>
                <a:schemeClr val="bg1"/>
              </a:solidFill>
              <a:uFillTx/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158722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24953" y="1065848"/>
            <a:ext cx="8931275" cy="54292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2.xml><?xml version="1.0" encoding="utf-8"?>
<p:tagLst xmlns:p="http://schemas.openxmlformats.org/presentationml/2006/main">
  <p:tag name="KSO_WM_DIAGRAM_VIRTUALLY_FRAME" val="{&quot;height&quot;:224.8,&quot;left&quot;:267.8,&quot;top&quot;:121.75,&quot;width&quot;:599.5}"/>
</p:tagLst>
</file>

<file path=ppt/tags/tag23.xml><?xml version="1.0" encoding="utf-8"?>
<p:tagLst xmlns:p="http://schemas.openxmlformats.org/presentationml/2006/main">
  <p:tag name="KSO_WM_DIAGRAM_VIRTUALLY_FRAME" val="{&quot;height&quot;:224.8,&quot;left&quot;:267.8,&quot;top&quot;:121.75,&quot;width&quot;:599.5}"/>
</p:tagLst>
</file>

<file path=ppt/tags/tag24.xml><?xml version="1.0" encoding="utf-8"?>
<p:tagLst xmlns:p="http://schemas.openxmlformats.org/presentationml/2006/main">
  <p:tag name="KSO_WM_DIAGRAM_VIRTUALLY_FRAME" val="{&quot;height&quot;:224.8,&quot;left&quot;:267.8,&quot;top&quot;:121.75,&quot;width&quot;:599.5}"/>
</p:tagLst>
</file>

<file path=ppt/tags/tag25.xml><?xml version="1.0" encoding="utf-8"?>
<p:tagLst xmlns:p="http://schemas.openxmlformats.org/presentationml/2006/main">
  <p:tag name="KSO_WM_DIAGRAM_VIRTUALLY_FRAME" val="{&quot;height&quot;:224.8,&quot;left&quot;:267.8,&quot;top&quot;:121.75,&quot;width&quot;:599.5}"/>
</p:tagLst>
</file>

<file path=ppt/tags/tag26.xml><?xml version="1.0" encoding="utf-8"?>
<p:tagLst xmlns:p="http://schemas.openxmlformats.org/presentationml/2006/main">
  <p:tag name="KSO_WM_DIAGRAM_VIRTUALLY_FRAME" val="{&quot;height&quot;:224.8,&quot;left&quot;:267.8,&quot;top&quot;:121.75,&quot;width&quot;:599.5}"/>
</p:tagLst>
</file>

<file path=ppt/tags/tag27.xml><?xml version="1.0" encoding="utf-8"?>
<p:tagLst xmlns:p="http://schemas.openxmlformats.org/presentationml/2006/main">
  <p:tag name="KSO_WM_DIAGRAM_VIRTUALLY_FRAME" val="{&quot;height&quot;:224.8,&quot;left&quot;:267.8,&quot;top&quot;:121.75,&quot;width&quot;:599.5}"/>
</p:tagLst>
</file>

<file path=ppt/tags/tag28.xml><?xml version="1.0" encoding="utf-8"?>
<p:tagLst xmlns:p="http://schemas.openxmlformats.org/presentationml/2006/main">
  <p:tag name="KSO_WM_DIAGRAM_VIRTUALLY_FRAME" val="{&quot;height&quot;:224.8,&quot;left&quot;:267.8,&quot;top&quot;:121.75,&quot;width&quot;:599.5}"/>
</p:tagLst>
</file>

<file path=ppt/tags/tag29.xml><?xml version="1.0" encoding="utf-8"?>
<p:tagLst xmlns:p="http://schemas.openxmlformats.org/presentationml/2006/main">
  <p:tag name="KSO_WM_DIAGRAM_VIRTUALLY_FRAME" val="{&quot;height&quot;:224.8,&quot;left&quot;:267.8,&quot;top&quot;:121.75,&quot;width&quot;:599.5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DIAGRAM_VIRTUALLY_FRAME" val="{&quot;height&quot;:224.8,&quot;left&quot;:267.8,&quot;top&quot;:121.75,&quot;width&quot;:599.5}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p="http://schemas.openxmlformats.org/presentationml/2006/main">
  <p:tag name="KSO_WPP_MARK_KEY" val="7fb726d2-c86b-42c1-b34d-3bbbdc299f5d"/>
  <p:tag name="COMMONDATA" val="eyJoZGlkIjoiOGE4MmM3N2M1Njg0N2RlMTM3NDgxNjk5YmFiZDMxNTIifQ=="/>
  <p:tag name="commondata" val="eyJoZGlkIjoiYjM0MzIzOGExY2RmNDFkZTQ5ZTE4NzVmNjNiZTY4MWE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1646</Words>
  <Application>WPS 演示</Application>
  <PresentationFormat>宽屏</PresentationFormat>
  <Paragraphs>116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48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Medium</vt:lpstr>
      <vt:lpstr>思源黑体 CN Light</vt:lpstr>
      <vt:lpstr>思源黑体 CN Heavy</vt:lpstr>
      <vt:lpstr>思源黑体 CN Regular</vt:lpstr>
      <vt:lpstr>Impact</vt:lpstr>
      <vt:lpstr>思源黑体 CN Bold</vt:lpstr>
      <vt:lpstr>KSOF954951BB</vt:lpstr>
      <vt:lpstr>Segoe Print</vt:lpstr>
      <vt:lpstr>KSOFDDF4E7ED</vt:lpstr>
      <vt:lpstr>Arial Unicode MS</vt:lpstr>
      <vt:lpstr>Calibri</vt:lpstr>
      <vt:lpstr>KSOF28C8607A</vt:lpstr>
      <vt:lpstr>Office 主题​​</vt:lpstr>
      <vt:lpstr>1_自定义设计方案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siren</cp:lastModifiedBy>
  <cp:revision>457</cp:revision>
  <dcterms:created xsi:type="dcterms:W3CDTF">2019-06-19T02:08:00Z</dcterms:created>
  <dcterms:modified xsi:type="dcterms:W3CDTF">2026-08-23T08:58:32Z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871D7887CCC349EDB85D1EFD986D7BE2_13</vt:lpwstr>
  </property>
</Properties>
</file>