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5"/>
  </p:notesMasterIdLst>
  <p:handoutMasterIdLst>
    <p:handoutMasterId r:id="rId26"/>
  </p:handoutMasterIdLst>
  <p:sldIdLst>
    <p:sldId id="4166" r:id="rId4"/>
    <p:sldId id="4167" r:id="rId5"/>
    <p:sldId id="4168" r:id="rId6"/>
    <p:sldId id="4317" r:id="rId7"/>
    <p:sldId id="4332" r:id="rId8"/>
    <p:sldId id="4329" r:id="rId9"/>
    <p:sldId id="4324" r:id="rId10"/>
    <p:sldId id="4328" r:id="rId11"/>
    <p:sldId id="4334" r:id="rId12"/>
    <p:sldId id="4335" r:id="rId13"/>
    <p:sldId id="4336" r:id="rId14"/>
    <p:sldId id="4229" r:id="rId15"/>
    <p:sldId id="4314" r:id="rId16"/>
    <p:sldId id="4313" r:id="rId17"/>
    <p:sldId id="4331" r:id="rId18"/>
    <p:sldId id="4183" r:id="rId19"/>
    <p:sldId id="4209" r:id="rId20"/>
    <p:sldId id="4184" r:id="rId21"/>
    <p:sldId id="4337" r:id="rId22"/>
    <p:sldId id="4189" r:id="rId23"/>
    <p:sldId id="4230" r:id="rId24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6" userDrawn="1">
          <p15:clr>
            <a:srgbClr val="A4A3A4"/>
          </p15:clr>
        </p15:guide>
        <p15:guide id="2" pos="38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F315F3"/>
    <a:srgbClr val="23B253"/>
    <a:srgbClr val="E123DA"/>
    <a:srgbClr val="D7000F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06"/>
        <p:guide pos="385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gs" Target="tags/tag152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-1270" y="68834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7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8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9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0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1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4.xml"/><Relationship Id="rId1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6.xml"/><Relationship Id="rId1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7.xml"/><Relationship Id="rId1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image" Target="../media/image3.png"/><Relationship Id="rId3" Type="http://schemas.openxmlformats.org/officeDocument/2006/relationships/tags" Target="../tags/tag149.xml"/><Relationship Id="rId2" Type="http://schemas.openxmlformats.org/officeDocument/2006/relationships/image" Target="../media/image1.png"/><Relationship Id="rId1" Type="http://schemas.openxmlformats.org/officeDocument/2006/relationships/tags" Target="../tags/tag14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1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3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5.xml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6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主线淘金，涨停主线（航天）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45" y="2218690"/>
            <a:ext cx="5441950" cy="40322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070" y="1289050"/>
            <a:ext cx="5507355" cy="45612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8966835" y="5226685"/>
            <a:ext cx="2534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60</a:t>
            </a:r>
            <a:r>
              <a:rPr lang="zh-CN" altLang="en-US">
                <a:highlight>
                  <a:srgbClr val="FFFF00"/>
                </a:highlight>
              </a:rPr>
              <a:t>分下轨寻找机会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824230"/>
            <a:ext cx="5319395" cy="12306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主线淘金，涨停主线（机器人）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45" y="867410"/>
            <a:ext cx="5439410" cy="11925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940" y="867410"/>
            <a:ext cx="5697855" cy="5324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45" y="2159000"/>
            <a:ext cx="5439410" cy="41217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未来看点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130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选突破回档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" y="833755"/>
            <a:ext cx="4989830" cy="5494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325" y="1007745"/>
            <a:ext cx="3443605" cy="34759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925" y="1912620"/>
            <a:ext cx="3467735" cy="3617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2060" y="2808605"/>
            <a:ext cx="3147695" cy="35198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人工智能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r="5142"/>
          <a:stretch>
            <a:fillRect/>
          </a:stretch>
        </p:blipFill>
        <p:spPr>
          <a:xfrm>
            <a:off x="67310" y="727710"/>
            <a:ext cx="4392930" cy="52025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32358" t="10796" b="8313"/>
          <a:stretch>
            <a:fillRect/>
          </a:stretch>
        </p:blipFill>
        <p:spPr>
          <a:xfrm>
            <a:off x="4031615" y="1170305"/>
            <a:ext cx="2758440" cy="25025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140" y="2170430"/>
            <a:ext cx="3584575" cy="35102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1605" y="2741295"/>
            <a:ext cx="4149090" cy="31889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强势行情《彩虹战法》的选择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1.7</a:t>
            </a:r>
            <a:endParaRPr lang="en-US" alt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7520" y="831850"/>
            <a:ext cx="3604895" cy="2167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270" y="836930"/>
            <a:ext cx="4281170" cy="2162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2556510"/>
            <a:ext cx="4418965" cy="36182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445" y="3543935"/>
            <a:ext cx="4819650" cy="26936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/>
          <p:nvPr/>
        </p:nvPicPr>
        <p:blipFill>
          <a:blip r:embed="rId5"/>
          <a:stretch>
            <a:fillRect/>
          </a:stretch>
        </p:blipFill>
        <p:spPr>
          <a:xfrm>
            <a:off x="9103995" y="826135"/>
            <a:ext cx="2936875" cy="25863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量价齐升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主题趋势牛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2025.1.11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77660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趋势控盘主线（有色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科技）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65" y="882015"/>
            <a:ext cx="4787265" cy="35185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t="16058"/>
          <a:stretch>
            <a:fillRect/>
          </a:stretch>
        </p:blipFill>
        <p:spPr>
          <a:xfrm>
            <a:off x="325120" y="4188460"/>
            <a:ext cx="4201795" cy="2187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5356225" y="882015"/>
            <a:ext cx="41529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0029DA"/>
                </a:solidFill>
              </a:rPr>
              <a:t>2025</a:t>
            </a:r>
            <a:r>
              <a:rPr lang="zh-CN" altLang="en-US">
                <a:solidFill>
                  <a:srgbClr val="0029DA"/>
                </a:solidFill>
              </a:rPr>
              <a:t>年：</a:t>
            </a:r>
            <a:endParaRPr lang="zh-CN" altLang="en-US">
              <a:solidFill>
                <a:srgbClr val="0029DA"/>
              </a:solidFill>
            </a:endParaRPr>
          </a:p>
          <a:p>
            <a:r>
              <a:rPr lang="zh-CN" altLang="en-US"/>
              <a:t>①涨幅最大的是</a:t>
            </a:r>
            <a:r>
              <a:rPr lang="zh-CN" altLang="en-US">
                <a:solidFill>
                  <a:srgbClr val="FF0000"/>
                </a:solidFill>
              </a:rPr>
              <a:t>有色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科技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②控盘最高的是</a:t>
            </a:r>
            <a:r>
              <a:rPr lang="zh-CN" altLang="en-US">
                <a:solidFill>
                  <a:srgbClr val="FF0000"/>
                </a:solidFill>
              </a:rPr>
              <a:t>有色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科技</a:t>
            </a:r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315F3"/>
                </a:solidFill>
              </a:rPr>
              <a:t>2026</a:t>
            </a:r>
            <a:r>
              <a:rPr lang="zh-CN" altLang="en-US">
                <a:solidFill>
                  <a:srgbClr val="F315F3"/>
                </a:solidFill>
              </a:rPr>
              <a:t>首周：</a:t>
            </a:r>
            <a:endParaRPr lang="zh-CN" altLang="en-US">
              <a:solidFill>
                <a:srgbClr val="F315F3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①高控盘趋势主线：</a:t>
            </a:r>
            <a:r>
              <a:rPr lang="zh-CN" altLang="en-US">
                <a:solidFill>
                  <a:srgbClr val="FF0000"/>
                </a:solidFill>
              </a:rPr>
              <a:t>有色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科技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军工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②无控盘补涨轮动：</a:t>
            </a:r>
            <a:r>
              <a:rPr lang="zh-CN" altLang="en-US">
                <a:solidFill>
                  <a:srgbClr val="FF0000"/>
                </a:solidFill>
              </a:rPr>
              <a:t>保险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医药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券商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0" name="右大括号 9"/>
          <p:cNvSpPr/>
          <p:nvPr/>
        </p:nvSpPr>
        <p:spPr>
          <a:xfrm>
            <a:off x="8181340" y="1250950"/>
            <a:ext cx="297180" cy="47117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693785" y="1250950"/>
            <a:ext cx="2892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趋势持仓，看</a:t>
            </a:r>
            <a:r>
              <a:rPr lang="zh-CN" altLang="en-US">
                <a:solidFill>
                  <a:srgbClr val="23B253"/>
                </a:solidFill>
                <a:highlight>
                  <a:srgbClr val="FFFF00"/>
                </a:highlight>
              </a:rPr>
              <a:t>牛熊线</a:t>
            </a:r>
            <a:r>
              <a:rPr lang="zh-CN" altLang="en-US">
                <a:highlight>
                  <a:srgbClr val="FFFF00"/>
                </a:highlight>
              </a:rPr>
              <a:t>决定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3" name="下箭头 12"/>
          <p:cNvSpPr/>
          <p:nvPr/>
        </p:nvSpPr>
        <p:spPr>
          <a:xfrm>
            <a:off x="10818495" y="1671955"/>
            <a:ext cx="446405" cy="1292860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9812020" y="3083560"/>
            <a:ext cx="2315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23B253"/>
                </a:solidFill>
              </a:rPr>
              <a:t>牛熊线</a:t>
            </a:r>
            <a:r>
              <a:rPr lang="zh-CN" altLang="en-US">
                <a:solidFill>
                  <a:srgbClr val="FF0000"/>
                </a:solidFill>
              </a:rPr>
              <a:t>上</a:t>
            </a:r>
            <a:r>
              <a:rPr lang="zh-CN" altLang="en-US"/>
              <a:t>：趋势持仓</a:t>
            </a:r>
            <a:endParaRPr lang="zh-CN" altLang="en-US"/>
          </a:p>
          <a:p>
            <a:r>
              <a:rPr lang="zh-CN" altLang="en-US">
                <a:solidFill>
                  <a:srgbClr val="23B253"/>
                </a:solidFill>
              </a:rPr>
              <a:t>牛熊线</a:t>
            </a:r>
            <a:r>
              <a:rPr lang="zh-CN" altLang="en-US">
                <a:solidFill>
                  <a:srgbClr val="F315F3"/>
                </a:solidFill>
              </a:rPr>
              <a:t>平</a:t>
            </a:r>
            <a:r>
              <a:rPr lang="zh-CN" altLang="en-US"/>
              <a:t>：观察</a:t>
            </a:r>
            <a:r>
              <a:rPr lang="en-US" altLang="zh-CN"/>
              <a:t>/</a:t>
            </a:r>
            <a:r>
              <a:rPr lang="zh-CN" altLang="en-US"/>
              <a:t>换股</a:t>
            </a:r>
            <a:endParaRPr lang="zh-CN" altLang="en-US"/>
          </a:p>
          <a:p>
            <a:r>
              <a:rPr lang="zh-CN" altLang="en-US">
                <a:solidFill>
                  <a:srgbClr val="23B253"/>
                </a:solidFill>
              </a:rPr>
              <a:t>牛熊线</a:t>
            </a:r>
            <a:r>
              <a:rPr lang="zh-CN" altLang="en-US">
                <a:solidFill>
                  <a:srgbClr val="0029DA"/>
                </a:solidFill>
              </a:rPr>
              <a:t>下</a:t>
            </a:r>
            <a:r>
              <a:rPr lang="zh-CN" altLang="en-US"/>
              <a:t>：只卖不买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306695" y="4899660"/>
            <a:ext cx="55118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</a:t>
            </a:r>
            <a:r>
              <a:rPr lang="zh-CN" altLang="en-US">
                <a:highlight>
                  <a:srgbClr val="FFFF00"/>
                </a:highlight>
              </a:rPr>
              <a:t>月中下旬易震荡回落：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en-US"/>
              <a:t>①</a:t>
            </a:r>
            <a:r>
              <a:rPr lang="en-US" altLang="zh-CN"/>
              <a:t>2026</a:t>
            </a:r>
            <a:r>
              <a:rPr lang="zh-CN" altLang="en-US"/>
              <a:t>年初布局的</a:t>
            </a:r>
            <a:r>
              <a:rPr lang="zh-CN" altLang="en-US">
                <a:solidFill>
                  <a:srgbClr val="FF0000"/>
                </a:solidFill>
              </a:rPr>
              <a:t>机构已经买完一轮</a:t>
            </a:r>
            <a:endParaRPr lang="zh-CN" altLang="en-US"/>
          </a:p>
          <a:p>
            <a:r>
              <a:rPr lang="en-US" altLang="en-US"/>
              <a:t>②</a:t>
            </a:r>
            <a:r>
              <a:rPr lang="zh-CN" altLang="en-US"/>
              <a:t>航天类高位赚钱效应降低，短期</a:t>
            </a:r>
            <a:r>
              <a:rPr lang="zh-CN" altLang="en-US">
                <a:solidFill>
                  <a:srgbClr val="FF0000"/>
                </a:solidFill>
              </a:rPr>
              <a:t>获利盘回吐</a:t>
            </a:r>
            <a:endParaRPr lang="zh-CN" altLang="en-US"/>
          </a:p>
          <a:p>
            <a:r>
              <a:rPr lang="en-US" altLang="en-US"/>
              <a:t>③</a:t>
            </a:r>
            <a:r>
              <a:rPr lang="zh-CN" altLang="en-US"/>
              <a:t>临近</a:t>
            </a:r>
            <a:r>
              <a:rPr lang="zh-CN" altLang="en-US">
                <a:solidFill>
                  <a:srgbClr val="FF0000"/>
                </a:solidFill>
              </a:rPr>
              <a:t>过年</a:t>
            </a:r>
            <a:r>
              <a:rPr lang="zh-CN" altLang="en-US"/>
              <a:t>资金结算企业发年终奖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315" y="3547110"/>
            <a:ext cx="3050540" cy="1250315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6669405" y="3749675"/>
            <a:ext cx="264795" cy="255905"/>
          </a:xfrm>
          <a:prstGeom prst="ellipse">
            <a:avLst/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目前资金主线所处阶段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425" y="925195"/>
            <a:ext cx="9992360" cy="54190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主线量价齐升，低位补涨轮动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31480" y="1934210"/>
            <a:ext cx="3285490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>
                <a:sym typeface="+mn-ea"/>
              </a:rPr>
              <a:t>1.0--1.5</a:t>
            </a:r>
            <a:r>
              <a:rPr lang="zh-CN" altLang="en-US" sz="2000">
                <a:sym typeface="+mn-ea"/>
              </a:rPr>
              <a:t>万亿</a:t>
            </a:r>
            <a:r>
              <a:rPr lang="en-US" altLang="zh-CN" sz="2000">
                <a:sym typeface="+mn-ea"/>
              </a:rPr>
              <a:t>   </a:t>
            </a:r>
            <a:r>
              <a:rPr lang="zh-CN" altLang="en-US" sz="2000">
                <a:sym typeface="+mn-ea"/>
              </a:rPr>
              <a:t>缩量市场</a:t>
            </a:r>
            <a:endParaRPr lang="zh-CN" altLang="en-US" sz="2000"/>
          </a:p>
          <a:p>
            <a:r>
              <a:rPr lang="en-US" altLang="zh-CN" sz="2000">
                <a:sym typeface="+mn-ea"/>
              </a:rPr>
              <a:t>1.5-2.0</a:t>
            </a:r>
            <a:r>
              <a:rPr lang="zh-CN" altLang="en-US" sz="2000">
                <a:sym typeface="+mn-ea"/>
              </a:rPr>
              <a:t>万亿</a:t>
            </a:r>
            <a:r>
              <a:rPr lang="en-US" altLang="zh-CN" sz="2000">
                <a:sym typeface="+mn-ea"/>
              </a:rPr>
              <a:t>     </a:t>
            </a:r>
            <a:r>
              <a:rPr lang="zh-CN" altLang="en-US" sz="2000">
                <a:sym typeface="+mn-ea"/>
              </a:rPr>
              <a:t>震荡市</a:t>
            </a:r>
            <a:endParaRPr lang="zh-CN" altLang="en-US" sz="2000"/>
          </a:p>
          <a:p>
            <a:r>
              <a:rPr lang="en-US" altLang="zh-CN" sz="2000">
                <a:sym typeface="+mn-ea"/>
              </a:rPr>
              <a:t>2.5</a:t>
            </a:r>
            <a:r>
              <a:rPr lang="zh-CN" altLang="en-US" sz="2000">
                <a:sym typeface="+mn-ea"/>
              </a:rPr>
              <a:t>万亿以上</a:t>
            </a:r>
            <a:r>
              <a:rPr lang="en-US" altLang="zh-CN" sz="2000">
                <a:sym typeface="+mn-ea"/>
              </a:rPr>
              <a:t>   </a:t>
            </a:r>
            <a:r>
              <a:rPr lang="zh-CN" altLang="en-US" sz="20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增量市场</a:t>
            </a:r>
            <a:endParaRPr lang="zh-CN" altLang="en-US" sz="2000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zh-CN" altLang="en-US" sz="2000"/>
          </a:p>
          <a:p>
            <a:r>
              <a:rPr lang="zh-CN" altLang="en-US" sz="2000">
                <a:solidFill>
                  <a:srgbClr val="FF0000"/>
                </a:solidFill>
                <a:sym typeface="+mn-ea"/>
              </a:rPr>
              <a:t>增量市场：</a:t>
            </a:r>
            <a:endParaRPr lang="zh-CN" altLang="en-US" sz="2000">
              <a:solidFill>
                <a:srgbClr val="FF0000"/>
              </a:solidFill>
            </a:endParaRPr>
          </a:p>
          <a:p>
            <a:r>
              <a:rPr lang="zh-CN" altLang="en-US" sz="2000">
                <a:sym typeface="+mn-ea"/>
              </a:rPr>
              <a:t>①短期波段指标</a:t>
            </a:r>
            <a:r>
              <a:rPr lang="zh-CN" altLang="en-US" sz="2000">
                <a:solidFill>
                  <a:srgbClr val="F315F3"/>
                </a:solidFill>
                <a:sym typeface="+mn-ea"/>
              </a:rPr>
              <a:t>易失效</a:t>
            </a:r>
            <a:endParaRPr lang="zh-CN" altLang="en-US" sz="2000"/>
          </a:p>
          <a:p>
            <a:r>
              <a:rPr lang="zh-CN" altLang="en-US" sz="2000">
                <a:sym typeface="+mn-ea"/>
              </a:rPr>
              <a:t>②个股承压震荡后</a:t>
            </a:r>
            <a:r>
              <a:rPr lang="zh-CN" altLang="en-US" sz="2000">
                <a:solidFill>
                  <a:srgbClr val="F315F3"/>
                </a:solidFill>
                <a:sym typeface="+mn-ea"/>
              </a:rPr>
              <a:t>易突破</a:t>
            </a:r>
            <a:endParaRPr lang="zh-CN" altLang="en-US" sz="2000">
              <a:solidFill>
                <a:srgbClr val="F315F3"/>
              </a:solidFill>
            </a:endParaRPr>
          </a:p>
          <a:p>
            <a:r>
              <a:rPr lang="zh-CN" altLang="en-US" sz="2000">
                <a:sym typeface="+mn-ea"/>
              </a:rPr>
              <a:t>③冷门板块</a:t>
            </a:r>
            <a:r>
              <a:rPr lang="zh-CN" altLang="en-US" sz="2000">
                <a:solidFill>
                  <a:srgbClr val="F315F3"/>
                </a:solidFill>
                <a:sym typeface="+mn-ea"/>
              </a:rPr>
              <a:t>轮动补涨</a:t>
            </a:r>
            <a:endParaRPr lang="zh-CN" altLang="en-US" sz="2000">
              <a:solidFill>
                <a:srgbClr val="F315F3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480" y="1029970"/>
            <a:ext cx="3140710" cy="4965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2138"/>
          <a:stretch>
            <a:fillRect/>
          </a:stretch>
        </p:blipFill>
        <p:spPr>
          <a:xfrm>
            <a:off x="163195" y="760095"/>
            <a:ext cx="5639435" cy="1943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43535" y="5077460"/>
            <a:ext cx="73685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涨停主线：</a:t>
            </a:r>
            <a:r>
              <a:rPr lang="zh-CN" altLang="en-US">
                <a:solidFill>
                  <a:srgbClr val="F315F3"/>
                </a:solidFill>
              </a:rPr>
              <a:t>航天</a:t>
            </a:r>
            <a:r>
              <a:rPr lang="zh-CN" altLang="en-US"/>
              <a:t>（量价齐升）</a:t>
            </a:r>
            <a:r>
              <a:rPr lang="en-US" altLang="zh-CN"/>
              <a:t> </a:t>
            </a:r>
            <a:r>
              <a:rPr lang="zh-CN" altLang="en-US"/>
              <a:t>，短期人气品种，资金不翻绿，看多做多。</a:t>
            </a:r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控盘主线：</a:t>
            </a:r>
            <a:r>
              <a:rPr lang="zh-CN" altLang="en-US">
                <a:solidFill>
                  <a:srgbClr val="F315F3"/>
                </a:solidFill>
              </a:rPr>
              <a:t>有色</a:t>
            </a:r>
            <a:r>
              <a:rPr lang="zh-CN" altLang="en-US"/>
              <a:t>（控盘沉淀），中期慢牛品种，控盘突破，趋势回档。</a:t>
            </a:r>
            <a:endParaRPr lang="zh-CN" altLang="en-US"/>
          </a:p>
          <a:p>
            <a:r>
              <a:rPr lang="zh-CN" altLang="en-US">
                <a:solidFill>
                  <a:srgbClr val="0029DA"/>
                </a:solidFill>
              </a:rPr>
              <a:t>无控盘轮动：</a:t>
            </a:r>
            <a:r>
              <a:rPr lang="zh-CN" altLang="en-US"/>
              <a:t>过去</a:t>
            </a:r>
            <a:r>
              <a:rPr lang="en-US" altLang="zh-CN"/>
              <a:t>2</a:t>
            </a:r>
            <a:r>
              <a:rPr lang="zh-CN" altLang="en-US"/>
              <a:t>个月未表现品种，难持续，资金翻绿卖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95" y="2910840"/>
            <a:ext cx="5639435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940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开始出现平台承压个股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/>
          <p:nvPr/>
        </p:nvPicPr>
        <p:blipFill>
          <a:blip r:embed="rId2"/>
          <a:srcRect l="26475" t="6113" b="7428"/>
          <a:stretch>
            <a:fillRect/>
          </a:stretch>
        </p:blipFill>
        <p:spPr>
          <a:xfrm>
            <a:off x="163830" y="895350"/>
            <a:ext cx="4770120" cy="3843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115" y="1271270"/>
            <a:ext cx="4354195" cy="39503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椭圆 12"/>
          <p:cNvSpPr/>
          <p:nvPr/>
        </p:nvSpPr>
        <p:spPr>
          <a:xfrm>
            <a:off x="3577590" y="3135630"/>
            <a:ext cx="413385" cy="429895"/>
          </a:xfrm>
          <a:prstGeom prst="ellipse">
            <a:avLst/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440" y="1783080"/>
            <a:ext cx="4068445" cy="41154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583565" y="485330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①前期压力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牛线下移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444365" y="5335905"/>
            <a:ext cx="2736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②跌破熊线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控盘降低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743190" y="5962015"/>
            <a:ext cx="4033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③筹码松动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控盘降低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捕捞季节翻绿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量价齐升主线（军工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/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航天）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510" y="768350"/>
            <a:ext cx="5149850" cy="19881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b="857"/>
          <a:stretch>
            <a:fillRect/>
          </a:stretch>
        </p:blipFill>
        <p:spPr>
          <a:xfrm>
            <a:off x="110490" y="760095"/>
            <a:ext cx="4603115" cy="52184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2395" y="2584450"/>
            <a:ext cx="2997835" cy="20205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5640" y="2584450"/>
            <a:ext cx="3165475" cy="20212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5640" y="4707255"/>
            <a:ext cx="3165475" cy="18662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2395" y="4707255"/>
            <a:ext cx="2997200" cy="18662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8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主线淘金为例，控盘主线（有色）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5" y="881380"/>
            <a:ext cx="4690110" cy="1212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" y="2280920"/>
            <a:ext cx="4690110" cy="39738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400" y="881380"/>
            <a:ext cx="5735320" cy="49415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968</Words>
  <Application>WPS 演示</Application>
  <PresentationFormat>宽屏</PresentationFormat>
  <Paragraphs>132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武</cp:lastModifiedBy>
  <cp:revision>1123</cp:revision>
  <dcterms:created xsi:type="dcterms:W3CDTF">2019-06-19T02:08:00Z</dcterms:created>
  <dcterms:modified xsi:type="dcterms:W3CDTF">2026-01-11T09:17:41Z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67F8E99CA25843CDBAFD0150A9FB820A</vt:lpwstr>
  </property>
</Properties>
</file>