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3"/>
    <p:sldId id="258" r:id="rId4"/>
    <p:sldId id="267" r:id="rId5"/>
    <p:sldId id="263" r:id="rId6"/>
    <p:sldId id="317" r:id="rId7"/>
    <p:sldId id="268" r:id="rId8"/>
    <p:sldId id="305" r:id="rId9"/>
    <p:sldId id="273" r:id="rId10"/>
    <p:sldId id="312" r:id="rId11"/>
    <p:sldId id="318" r:id="rId12"/>
    <p:sldId id="319" r:id="rId14"/>
    <p:sldId id="275" r:id="rId15"/>
    <p:sldId id="321" r:id="rId16"/>
    <p:sldId id="322" r:id="rId17"/>
    <p:sldId id="323" r:id="rId18"/>
    <p:sldId id="324" r:id="rId19"/>
    <p:sldId id="325" r:id="rId20"/>
    <p:sldId id="311" r:id="rId21"/>
    <p:sldId id="269" r:id="rId22"/>
    <p:sldId id="326" r:id="rId23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A"/>
    <a:srgbClr val="F5560A"/>
    <a:srgbClr val="F75907"/>
    <a:srgbClr val="F76009"/>
    <a:srgbClr val="302520"/>
    <a:srgbClr val="F04305"/>
    <a:srgbClr val="480001"/>
    <a:srgbClr val="FFFFFB"/>
    <a:srgbClr val="FDE4CA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75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 拷贝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1 拷贝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画板 1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1 拷贝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0" y="1854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854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7" name="图片 6" descr="画板 1 拷贝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画板 1 拷贝 9"/>
          <p:cNvPicPr>
            <a:picLocks noChangeAspect="1"/>
          </p:cNvPicPr>
          <p:nvPr userDrawn="1"/>
        </p:nvPicPr>
        <p:blipFill>
          <a:blip r:embed="rId3"/>
          <a:srcRect t="90398"/>
          <a:stretch>
            <a:fillRect/>
          </a:stretch>
        </p:blipFill>
        <p:spPr>
          <a:xfrm>
            <a:off x="0" y="5975985"/>
            <a:ext cx="12192000" cy="65849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经传多赢资深投顾：李兴，投顾执业编号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:A1120619060002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:A20250612012165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 拷贝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47.xml"/><Relationship Id="rId4" Type="http://schemas.openxmlformats.org/officeDocument/2006/relationships/image" Target="../media/image20.png"/><Relationship Id="rId3" Type="http://schemas.openxmlformats.org/officeDocument/2006/relationships/tags" Target="../tags/tag46.xml"/><Relationship Id="rId2" Type="http://schemas.openxmlformats.org/officeDocument/2006/relationships/image" Target="../media/image19.png"/><Relationship Id="rId1" Type="http://schemas.openxmlformats.org/officeDocument/2006/relationships/tags" Target="../tags/tag45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image" Target="../media/image21.png"/><Relationship Id="rId1" Type="http://schemas.openxmlformats.org/officeDocument/2006/relationships/tags" Target="../tags/tag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5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tags" Target="../tags/tag54.xml"/><Relationship Id="rId2" Type="http://schemas.openxmlformats.org/officeDocument/2006/relationships/image" Target="../media/image22.png"/><Relationship Id="rId1" Type="http://schemas.openxmlformats.org/officeDocument/2006/relationships/tags" Target="../tags/tag5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59.xml"/><Relationship Id="rId6" Type="http://schemas.openxmlformats.org/officeDocument/2006/relationships/image" Target="../media/image27.png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image" Target="../media/image26.png"/><Relationship Id="rId2" Type="http://schemas.openxmlformats.org/officeDocument/2006/relationships/tags" Target="../tags/tag56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image" Target="../media/image29.png"/><Relationship Id="rId3" Type="http://schemas.openxmlformats.org/officeDocument/2006/relationships/tags" Target="../tags/tag61.xml"/><Relationship Id="rId2" Type="http://schemas.openxmlformats.org/officeDocument/2006/relationships/image" Target="../media/image28.png"/><Relationship Id="rId1" Type="http://schemas.openxmlformats.org/officeDocument/2006/relationships/tags" Target="../tags/tag60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65.xml"/><Relationship Id="rId2" Type="http://schemas.openxmlformats.org/officeDocument/2006/relationships/image" Target="../media/image30.png"/><Relationship Id="rId1" Type="http://schemas.openxmlformats.org/officeDocument/2006/relationships/tags" Target="../tags/tag64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68.xml"/><Relationship Id="rId4" Type="http://schemas.openxmlformats.org/officeDocument/2006/relationships/image" Target="../media/image31.png"/><Relationship Id="rId3" Type="http://schemas.openxmlformats.org/officeDocument/2006/relationships/tags" Target="../tags/tag67.xml"/><Relationship Id="rId2" Type="http://schemas.openxmlformats.org/officeDocument/2006/relationships/image" Target="../media/image22.png"/><Relationship Id="rId1" Type="http://schemas.openxmlformats.org/officeDocument/2006/relationships/tags" Target="../tags/tag6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72.xml"/><Relationship Id="rId6" Type="http://schemas.openxmlformats.org/officeDocument/2006/relationships/image" Target="../media/image34.png"/><Relationship Id="rId5" Type="http://schemas.openxmlformats.org/officeDocument/2006/relationships/tags" Target="../tags/tag71.xml"/><Relationship Id="rId4" Type="http://schemas.openxmlformats.org/officeDocument/2006/relationships/image" Target="../media/image33.png"/><Relationship Id="rId3" Type="http://schemas.openxmlformats.org/officeDocument/2006/relationships/tags" Target="../tags/tag70.xml"/><Relationship Id="rId2" Type="http://schemas.openxmlformats.org/officeDocument/2006/relationships/image" Target="../media/image32.png"/><Relationship Id="rId1" Type="http://schemas.openxmlformats.org/officeDocument/2006/relationships/tags" Target="../tags/tag6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3.xml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9.png"/><Relationship Id="rId2" Type="http://schemas.openxmlformats.org/officeDocument/2006/relationships/tags" Target="../tags/tag19.xml"/><Relationship Id="rId15" Type="http://schemas.openxmlformats.org/officeDocument/2006/relationships/slideLayout" Target="../slideLayouts/slideLayout4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2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35.xml"/><Relationship Id="rId4" Type="http://schemas.openxmlformats.org/officeDocument/2006/relationships/image" Target="../media/image12.png"/><Relationship Id="rId3" Type="http://schemas.openxmlformats.org/officeDocument/2006/relationships/tags" Target="../tags/tag34.xml"/><Relationship Id="rId2" Type="http://schemas.openxmlformats.org/officeDocument/2006/relationships/image" Target="../media/image11.png"/><Relationship Id="rId1" Type="http://schemas.openxmlformats.org/officeDocument/2006/relationships/tags" Target="../tags/tag3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39.xml"/><Relationship Id="rId6" Type="http://schemas.openxmlformats.org/officeDocument/2006/relationships/image" Target="../media/image15.png"/><Relationship Id="rId5" Type="http://schemas.openxmlformats.org/officeDocument/2006/relationships/tags" Target="../tags/tag38.xml"/><Relationship Id="rId4" Type="http://schemas.openxmlformats.org/officeDocument/2006/relationships/image" Target="../media/image14.png"/><Relationship Id="rId3" Type="http://schemas.openxmlformats.org/officeDocument/2006/relationships/tags" Target="../tags/tag37.xml"/><Relationship Id="rId2" Type="http://schemas.openxmlformats.org/officeDocument/2006/relationships/image" Target="../media/image13.png"/><Relationship Id="rId1" Type="http://schemas.openxmlformats.org/officeDocument/2006/relationships/tags" Target="../tags/tag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44.xml"/><Relationship Id="rId6" Type="http://schemas.openxmlformats.org/officeDocument/2006/relationships/image" Target="../media/image18.png"/><Relationship Id="rId5" Type="http://schemas.openxmlformats.org/officeDocument/2006/relationships/tags" Target="../tags/tag43.xml"/><Relationship Id="rId4" Type="http://schemas.openxmlformats.org/officeDocument/2006/relationships/image" Target="../media/image17.png"/><Relationship Id="rId3" Type="http://schemas.openxmlformats.org/officeDocument/2006/relationships/tags" Target="../tags/tag42.xml"/><Relationship Id="rId2" Type="http://schemas.openxmlformats.org/officeDocument/2006/relationships/image" Target="../media/image16.png"/><Relationship Id="rId1" Type="http://schemas.openxmlformats.org/officeDocument/2006/relationships/tags" Target="../tags/tag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长期持有之调仓艺术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8610" y="1678305"/>
            <a:ext cx="5688330" cy="453834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14745" y="1028065"/>
            <a:ext cx="5650865" cy="518858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85445" y="1028065"/>
            <a:ext cx="5611495" cy="598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3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圈子～经传多赢基金</a:t>
            </a:r>
            <a:endParaRPr lang="zh-CN" altLang="en-US" sz="33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长期持有之调仓艺术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2275" y="804545"/>
            <a:ext cx="11301730" cy="56635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87795" y="3905885"/>
            <a:ext cx="1268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3">
                    <a:lumMod val="60000"/>
                    <a:lumOff val="4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加仓</a:t>
            </a:r>
            <a:endParaRPr lang="zh-CN" altLang="en-US" sz="2800">
              <a:solidFill>
                <a:schemeClr val="accent3">
                  <a:lumMod val="60000"/>
                  <a:lumOff val="40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8655050" y="3905885"/>
            <a:ext cx="1268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3">
                    <a:lumMod val="60000"/>
                    <a:lumOff val="4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加仓</a:t>
            </a:r>
            <a:endParaRPr lang="zh-CN" altLang="en-US" sz="2800">
              <a:solidFill>
                <a:schemeClr val="accent3">
                  <a:lumMod val="60000"/>
                  <a:lumOff val="40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8863965" y="2068195"/>
            <a:ext cx="1059815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3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加仓</a:t>
            </a:r>
            <a:endParaRPr lang="zh-CN" altLang="en-US" sz="33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03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顺势而为</a:t>
            </a:r>
            <a:endParaRPr lang="zh-CN" altLang="en-US" sz="66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选择大于努力～</a:t>
            </a:r>
            <a:r>
              <a:rPr lang="en-US" altLang="zh-CN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2025.11.2</a:t>
            </a:r>
            <a:endParaRPr lang="en-US" altLang="zh-CN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6550" y="779780"/>
            <a:ext cx="4114165" cy="543115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经传多赢资深投顾：李兴，投顾执业编号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:A1120619060002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:A20250612012165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38675" y="1700530"/>
            <a:ext cx="3689985" cy="40474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350" y="779780"/>
            <a:ext cx="3184525" cy="23882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404860" y="3238500"/>
            <a:ext cx="3540125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人生是旷野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​投资其实跟爬山一样，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/>
              <a:t>​只看脚下就是上坡了又下坡，几时登顶？</a:t>
            </a:r>
            <a:endParaRPr lang="zh-CN" altLang="en-US"/>
          </a:p>
          <a:p>
            <a:r>
              <a:rPr lang="zh-CN" altLang="en-US"/>
              <a:t>​兴华景明混合~多策略量化基金</a:t>
            </a:r>
            <a:endParaRPr lang="zh-CN" altLang="en-US"/>
          </a:p>
          <a:p>
            <a:r>
              <a:rPr lang="zh-CN" altLang="en-US"/>
              <a:t>​看大势一路走来拿着它是震荡向上，周五沪深两市都下跌，它还能收涨，这就是优质量化基金的实力。</a:t>
            </a:r>
            <a:r>
              <a:rPr lang="zh-CN" altLang="en-US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看远方，大数据运算+专业算力服务器+优质量化策略，就是发展大方向，稳健前行！</a:t>
            </a:r>
            <a:endParaRPr lang="zh-CN" altLang="en-US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选择大于努力～</a:t>
            </a:r>
            <a:r>
              <a:rPr lang="en-US" altLang="zh-CN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2025.11.9</a:t>
            </a:r>
            <a:endParaRPr lang="en-US" altLang="zh-CN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endParaRPr lang="en-US" altLang="zh-CN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经传多赢资深投顾：李兴，投顾执业编号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:A1120619060002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:A20250612012165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29295" y="879475"/>
            <a:ext cx="3602990" cy="28524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398010" y="1894840"/>
            <a:ext cx="3807460" cy="384619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620895" y="977265"/>
            <a:ext cx="3361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11</a:t>
            </a:r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月</a:t>
            </a:r>
            <a:r>
              <a:rPr lang="en-US" altLang="zh-CN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</a:t>
            </a:r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号</a:t>
            </a:r>
            <a:endParaRPr lang="zh-CN" altLang="en-US" sz="3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29295" y="3724275"/>
            <a:ext cx="3726180" cy="27070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大盘还在跌的时候，它已经反弹了。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​大盘反弹还没回高点，它创新高了！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/>
              <a:t>​优质的量化基金就是这样，</a:t>
            </a:r>
            <a:endParaRPr lang="zh-CN" altLang="en-US"/>
          </a:p>
          <a:p>
            <a:r>
              <a:rPr lang="zh-CN" altLang="en-US"/>
              <a:t>慢慢成长。</a:t>
            </a:r>
            <a:endParaRPr lang="zh-CN" altLang="en-US"/>
          </a:p>
          <a:p>
            <a:r>
              <a:rPr lang="zh-CN" altLang="en-US"/>
              <a:t>​</a:t>
            </a:r>
            <a:endParaRPr lang="zh-CN" altLang="en-US"/>
          </a:p>
          <a:p>
            <a:r>
              <a:rPr lang="zh-CN" altLang="en-US"/>
              <a:t>选择好的投资标的，会跟选一块好地，毫无二致。</a:t>
            </a:r>
            <a:endParaRPr lang="zh-CN" altLang="en-US"/>
          </a:p>
          <a:p>
            <a:r>
              <a:rPr lang="zh-CN" altLang="en-US" sz="22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选好，然后守望着，</a:t>
            </a:r>
            <a:endParaRPr lang="zh-CN" altLang="en-US" sz="22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终将看到金色的风吹稻浪。</a:t>
            </a:r>
            <a:endParaRPr lang="zh-CN" altLang="en-US" sz="22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879475"/>
            <a:ext cx="4015740" cy="531558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做出合适的选择</a:t>
            </a:r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～</a:t>
            </a:r>
            <a:r>
              <a:rPr lang="en-US" altLang="zh-CN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2025.11.16</a:t>
            </a:r>
            <a:endParaRPr lang="en-US" altLang="zh-CN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endParaRPr lang="en-US" altLang="zh-CN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经传多赢资深投顾：李兴，投顾执业编号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:A1120619060002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:A20250612012165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27365" y="1586230"/>
            <a:ext cx="3711575" cy="44265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31285" y="1878965"/>
            <a:ext cx="4000500" cy="413385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3931285" y="1094105"/>
            <a:ext cx="3361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11</a:t>
            </a:r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月</a:t>
            </a:r>
            <a:r>
              <a:rPr lang="en-US" altLang="zh-CN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14</a:t>
            </a:r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号</a:t>
            </a:r>
            <a:endParaRPr lang="zh-CN" altLang="en-US" sz="3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4490" y="877570"/>
            <a:ext cx="3586480" cy="53530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400">
                <a:latin typeface="思源黑体 CN Heavy" panose="020B0A00000000000000" charset="-122"/>
                <a:ea typeface="思源黑体 CN Heavy" panose="020B0A00000000000000" charset="-122"/>
              </a:rPr>
              <a:t>向上走的路</a:t>
            </a:r>
            <a:endParaRPr lang="zh-CN" altLang="en-US" sz="24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>
                <a:latin typeface="思源黑体 CN Heavy" panose="020B0A00000000000000" charset="-122"/>
                <a:ea typeface="思源黑体 CN Heavy" panose="020B0A00000000000000" charset="-122"/>
              </a:rPr>
              <a:t>不用担心会不会慢</a:t>
            </a:r>
            <a:endParaRPr lang="zh-CN" altLang="en-US" sz="24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>
                <a:latin typeface="思源黑体 CN Heavy" panose="020B0A00000000000000" charset="-122"/>
                <a:ea typeface="思源黑体 CN Heavy" panose="020B0A00000000000000" charset="-122"/>
              </a:rPr>
              <a:t>重点是每一步都是向上的</a:t>
            </a:r>
            <a:endParaRPr lang="zh-CN" altLang="en-US" sz="24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24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>
                <a:latin typeface="思源黑体 CN Heavy" panose="020B0A00000000000000" charset="-122"/>
                <a:ea typeface="思源黑体 CN Heavy" panose="020B0A00000000000000" charset="-122"/>
              </a:rPr>
              <a:t>不积跬步无以至千里</a:t>
            </a:r>
            <a:endParaRPr lang="zh-CN" altLang="en-US" sz="24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>
                <a:latin typeface="思源黑体 CN Heavy" panose="020B0A00000000000000" charset="-122"/>
                <a:ea typeface="思源黑体 CN Heavy" panose="020B0A00000000000000" charset="-122"/>
              </a:rPr>
              <a:t>和时间做朋友</a:t>
            </a:r>
            <a:endParaRPr lang="zh-CN" altLang="en-US" sz="24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>
                <a:latin typeface="思源黑体 CN Heavy" panose="020B0A00000000000000" charset="-122"/>
                <a:ea typeface="思源黑体 CN Heavy" panose="020B0A00000000000000" charset="-122"/>
              </a:rPr>
              <a:t>时间在一天天过去</a:t>
            </a:r>
            <a:endParaRPr lang="zh-CN" altLang="en-US" sz="24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>
                <a:latin typeface="思源黑体 CN Heavy" panose="020B0A00000000000000" charset="-122"/>
                <a:ea typeface="思源黑体 CN Heavy" panose="020B0A00000000000000" charset="-122"/>
              </a:rPr>
              <a:t>净值在一天天增长</a:t>
            </a:r>
            <a:endParaRPr lang="zh-CN" altLang="en-US" sz="24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24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稳稳的幸福</a:t>
            </a:r>
            <a:endParaRPr lang="zh-CN" altLang="en-US" sz="3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9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很好！</a:t>
            </a:r>
            <a:endParaRPr lang="zh-CN" altLang="en-US" sz="39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潮汐变动，乘风破浪～</a:t>
            </a:r>
            <a:r>
              <a:rPr lang="en-US" altLang="zh-CN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2025.11.23</a:t>
            </a:r>
            <a:endParaRPr lang="en-US" altLang="zh-CN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经传多赢资深投顾：李兴，投顾执业编号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:A1120619060002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:A20250612012165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25780" y="763905"/>
            <a:ext cx="3655695" cy="54254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72990" y="892810"/>
            <a:ext cx="6298565" cy="5046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3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        </a:t>
            </a:r>
            <a:r>
              <a:rPr lang="zh-CN" altLang="en-US" sz="23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刚才那张图，仅仅是红色框这张图里面最左边第一波上升浪而已。无论哪一轮的强势行情都不是天天市场收阳线的，一波上升浪里面有个2-3次调整都是正常的，一轮牛市由两到三个大浪构成。</a:t>
            </a:r>
            <a:endParaRPr lang="zh-CN" altLang="en-US" sz="23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endParaRPr lang="zh-CN" altLang="en-US" sz="23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r>
              <a:rPr lang="zh-CN" altLang="en-US" sz="23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 </a:t>
            </a:r>
            <a:r>
              <a:rPr lang="en-US" altLang="zh-CN" sz="23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     </a:t>
            </a:r>
            <a:r>
              <a:rPr lang="zh-CN" altLang="en-US" sz="23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回看2015那一轮大行情里面经历了4-5次周K级别以及大于周K级别的回调。而小回调2-3天这种常见调整，那就是一浪三折，三浪调9次！</a:t>
            </a:r>
            <a:endParaRPr lang="zh-CN" altLang="en-US" sz="23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endParaRPr lang="zh-CN" altLang="en-US" sz="23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r>
              <a:rPr lang="zh-CN" altLang="en-US" sz="23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 </a:t>
            </a:r>
            <a:r>
              <a:rPr lang="en-US" altLang="zh-CN" sz="23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      </a:t>
            </a:r>
            <a:r>
              <a:rPr lang="zh-CN" altLang="en-US" sz="230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金融市场，历史不会简单的重复，历史是在复杂的演变重复，总之历史还是在重复的，只不过是花样变了，但万变不离其宗，顺势而为，行稳致远！</a:t>
            </a:r>
            <a:endParaRPr lang="zh-CN" altLang="en-US" sz="2300"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潮汐变动，乘风破浪～</a:t>
            </a:r>
            <a:r>
              <a:rPr lang="en-US" altLang="zh-CN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2025.11.23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/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经传多赢资深投顾：李兴，投顾执业编号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:A1120619060002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:A20250612012165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6550" y="779780"/>
            <a:ext cx="4114165" cy="54311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67580" y="779780"/>
            <a:ext cx="6952615" cy="45059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50715" y="5370195"/>
            <a:ext cx="7452360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</a:t>
            </a:r>
            <a:r>
              <a:rPr lang="zh-CN" altLang="en-US"/>
              <a:t>潮汐变动，不是每一滴海水都能回到风口浪尖。大盘下跌，等上涨归来也不是每一只股票都能回到高点。但量化策略，保持优质性</a:t>
            </a:r>
            <a:r>
              <a:rPr lang="en-US" altLang="zh-CN"/>
              <a:t>!</a:t>
            </a:r>
            <a:endParaRPr lang="en-US" altLang="zh-CN"/>
          </a:p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</a:rPr>
              <a:t>那每次回调其实是什么呢？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8575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顺势而为～</a:t>
            </a:r>
            <a:r>
              <a:rPr lang="en-US" altLang="zh-CN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2026.1.11</a:t>
            </a:r>
            <a:endParaRPr lang="en-US" altLang="zh-CN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0835" y="844550"/>
            <a:ext cx="3532505" cy="540512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21270" y="822960"/>
            <a:ext cx="4266565" cy="3200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39235" y="844550"/>
            <a:ext cx="3436620" cy="278193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4017645" y="3668395"/>
            <a:ext cx="3449320" cy="2738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做好在波动的加仓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长期持有，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调仓是艺术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0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累计盈亏已经</a:t>
            </a:r>
            <a:endParaRPr lang="zh-CN" altLang="en-US" sz="30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0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创新高！</a:t>
            </a:r>
            <a:endParaRPr lang="zh-CN" altLang="en-US" sz="30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36510" y="4019550"/>
            <a:ext cx="4258310" cy="30562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lang="zh-CN" altLang="en-US" sz="28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风景在树林里看不清</a:t>
            </a:r>
            <a:endParaRPr lang="zh-CN" altLang="en-US" sz="28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8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风景在山谷里看不到</a:t>
            </a:r>
            <a:endParaRPr lang="zh-CN" altLang="en-US" sz="28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8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风景只有你登上山顶</a:t>
            </a:r>
            <a:endParaRPr lang="zh-CN" altLang="en-US" sz="28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8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登高望远，海阔天空</a:t>
            </a:r>
            <a:endParaRPr lang="zh-CN" altLang="en-US" sz="28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/>
          </a:p>
          <a:p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761230" y="1812290"/>
            <a:ext cx="6055360" cy="21894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66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长期持有策略</a:t>
            </a:r>
            <a:endParaRPr lang="zh-CN" altLang="en-US" sz="6600" b="1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5040630" y="1659890"/>
            <a:ext cx="5780405" cy="762000"/>
            <a:chOff x="7938" y="2210"/>
            <a:chExt cx="9103" cy="1200"/>
          </a:xfrm>
        </p:grpSpPr>
        <p:pic>
          <p:nvPicPr>
            <p:cNvPr id="2" name="图片 1" descr="组 4 拷贝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10529" y="2328"/>
              <a:ext cx="6512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配置好后，长期持有</a:t>
              </a:r>
              <a:endParaRPr lang="zh-CN" altLang="en-US" sz="30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6"/>
            </p:custDataLst>
          </p:nvPr>
        </p:nvGrpSpPr>
        <p:grpSpPr>
          <a:xfrm>
            <a:off x="5040630" y="2622550"/>
            <a:ext cx="5780405" cy="762000"/>
            <a:chOff x="7938" y="2210"/>
            <a:chExt cx="9103" cy="1200"/>
          </a:xfrm>
        </p:grpSpPr>
        <p:pic>
          <p:nvPicPr>
            <p:cNvPr id="11" name="图片 10" descr="组 4 拷贝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10529" y="2328"/>
              <a:ext cx="6512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长期持有之调仓艺术</a:t>
              </a:r>
              <a:endParaRPr lang="zh-CN" altLang="en-US" sz="30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10"/>
            </p:custDataLst>
          </p:nvPr>
        </p:nvGrpSpPr>
        <p:grpSpPr>
          <a:xfrm>
            <a:off x="5040630" y="3610610"/>
            <a:ext cx="5780405" cy="762000"/>
            <a:chOff x="7938" y="2210"/>
            <a:chExt cx="9103" cy="1200"/>
          </a:xfrm>
        </p:grpSpPr>
        <p:pic>
          <p:nvPicPr>
            <p:cNvPr id="15" name="图片 14" descr="组 4 拷贝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12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3"/>
              </p:custDataLst>
            </p:nvPr>
          </p:nvSpPr>
          <p:spPr>
            <a:xfrm>
              <a:off x="10529" y="2328"/>
              <a:ext cx="651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顺势而为</a:t>
              </a:r>
              <a:endParaRPr lang="zh-CN" altLang="en-US" sz="36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01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配置好后，长期持有</a:t>
            </a:r>
            <a:endParaRPr lang="zh-CN" altLang="en-US" sz="60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配置好后，长期持有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5585" y="842645"/>
            <a:ext cx="7266940" cy="5523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把你的投资组合想象成一支</a:t>
            </a:r>
            <a:r>
              <a:rPr lang="zh-CN" altLang="en-US" sz="2800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足球队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：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前锋（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股票型基金/高风险资产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）：负责进攻，争取高回报，但位置靠前，容易受伤（高风险）。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中场（</a:t>
            </a:r>
            <a:r>
              <a:rPr lang="zh-CN" altLang="en-US" sz="2000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混合型基金/</a:t>
            </a:r>
            <a:r>
              <a:rPr lang="zh-CN" altLang="en-US" sz="2000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平衡型资产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）：攻防兼备，负责组织和稳定。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后卫（</a:t>
            </a:r>
            <a:r>
              <a:rPr lang="zh-CN" altLang="en-US" sz="2000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债券基金/稳定收益资产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）：负责防守，在进攻受挫时稳住阵脚，降低风险。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守门员（</a:t>
            </a:r>
            <a:r>
              <a:rPr lang="zh-CN" altLang="en-US" sz="2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货币基金/避险资产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）：最后一道防线，应对紧急情况，提供流动性。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一个好的教练（投资者）会根据比赛情况（市场环境）和自身特点（个人情况），</a:t>
            </a:r>
            <a:r>
              <a:rPr lang="zh-CN" altLang="en-US" sz="2500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合理布置阵型（资产配置）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。只派11个前锋上场（全仓股票）虽然进攻华丽，但一旦被反击，后果不堪设想。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7502525" y="2099310"/>
            <a:ext cx="4485005" cy="265938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配置好后，长期持有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2735" y="1187450"/>
            <a:ext cx="7320280" cy="48907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50810" y="821690"/>
            <a:ext cx="4182745" cy="56216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配置好后，长期持有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4310" y="1130935"/>
            <a:ext cx="3858260" cy="50520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25290" y="1130935"/>
            <a:ext cx="3782695" cy="50520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201660" y="1130935"/>
            <a:ext cx="3789680" cy="505968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02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长期持有之调仓艺术</a:t>
            </a:r>
            <a:endParaRPr lang="zh-CN" altLang="en-US" sz="60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长期持有之调仓艺术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7015" y="3543935"/>
            <a:ext cx="5772150" cy="251206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6380" y="1750695"/>
            <a:ext cx="5772785" cy="176085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152515" y="1236980"/>
            <a:ext cx="5838825" cy="481266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247015" y="1119505"/>
            <a:ext cx="5772785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3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圈子～神奇色阶</a:t>
            </a:r>
            <a:endParaRPr lang="zh-CN" altLang="en-US" sz="33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19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1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2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3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4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5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6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7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8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9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commondata" val="eyJoZGlkIjoiNTFmYTliYTIyYWM1N2UzNDc1MDg1MjNkMDFmYjQxZWY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1908</Words>
  <Application>WPS 演示</Application>
  <PresentationFormat>宽屏</PresentationFormat>
  <Paragraphs>144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思源黑体 CN Regular</vt:lpstr>
      <vt:lpstr>黑体</vt:lpstr>
      <vt:lpstr>思源黑体 CN Heavy</vt:lpstr>
      <vt:lpstr>思源黑体 CN Bold</vt:lpstr>
      <vt:lpstr>思源黑体 CN Medium</vt:lpstr>
      <vt:lpstr>微软雅黑</vt:lpstr>
      <vt:lpstr>Arial Unicode MS</vt:lpstr>
      <vt:lpstr>Calibri</vt:lpstr>
      <vt:lpstr>方正公文黑体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阿泽哝</cp:lastModifiedBy>
  <cp:revision>189</cp:revision>
  <dcterms:created xsi:type="dcterms:W3CDTF">2019-06-19T02:08:00Z</dcterms:created>
  <dcterms:modified xsi:type="dcterms:W3CDTF">2026-01-11T10:54:16Z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A839FCAB68DE4476960A55CD58E38AF0_13</vt:lpwstr>
  </property>
</Properties>
</file>