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337" r:id="rId7"/>
    <p:sldId id="4342" r:id="rId8"/>
    <p:sldId id="4343" r:id="rId9"/>
    <p:sldId id="4345" r:id="rId10"/>
    <p:sldId id="4346" r:id="rId11"/>
    <p:sldId id="4348" r:id="rId12"/>
    <p:sldId id="4347" r:id="rId13"/>
    <p:sldId id="4229" r:id="rId14"/>
    <p:sldId id="4331" r:id="rId15"/>
    <p:sldId id="4341" r:id="rId16"/>
    <p:sldId id="4344" r:id="rId17"/>
    <p:sldId id="4349" r:id="rId18"/>
    <p:sldId id="4209" r:id="rId19"/>
    <p:sldId id="4183" r:id="rId20"/>
    <p:sldId id="4184" r:id="rId21"/>
    <p:sldId id="4189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9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9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4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应用（短期分化）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4890" y="768350"/>
            <a:ext cx="4925695" cy="4210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" y="760095"/>
            <a:ext cx="3381375" cy="809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1698625"/>
            <a:ext cx="3371850" cy="3009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4908550"/>
            <a:ext cx="4535805" cy="1466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5" y="4615180"/>
            <a:ext cx="4601210" cy="1678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1177925"/>
            <a:ext cx="4016375" cy="3260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081905" y="5221605"/>
            <a:ext cx="19386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高控盘股被套的处理（真控盘）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933450"/>
            <a:ext cx="5198745" cy="3783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555" y="933450"/>
            <a:ext cx="6029960" cy="3783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981325" y="5391785"/>
            <a:ext cx="6816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回档跌破智能辅助线，拉长周期，</a:t>
            </a:r>
            <a:r>
              <a:rPr lang="en-US" altLang="zh-CN"/>
              <a:t>KDJ 0-20</a:t>
            </a:r>
            <a:r>
              <a:rPr lang="zh-CN" altLang="en-US"/>
              <a:t>涨到</a:t>
            </a:r>
            <a:r>
              <a:rPr lang="en-US" altLang="zh-CN"/>
              <a:t>80</a:t>
            </a:r>
            <a:r>
              <a:rPr lang="zh-CN" altLang="en-US"/>
              <a:t>附近作为卖点。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回档盘弱处理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901700"/>
            <a:ext cx="5605145" cy="3496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21105" y="4581525"/>
            <a:ext cx="370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高控盘看控</a:t>
            </a:r>
            <a:r>
              <a:rPr lang="zh-CN" altLang="en-US">
                <a:solidFill>
                  <a:srgbClr val="FF0000"/>
                </a:solidFill>
              </a:rPr>
              <a:t>盘降低反抽</a:t>
            </a:r>
            <a:r>
              <a:rPr lang="zh-CN" altLang="en-US"/>
              <a:t>作为卖点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90" y="901700"/>
            <a:ext cx="4863465" cy="349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65950" y="4631055"/>
            <a:ext cx="4041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航天类：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跌破五日线</a:t>
            </a:r>
            <a:r>
              <a:rPr lang="en-US" altLang="zh-CN"/>
              <a:t>——</a:t>
            </a:r>
            <a:r>
              <a:rPr lang="zh-CN" altLang="en-US"/>
              <a:t>破位卖点</a:t>
            </a:r>
            <a:endParaRPr lang="zh-CN" altLang="en-US"/>
          </a:p>
          <a:p>
            <a:r>
              <a:rPr lang="zh-CN" altLang="en-US"/>
              <a:t>五日线拐头</a:t>
            </a:r>
            <a:r>
              <a:rPr lang="en-US" altLang="zh-CN"/>
              <a:t>——</a:t>
            </a:r>
            <a:r>
              <a:rPr lang="zh-CN" altLang="en-US"/>
              <a:t>反抽卖点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92680" y="5786120"/>
            <a:ext cx="7190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短期分批收缩仓位，应对下旬的可能的降温盘弱，等待新的异动风口。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选股方向：控盘科技（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2340"/>
            <a:ext cx="4638675" cy="395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75" y="814070"/>
            <a:ext cx="4473575" cy="4080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814070"/>
            <a:ext cx="3356610" cy="2888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3702685"/>
            <a:ext cx="3356610" cy="2604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50" y="4293870"/>
            <a:ext cx="3117850" cy="2340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短期情绪主线：智能电网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19715" t="2070"/>
          <a:stretch>
            <a:fillRect/>
          </a:stretch>
        </p:blipFill>
        <p:spPr>
          <a:xfrm>
            <a:off x="163195" y="862330"/>
            <a:ext cx="5287645" cy="5581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705" y="969010"/>
            <a:ext cx="3663315" cy="371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20" y="1684655"/>
            <a:ext cx="3741420" cy="3816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68792509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题材退潮，控盘接力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_1767512095200_17687924721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爆量分歧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线显现（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1.14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97890"/>
            <a:ext cx="6871970" cy="443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5" y="2424430"/>
            <a:ext cx="3184525" cy="212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4200" y="5540375"/>
            <a:ext cx="6554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分歧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线出现后，要注意分化（缩量，跌破五日线、资金翻绿）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50" y="972185"/>
            <a:ext cx="3050540" cy="125031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9201785" y="1029970"/>
            <a:ext cx="339090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8670" y="2371090"/>
            <a:ext cx="517017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①</a:t>
            </a:r>
            <a:r>
              <a:rPr lang="en-US" altLang="zh-CN">
                <a:sym typeface="+mn-ea"/>
              </a:rPr>
              <a:t>2026</a:t>
            </a:r>
            <a:r>
              <a:rPr lang="zh-CN" altLang="en-US">
                <a:sym typeface="+mn-ea"/>
              </a:rPr>
              <a:t>年初布局的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机构已经买完一轮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②</a:t>
            </a:r>
            <a:r>
              <a:rPr lang="zh-CN" altLang="en-US">
                <a:sym typeface="+mn-ea"/>
              </a:rPr>
              <a:t>航天类高位赚钱效应降低，短期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获利盘回吐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③</a:t>
            </a:r>
            <a:r>
              <a:rPr lang="zh-CN" altLang="en-US">
                <a:sym typeface="+mn-ea"/>
              </a:rPr>
              <a:t>临近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过年</a:t>
            </a:r>
            <a:r>
              <a:rPr lang="zh-CN" altLang="en-US">
                <a:sym typeface="+mn-ea"/>
              </a:rPr>
              <a:t>资金结算企业发年终奖</a:t>
            </a:r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15" y="3893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916545" y="4102100"/>
            <a:ext cx="154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控盘资产走强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月中：中线上攻和短线上攻分歧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972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11555" y="1112520"/>
            <a:ext cx="2285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中线上攻攀升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4447540"/>
            <a:ext cx="700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中线控盘慢牛板块走强：</a:t>
            </a:r>
            <a:r>
              <a:rPr lang="en-US" altLang="zh-CN"/>
              <a:t>a.</a:t>
            </a:r>
            <a:r>
              <a:rPr lang="zh-CN" altLang="en-US"/>
              <a:t>有色</a:t>
            </a:r>
            <a:r>
              <a:rPr lang="en-US" altLang="zh-CN"/>
              <a:t>+b.</a:t>
            </a:r>
            <a:r>
              <a:rPr lang="zh-CN" altLang="en-US"/>
              <a:t>科技</a:t>
            </a:r>
            <a:r>
              <a:rPr lang="en-US" altLang="zh-CN"/>
              <a:t>+c.</a:t>
            </a:r>
            <a:r>
              <a:rPr lang="zh-CN" altLang="en-US"/>
              <a:t>创蓝筹控盘股（控盘</a:t>
            </a:r>
            <a:r>
              <a:rPr lang="en-US" altLang="zh-CN"/>
              <a:t>130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短线游资炒作回档盘弱：</a:t>
            </a:r>
            <a:r>
              <a:rPr lang="en-US" altLang="zh-CN"/>
              <a:t>a.</a:t>
            </a:r>
            <a:r>
              <a:rPr lang="zh-CN" altLang="en-US"/>
              <a:t>航天</a:t>
            </a:r>
            <a:r>
              <a:rPr lang="en-US" altLang="zh-CN"/>
              <a:t> b.AI</a:t>
            </a:r>
            <a:r>
              <a:rPr lang="zh-CN" altLang="en-US"/>
              <a:t>应用</a:t>
            </a:r>
            <a:r>
              <a:rPr lang="en-US" altLang="zh-CN"/>
              <a:t>  </a:t>
            </a:r>
            <a:r>
              <a:rPr lang="zh-CN" altLang="en-US"/>
              <a:t>（涨停情绪主线退潮）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89150" y="278003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短线上攻回落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403475" y="2044065"/>
            <a:ext cx="669290" cy="347345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b="5315"/>
          <a:stretch>
            <a:fillRect/>
          </a:stretch>
        </p:blipFill>
        <p:spPr>
          <a:xfrm>
            <a:off x="4178935" y="768350"/>
            <a:ext cx="6454775" cy="3110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066405" y="3511550"/>
            <a:ext cx="2664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《炒股笔记本</a:t>
            </a:r>
            <a:r>
              <a:rPr lang="en-US" altLang="zh-CN" sz="1600">
                <a:highlight>
                  <a:srgbClr val="FFFF00"/>
                </a:highlight>
              </a:rPr>
              <a:t>10--11</a:t>
            </a:r>
            <a:r>
              <a:rPr lang="zh-CN" altLang="en-US" sz="1600">
                <a:highlight>
                  <a:srgbClr val="FFFF00"/>
                </a:highlight>
              </a:rPr>
              <a:t>页》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有关于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中线上攻居上</a:t>
            </a:r>
            <a:r>
              <a:rPr lang="zh-CN" altLang="en-US" sz="1600">
                <a:highlight>
                  <a:srgbClr val="FFFF00"/>
                </a:highlight>
              </a:rPr>
              <a:t>的行情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操作策略详解。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年初缩量预留仓位更灵活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834390"/>
            <a:ext cx="11560175" cy="5647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91970" y="1969770"/>
            <a:ext cx="2248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24</a:t>
            </a:r>
            <a:r>
              <a:rPr lang="zh-CN" altLang="en-US">
                <a:highlight>
                  <a:srgbClr val="FFFF00"/>
                </a:highlight>
              </a:rPr>
              <a:t>年年前黄金坑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1940" y="1655445"/>
            <a:ext cx="1859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25</a:t>
            </a:r>
            <a:r>
              <a:rPr lang="zh-CN" altLang="en-US">
                <a:highlight>
                  <a:srgbClr val="FFFF00"/>
                </a:highlight>
              </a:rPr>
              <a:t>年初黄金坑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52890" y="2200910"/>
            <a:ext cx="285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26</a:t>
            </a:r>
            <a:r>
              <a:rPr lang="zh-CN" altLang="en-US">
                <a:highlight>
                  <a:srgbClr val="FFFF00"/>
                </a:highlight>
              </a:rPr>
              <a:t>年初缩量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适当降低仓位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9553575" y="3862705"/>
            <a:ext cx="743585" cy="851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控盘主线：有色（逆势走强）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577215" y="5160010"/>
            <a:ext cx="3221990" cy="1433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30" y="760095"/>
            <a:ext cx="5554345" cy="42837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12850" y="3208655"/>
            <a:ext cx="2743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1.13</a:t>
            </a:r>
            <a:r>
              <a:rPr lang="zh-CN" altLang="en-US">
                <a:highlight>
                  <a:srgbClr val="FFFF00"/>
                </a:highlight>
              </a:rPr>
              <a:t>号（周二）</a:t>
            </a:r>
            <a:r>
              <a:rPr lang="en-US" altLang="zh-CN">
                <a:highlight>
                  <a:srgbClr val="FFFF00"/>
                </a:highlight>
              </a:rPr>
              <a:t>8.30</a:t>
            </a:r>
            <a:r>
              <a:rPr lang="zh-CN" altLang="en-US">
                <a:highlight>
                  <a:srgbClr val="FFFF00"/>
                </a:highlight>
              </a:rPr>
              <a:t>陪跑营课程《分时做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r>
              <a:rPr lang="zh-CN" altLang="en-US">
                <a:highlight>
                  <a:srgbClr val="FFFF00"/>
                </a:highlight>
              </a:rPr>
              <a:t>技巧》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768350"/>
            <a:ext cx="5152390" cy="4485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5343525"/>
            <a:ext cx="4305300" cy="1066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67140" y="5446395"/>
            <a:ext cx="217805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主线淘金：有色（控盘慢牛）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5911850" y="4792980"/>
            <a:ext cx="5419725" cy="1385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0" y="836295"/>
            <a:ext cx="5419725" cy="3814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911850" y="908685"/>
            <a:ext cx="1941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持仓信号参考：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①牛熊线看趋势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②大单红肥绿瘦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768350"/>
            <a:ext cx="5212080" cy="4610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5379085"/>
            <a:ext cx="5211445" cy="1057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507990" y="6220460"/>
            <a:ext cx="609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主线淘金：有色（控盘慢牛）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768350"/>
            <a:ext cx="5385435" cy="4697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5303520"/>
            <a:ext cx="5047615" cy="1082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768350"/>
            <a:ext cx="5047615" cy="441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120" y="5552440"/>
            <a:ext cx="3286125" cy="933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9700" y="5614035"/>
            <a:ext cx="21405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WPS 演示</Application>
  <PresentationFormat>宽屏</PresentationFormat>
  <Paragraphs>147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1140</cp:revision>
  <dcterms:created xsi:type="dcterms:W3CDTF">2019-06-19T02:08:00Z</dcterms:created>
  <dcterms:modified xsi:type="dcterms:W3CDTF">2026-01-19T11:19:31Z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67F8E99CA25843CDBAFD0150A9FB820A</vt:lpwstr>
  </property>
</Properties>
</file>