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283" r:id="rId7"/>
    <p:sldId id="4288" r:id="rId8"/>
    <p:sldId id="4324" r:id="rId9"/>
    <p:sldId id="4297" r:id="rId10"/>
    <p:sldId id="4317" r:id="rId11"/>
    <p:sldId id="4320" r:id="rId12"/>
    <p:sldId id="4312" r:id="rId13"/>
    <p:sldId id="4229" r:id="rId14"/>
    <p:sldId id="4314" r:id="rId15"/>
    <p:sldId id="4313" r:id="rId16"/>
    <p:sldId id="4325" r:id="rId17"/>
    <p:sldId id="4183" r:id="rId18"/>
    <p:sldId id="4209" r:id="rId19"/>
    <p:sldId id="4184" r:id="rId20"/>
    <p:sldId id="4189" r:id="rId21"/>
    <p:sldId id="4326" r:id="rId22"/>
    <p:sldId id="4327" r:id="rId23"/>
    <p:sldId id="423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2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《主线淘金》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分下轨买点把握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215" y="827405"/>
            <a:ext cx="5662295" cy="4500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" y="727710"/>
            <a:ext cx="5450205" cy="54019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选突破回档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75" y="777240"/>
            <a:ext cx="6378575" cy="5097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390" y="1339215"/>
            <a:ext cx="3790950" cy="3642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1870"/>
          <a:stretch>
            <a:fillRect/>
          </a:stretch>
        </p:blipFill>
        <p:spPr>
          <a:xfrm>
            <a:off x="7681595" y="2035810"/>
            <a:ext cx="3848100" cy="3632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回档（航天）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065" y="784860"/>
            <a:ext cx="5406390" cy="48825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455" y="1052195"/>
            <a:ext cx="3594100" cy="3376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685540" y="58521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筹码锁仓急跌到熊线为支撑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280" y="2535555"/>
            <a:ext cx="3602355" cy="36849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回档（机器人）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85540" y="58521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筹码锁仓急跌到熊线为支撑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225" y="727710"/>
            <a:ext cx="4284980" cy="4832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415" y="809625"/>
            <a:ext cx="3893820" cy="4303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540" y="2378710"/>
            <a:ext cx="3783965" cy="38417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开启趋势牛新序章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2026.1.4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过节期间的消息和外围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760095"/>
            <a:ext cx="4131945" cy="1981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850" y="2836545"/>
            <a:ext cx="4131945" cy="1693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52755" y="925195"/>
            <a:ext cx="542226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①</a:t>
            </a:r>
            <a:r>
              <a:rPr lang="en-US" altLang="zh-CN">
                <a:solidFill>
                  <a:srgbClr val="FF0000"/>
                </a:solidFill>
              </a:rPr>
              <a:t>2026</a:t>
            </a:r>
            <a:r>
              <a:rPr lang="zh-CN" altLang="en-US">
                <a:solidFill>
                  <a:srgbClr val="FF0000"/>
                </a:solidFill>
              </a:rPr>
              <a:t>年</a:t>
            </a:r>
            <a:r>
              <a:rPr lang="en-US" altLang="zh-CN">
                <a:solidFill>
                  <a:srgbClr val="FF0000"/>
                </a:solidFill>
              </a:rPr>
              <a:t>01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r>
              <a:rPr lang="en-US" altLang="zh-CN">
                <a:solidFill>
                  <a:srgbClr val="FF0000"/>
                </a:solidFill>
              </a:rPr>
              <a:t>03</a:t>
            </a:r>
            <a:r>
              <a:rPr lang="zh-CN" altLang="en-US">
                <a:solidFill>
                  <a:srgbClr val="FF0000"/>
                </a:solidFill>
              </a:rPr>
              <a:t>日，美国总统特朗普称，已成功对</a:t>
            </a:r>
            <a:r>
              <a:rPr lang="zh-CN" altLang="en-US">
                <a:solidFill>
                  <a:srgbClr val="0029DA"/>
                </a:solidFill>
              </a:rPr>
              <a:t>委内瑞拉</a:t>
            </a:r>
            <a:r>
              <a:rPr lang="zh-CN" altLang="en-US">
                <a:solidFill>
                  <a:srgbClr val="FF0000"/>
                </a:solidFill>
              </a:rPr>
              <a:t>实施打击，抓获委内瑞拉总统马杜罗及其夫人，并带离委内瑞拉。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>
                <a:solidFill>
                  <a:srgbClr val="F315F3"/>
                </a:solidFill>
              </a:rPr>
              <a:t>影响：</a:t>
            </a:r>
            <a:r>
              <a:rPr lang="en-US" altLang="zh-CN">
                <a:solidFill>
                  <a:srgbClr val="F315F3"/>
                </a:solidFill>
              </a:rPr>
              <a:t>a.</a:t>
            </a:r>
            <a:r>
              <a:rPr lang="zh-CN" altLang="en-US">
                <a:solidFill>
                  <a:srgbClr val="F315F3"/>
                </a:solidFill>
              </a:rPr>
              <a:t>石油</a:t>
            </a:r>
            <a:r>
              <a:rPr lang="en-US" altLang="zh-CN">
                <a:solidFill>
                  <a:srgbClr val="F315F3"/>
                </a:solidFill>
              </a:rPr>
              <a:t> b.</a:t>
            </a:r>
            <a:r>
              <a:rPr lang="zh-CN" altLang="en-US">
                <a:solidFill>
                  <a:srgbClr val="F315F3"/>
                </a:solidFill>
              </a:rPr>
              <a:t>避险类金属</a:t>
            </a:r>
            <a:r>
              <a:rPr lang="en-US" altLang="zh-CN">
                <a:solidFill>
                  <a:srgbClr val="F315F3"/>
                </a:solidFill>
              </a:rPr>
              <a:t> c.</a:t>
            </a:r>
            <a:r>
              <a:rPr lang="zh-CN" altLang="en-US">
                <a:solidFill>
                  <a:srgbClr val="F315F3"/>
                </a:solidFill>
              </a:rPr>
              <a:t>军工</a:t>
            </a:r>
            <a:endParaRPr lang="zh-CN" altLang="en-US">
              <a:solidFill>
                <a:srgbClr val="F315F3"/>
              </a:solidFill>
            </a:endParaRPr>
          </a:p>
          <a:p>
            <a:endParaRPr lang="zh-CN" altLang="en-US">
              <a:solidFill>
                <a:srgbClr val="F315F3"/>
              </a:solidFill>
            </a:endParaRPr>
          </a:p>
          <a:p>
            <a:endParaRPr lang="zh-CN" altLang="en-US">
              <a:solidFill>
                <a:srgbClr val="F315F3"/>
              </a:solidFill>
            </a:endParaRPr>
          </a:p>
          <a:p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②元旦各省数据统计发布，同步增长居多。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35" y="3571240"/>
            <a:ext cx="6506210" cy="873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5" y="4506595"/>
            <a:ext cx="6506210" cy="978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35" y="5546725"/>
            <a:ext cx="6506210" cy="901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8032115" y="4739005"/>
            <a:ext cx="3827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③外围</a:t>
            </a:r>
            <a:r>
              <a:rPr lang="en-US" altLang="zh-CN">
                <a:solidFill>
                  <a:srgbClr val="FF0000"/>
                </a:solidFill>
              </a:rPr>
              <a:t>1.2</a:t>
            </a:r>
            <a:r>
              <a:rPr lang="zh-CN" altLang="en-US">
                <a:solidFill>
                  <a:srgbClr val="FF0000"/>
                </a:solidFill>
              </a:rPr>
              <a:t>号（周五）开盘红盘居多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2025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市场特征（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" y="980440"/>
            <a:ext cx="11073765" cy="53428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2025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市场特征（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" y="818515"/>
            <a:ext cx="5021580" cy="2317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725" y="818515"/>
            <a:ext cx="4845050" cy="2317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" y="3367405"/>
            <a:ext cx="5015865" cy="2146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725" y="3367405"/>
            <a:ext cx="4844415" cy="2146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276350" y="5745480"/>
            <a:ext cx="9322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目前均线</a:t>
            </a:r>
            <a:r>
              <a:rPr lang="en-US" altLang="zh-CN">
                <a:highlight>
                  <a:srgbClr val="FFFF00"/>
                </a:highlight>
              </a:rPr>
              <a:t>60 120 250</a:t>
            </a:r>
            <a:r>
              <a:rPr lang="zh-CN" altLang="en-US">
                <a:highlight>
                  <a:srgbClr val="FFFF00"/>
                </a:highlight>
              </a:rPr>
              <a:t>多头排列，</a:t>
            </a:r>
            <a:r>
              <a:rPr lang="en-US" altLang="zh-CN">
                <a:highlight>
                  <a:srgbClr val="FFFF00"/>
                </a:highlight>
              </a:rPr>
              <a:t>KDJ</a:t>
            </a:r>
            <a:r>
              <a:rPr lang="zh-CN" altLang="en-US">
                <a:highlight>
                  <a:srgbClr val="FFFF00"/>
                </a:highlight>
              </a:rPr>
              <a:t>下轨则是机会，若均线位置发生改变则注意进入震荡。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305" y="2374900"/>
            <a:ext cx="1774825" cy="1146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椭圆 8"/>
          <p:cNvSpPr/>
          <p:nvPr/>
        </p:nvSpPr>
        <p:spPr>
          <a:xfrm>
            <a:off x="3130550" y="1416050"/>
            <a:ext cx="339090" cy="247650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年末效应：即使急跌也是黄金坑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62" t="311" r="-262" b="44523"/>
          <a:stretch>
            <a:fillRect/>
          </a:stretch>
        </p:blipFill>
        <p:spPr>
          <a:xfrm>
            <a:off x="107315" y="826135"/>
            <a:ext cx="6295390" cy="2929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55" y="875665"/>
            <a:ext cx="5073015" cy="4676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769100" y="3859530"/>
            <a:ext cx="131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2024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16185" y="3244850"/>
            <a:ext cx="1637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b="53851"/>
          <a:stretch>
            <a:fillRect/>
          </a:stretch>
        </p:blipFill>
        <p:spPr>
          <a:xfrm>
            <a:off x="549275" y="4054475"/>
            <a:ext cx="5197475" cy="2019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329055" y="55651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当下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5035" y="5754370"/>
            <a:ext cx="2914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过去多年统计年前年后往往有一波春季躁动行情。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趋势控盘主线（有色）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939165"/>
            <a:ext cx="6917055" cy="54114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560" y="1029970"/>
            <a:ext cx="4192905" cy="3516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398385" y="4730750"/>
            <a:ext cx="46278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有色：趋势（牛线上移）</a:t>
            </a:r>
            <a:r>
              <a:rPr lang="en-US" altLang="zh-CN"/>
              <a:t>+</a:t>
            </a:r>
            <a:r>
              <a:rPr lang="zh-CN" altLang="en-US"/>
              <a:t>资金（攀升）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中期仓位：</a:t>
            </a:r>
            <a:r>
              <a:rPr lang="zh-CN" altLang="en-US">
                <a:solidFill>
                  <a:schemeClr val="tx1"/>
                </a:solidFill>
              </a:rPr>
              <a:t>突破回档买，</a:t>
            </a:r>
            <a:r>
              <a:rPr lang="zh-CN" altLang="en-US"/>
              <a:t>牛熊线下移考虑卖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波段仓位：</a:t>
            </a:r>
            <a:r>
              <a:rPr lang="zh-CN" altLang="en-US"/>
              <a:t>多参考</a:t>
            </a:r>
            <a:r>
              <a:rPr lang="en-US" altLang="zh-CN"/>
              <a:t>KDJ </a:t>
            </a:r>
            <a:r>
              <a:rPr lang="zh-CN" altLang="en-US"/>
              <a:t>上下轨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涨停主线（航天）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6651"/>
          <a:stretch>
            <a:fillRect/>
          </a:stretch>
        </p:blipFill>
        <p:spPr>
          <a:xfrm>
            <a:off x="190500" y="840740"/>
            <a:ext cx="4114800" cy="54730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490" y="840740"/>
            <a:ext cx="6465570" cy="2925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490" y="3926840"/>
            <a:ext cx="4164330" cy="1411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 descr="主线淘金"/>
          <p:cNvPicPr>
            <a:picLocks noChangeAspect="1"/>
          </p:cNvPicPr>
          <p:nvPr/>
        </p:nvPicPr>
        <p:blipFill>
          <a:blip r:embed="rId5"/>
          <a:srcRect l="30832" t="7039" r="4207" b="13954"/>
          <a:stretch>
            <a:fillRect/>
          </a:stretch>
        </p:blipFill>
        <p:spPr>
          <a:xfrm>
            <a:off x="8970010" y="3946525"/>
            <a:ext cx="2686685" cy="13106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222740" y="5338445"/>
            <a:ext cx="2247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highlight>
                  <a:srgbClr val="FFFF00"/>
                </a:highlight>
              </a:rPr>
              <a:t>150</a:t>
            </a:r>
            <a:r>
              <a:rPr lang="zh-CN" altLang="en-US" sz="1200">
                <a:highlight>
                  <a:srgbClr val="FFFF00"/>
                </a:highlight>
              </a:rPr>
              <a:t>块订阅一个月。</a:t>
            </a:r>
            <a:endParaRPr lang="zh-CN" altLang="en-US" sz="1200">
              <a:highlight>
                <a:srgbClr val="FFFF00"/>
              </a:highlight>
            </a:endParaRPr>
          </a:p>
          <a:p>
            <a:r>
              <a:rPr lang="zh-CN" altLang="en-US" sz="1200">
                <a:highlight>
                  <a:srgbClr val="FFFF00"/>
                </a:highlight>
              </a:rPr>
              <a:t>一周</a:t>
            </a:r>
            <a:r>
              <a:rPr lang="en-US" altLang="zh-CN" sz="1200">
                <a:highlight>
                  <a:srgbClr val="FFFF00"/>
                </a:highlight>
              </a:rPr>
              <a:t>2-3</a:t>
            </a:r>
            <a:r>
              <a:rPr lang="zh-CN" altLang="en-US" sz="1200">
                <a:highlight>
                  <a:srgbClr val="FFFF00"/>
                </a:highlight>
              </a:rPr>
              <a:t>篇，</a:t>
            </a:r>
            <a:r>
              <a:rPr lang="en-US" altLang="zh-CN" sz="1200">
                <a:highlight>
                  <a:srgbClr val="FFFF00"/>
                </a:highlight>
              </a:rPr>
              <a:t>1</a:t>
            </a:r>
            <a:r>
              <a:rPr lang="zh-CN" altLang="en-US" sz="1200">
                <a:highlight>
                  <a:srgbClr val="FFFF00"/>
                </a:highlight>
              </a:rPr>
              <a:t>篇</a:t>
            </a:r>
            <a:r>
              <a:rPr lang="en-US" altLang="zh-CN" sz="1200">
                <a:highlight>
                  <a:srgbClr val="FFFF00"/>
                </a:highlight>
              </a:rPr>
              <a:t>2</a:t>
            </a:r>
            <a:r>
              <a:rPr lang="zh-CN" altLang="en-US" sz="1200">
                <a:highlight>
                  <a:srgbClr val="FFFF00"/>
                </a:highlight>
              </a:rPr>
              <a:t>个案例。</a:t>
            </a:r>
            <a:endParaRPr lang="zh-CN" altLang="en-US" sz="1200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WPS 演示</Application>
  <PresentationFormat>宽屏</PresentationFormat>
  <Paragraphs>118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1117</cp:revision>
  <dcterms:created xsi:type="dcterms:W3CDTF">2019-06-19T02:08:00Z</dcterms:created>
  <dcterms:modified xsi:type="dcterms:W3CDTF">2026-01-04T07:53:51Z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