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3"/>
    <p:sldId id="258" r:id="rId4"/>
    <p:sldId id="267" r:id="rId5"/>
    <p:sldId id="263" r:id="rId6"/>
    <p:sldId id="304" r:id="rId7"/>
    <p:sldId id="311" r:id="rId8"/>
    <p:sldId id="312" r:id="rId9"/>
    <p:sldId id="313" r:id="rId10"/>
    <p:sldId id="273" r:id="rId11"/>
    <p:sldId id="303" r:id="rId12"/>
    <p:sldId id="305" r:id="rId13"/>
    <p:sldId id="314" r:id="rId15"/>
    <p:sldId id="315" r:id="rId16"/>
    <p:sldId id="275" r:id="rId17"/>
    <p:sldId id="317" r:id="rId18"/>
    <p:sldId id="316" r:id="rId19"/>
    <p:sldId id="318" r:id="rId20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A"/>
    <a:srgbClr val="F5560A"/>
    <a:srgbClr val="F75907"/>
    <a:srgbClr val="F76009"/>
    <a:srgbClr val="302520"/>
    <a:srgbClr val="F04305"/>
    <a:srgbClr val="480001"/>
    <a:srgbClr val="FFFFFB"/>
    <a:srgbClr val="FDE4CA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60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1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 拷贝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 拷贝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画板 1 拷贝 9"/>
          <p:cNvPicPr>
            <a:picLocks noChangeAspect="1"/>
          </p:cNvPicPr>
          <p:nvPr userDrawn="1"/>
        </p:nvPicPr>
        <p:blipFill>
          <a:blip r:embed="rId2"/>
          <a:srcRect b="85926"/>
          <a:stretch>
            <a:fillRect/>
          </a:stretch>
        </p:blipFill>
        <p:spPr>
          <a:xfrm>
            <a:off x="0" y="123190"/>
            <a:ext cx="12192000" cy="965200"/>
          </a:xfrm>
          <a:prstGeom prst="rect">
            <a:avLst/>
          </a:prstGeom>
        </p:spPr>
      </p:pic>
      <p:pic>
        <p:nvPicPr>
          <p:cNvPr id="6" name="图片 5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85420"/>
            <a:ext cx="1144905" cy="25527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0090785" y="1854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市场有风险，投资需谨慎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9" name="图片 8" descr="画板 1 拷贝 9"/>
          <p:cNvPicPr>
            <a:picLocks noChangeAspect="1"/>
          </p:cNvPicPr>
          <p:nvPr userDrawn="1"/>
        </p:nvPicPr>
        <p:blipFill>
          <a:blip r:embed="rId2"/>
          <a:srcRect t="90398"/>
          <a:stretch>
            <a:fillRect/>
          </a:stretch>
        </p:blipFill>
        <p:spPr>
          <a:xfrm>
            <a:off x="0" y="5975985"/>
            <a:ext cx="12192000" cy="65849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经传多赢资深投顾：李兴，投顾执业编号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:A1120619060002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:A20250612012165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 拷贝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image" Target="../media/image17.png"/><Relationship Id="rId1" Type="http://schemas.openxmlformats.org/officeDocument/2006/relationships/tags" Target="../tags/tag44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49.xml"/><Relationship Id="rId4" Type="http://schemas.openxmlformats.org/officeDocument/2006/relationships/image" Target="../media/image19.png"/><Relationship Id="rId3" Type="http://schemas.openxmlformats.org/officeDocument/2006/relationships/tags" Target="../tags/tag48.xml"/><Relationship Id="rId2" Type="http://schemas.openxmlformats.org/officeDocument/2006/relationships/image" Target="../media/image18.png"/><Relationship Id="rId1" Type="http://schemas.openxmlformats.org/officeDocument/2006/relationships/tags" Target="../tags/tag4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.xml"/><Relationship Id="rId2" Type="http://schemas.openxmlformats.org/officeDocument/2006/relationships/tags" Target="../tags/tag50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1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55.xml"/><Relationship Id="rId4" Type="http://schemas.openxmlformats.org/officeDocument/2006/relationships/image" Target="../media/image22.png"/><Relationship Id="rId3" Type="http://schemas.openxmlformats.org/officeDocument/2006/relationships/tags" Target="../tags/tag54.xml"/><Relationship Id="rId2" Type="http://schemas.openxmlformats.org/officeDocument/2006/relationships/image" Target="../media/image18.png"/><Relationship Id="rId1" Type="http://schemas.openxmlformats.org/officeDocument/2006/relationships/tags" Target="../tags/tag5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58.xml"/><Relationship Id="rId4" Type="http://schemas.openxmlformats.org/officeDocument/2006/relationships/image" Target="../media/image24.png"/><Relationship Id="rId3" Type="http://schemas.openxmlformats.org/officeDocument/2006/relationships/tags" Target="../tags/tag57.xml"/><Relationship Id="rId2" Type="http://schemas.openxmlformats.org/officeDocument/2006/relationships/image" Target="../media/image23.png"/><Relationship Id="rId1" Type="http://schemas.openxmlformats.org/officeDocument/2006/relationships/tags" Target="../tags/tag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9.png"/><Relationship Id="rId2" Type="http://schemas.openxmlformats.org/officeDocument/2006/relationships/tags" Target="../tags/tag19.xml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34.xml"/><Relationship Id="rId4" Type="http://schemas.openxmlformats.org/officeDocument/2006/relationships/image" Target="../media/image11.png"/><Relationship Id="rId3" Type="http://schemas.openxmlformats.org/officeDocument/2006/relationships/tags" Target="../tags/tag33.xml"/><Relationship Id="rId2" Type="http://schemas.openxmlformats.org/officeDocument/2006/relationships/image" Target="../media/image10.png"/><Relationship Id="rId1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37.xml"/><Relationship Id="rId4" Type="http://schemas.openxmlformats.org/officeDocument/2006/relationships/image" Target="../media/image13.png"/><Relationship Id="rId3" Type="http://schemas.openxmlformats.org/officeDocument/2006/relationships/tags" Target="../tags/tag36.xml"/><Relationship Id="rId2" Type="http://schemas.openxmlformats.org/officeDocument/2006/relationships/image" Target="../media/image12.png"/><Relationship Id="rId1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40.xml"/><Relationship Id="rId4" Type="http://schemas.openxmlformats.org/officeDocument/2006/relationships/image" Target="../media/image15.png"/><Relationship Id="rId3" Type="http://schemas.openxmlformats.org/officeDocument/2006/relationships/tags" Target="../tags/tag39.xml"/><Relationship Id="rId2" Type="http://schemas.openxmlformats.org/officeDocument/2006/relationships/image" Target="../media/image14.png"/><Relationship Id="rId1" Type="http://schemas.openxmlformats.org/officeDocument/2006/relationships/tags" Target="../tags/tag3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42.xml"/><Relationship Id="rId2" Type="http://schemas.openxmlformats.org/officeDocument/2006/relationships/image" Target="../media/image16.png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-1143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什么基金可以长期持有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4825" y="827405"/>
            <a:ext cx="4257675" cy="56007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5251450" y="827405"/>
            <a:ext cx="6096000" cy="5262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36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什么基金可以长期持有</a:t>
            </a:r>
            <a:endParaRPr lang="zh-CN" altLang="en-US" sz="36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/>
            <a:endParaRPr lang="en-US" altLang="zh-CN" sz="3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/>
            <a:r>
              <a:rPr lang="en-US" altLang="zh-CN" sz="3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1.</a:t>
            </a:r>
            <a:r>
              <a:rPr lang="zh-CN" altLang="en-US" sz="3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收益与风险均衡，没拿冠军。</a:t>
            </a:r>
            <a:endParaRPr lang="zh-CN" altLang="en-US" sz="3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/>
            <a:endParaRPr lang="zh-CN" altLang="en-US" sz="3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/>
            <a:r>
              <a:rPr lang="en-US" altLang="zh-CN" sz="3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2.</a:t>
            </a:r>
            <a:r>
              <a:rPr lang="zh-CN" altLang="en-US" sz="3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没有短期内的暴涨。</a:t>
            </a:r>
            <a:endParaRPr lang="zh-CN" altLang="en-US" sz="3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/>
            <a:endParaRPr lang="zh-CN" altLang="en-US" sz="3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/>
            <a:r>
              <a:rPr lang="en-US" altLang="zh-CN" sz="3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3.</a:t>
            </a:r>
            <a:r>
              <a:rPr lang="zh-CN" altLang="en-US" sz="3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不押注某单一方向，</a:t>
            </a:r>
            <a:endParaRPr lang="zh-CN" altLang="en-US" sz="3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/>
            <a:r>
              <a:rPr lang="en-US" altLang="zh-CN" sz="3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3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混合，股票覆盖多样性。</a:t>
            </a:r>
            <a:endParaRPr lang="zh-CN" altLang="en-US" sz="3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/>
            <a:endParaRPr lang="zh-CN" altLang="en-US" sz="3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/>
            <a:r>
              <a:rPr lang="en-US" altLang="zh-CN" sz="3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4.</a:t>
            </a:r>
            <a:r>
              <a:rPr lang="zh-CN" altLang="en-US" sz="3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新模式，跟上科技的进步</a:t>
            </a:r>
            <a:endParaRPr lang="zh-CN" altLang="en-US" sz="3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/>
            <a:r>
              <a:rPr lang="en-US" altLang="zh-CN" sz="3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</a:t>
            </a:r>
            <a:r>
              <a:rPr lang="zh-CN" altLang="en-US" sz="3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依托大数据运算，量化基金！</a:t>
            </a:r>
            <a:endParaRPr lang="zh-CN" altLang="en-US" sz="3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什么基金可以长期持有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5335" y="617855"/>
            <a:ext cx="5320665" cy="57315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009765" y="617855"/>
            <a:ext cx="3927475" cy="57505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什么基金可以长期持有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5" name="图片 4" descr="百嘉瑞丰-社群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628015"/>
            <a:ext cx="10127615" cy="5697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03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52930" y="3049270"/>
            <a:ext cx="85013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大道易简</a:t>
            </a:r>
            <a:endParaRPr lang="zh-CN" altLang="en-US" sz="66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什么基金可以长期持有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5335" y="742950"/>
            <a:ext cx="4897755" cy="52762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043420" y="742950"/>
            <a:ext cx="3726180" cy="48037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221095" y="5770245"/>
            <a:ext cx="5527040" cy="3676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每次回调的低点，是加仓的好机会，小跌小加！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4150" y="6612890"/>
            <a:ext cx="118395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95000"/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经传多赢资深投顾</a:t>
            </a:r>
            <a:r>
              <a:rPr lang="en-US" altLang="zh-CN" sz="1200">
                <a:solidFill>
                  <a:schemeClr val="bg1">
                    <a:lumMod val="95000"/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 :</a:t>
            </a:r>
            <a:r>
              <a:rPr lang="zh-CN" altLang="en-US" sz="1200">
                <a:solidFill>
                  <a:schemeClr val="bg1">
                    <a:lumMod val="95000"/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李兴丨执业编号</a:t>
            </a:r>
            <a:r>
              <a:rPr lang="en-US" altLang="zh-CN" sz="1200">
                <a:solidFill>
                  <a:schemeClr val="bg1">
                    <a:lumMod val="95000"/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:A1120619060002  </a:t>
            </a:r>
            <a:r>
              <a:rPr lang="zh-CN" altLang="en-US" sz="1200">
                <a:solidFill>
                  <a:schemeClr val="bg1">
                    <a:lumMod val="95000"/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风险提示</a:t>
            </a:r>
            <a:r>
              <a:rPr lang="en-US" altLang="zh-CN" sz="1200">
                <a:solidFill>
                  <a:schemeClr val="bg1">
                    <a:lumMod val="95000"/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:</a:t>
            </a:r>
            <a:r>
              <a:rPr lang="zh-CN" altLang="en-US" sz="1200">
                <a:solidFill>
                  <a:schemeClr val="bg1">
                    <a:lumMod val="95000"/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lumMod val="95000"/>
                  <a:alpha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大道易简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32435" y="784225"/>
            <a:ext cx="7124700" cy="549973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00035" y="784225"/>
            <a:ext cx="4123690" cy="54997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761230" y="1282700"/>
            <a:ext cx="6605905" cy="12642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适合长期</a:t>
            </a:r>
            <a:endParaRPr lang="zh-CN" altLang="en-US" sz="66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6600" b="1">
                <a:solidFill>
                  <a:schemeClr val="bg1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持有的基金</a:t>
            </a:r>
            <a:endParaRPr lang="zh-CN" altLang="en-US" sz="66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>
            <a:off x="5040630" y="1659890"/>
            <a:ext cx="5780405" cy="762000"/>
            <a:chOff x="7938" y="2210"/>
            <a:chExt cx="9103" cy="1200"/>
          </a:xfrm>
        </p:grpSpPr>
        <p:pic>
          <p:nvPicPr>
            <p:cNvPr id="2" name="图片 1" descr="组 4 拷贝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5"/>
              </p:custDataLst>
            </p:nvPr>
          </p:nvSpPr>
          <p:spPr>
            <a:xfrm>
              <a:off x="10529" y="2328"/>
              <a:ext cx="651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什么样的基金只能短持</a:t>
              </a:r>
              <a:endParaRPr lang="zh-CN" altLang="en-US" sz="28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6"/>
            </p:custDataLst>
          </p:nvPr>
        </p:nvGrpSpPr>
        <p:grpSpPr>
          <a:xfrm>
            <a:off x="5040630" y="2622550"/>
            <a:ext cx="5780405" cy="762000"/>
            <a:chOff x="7938" y="2210"/>
            <a:chExt cx="9103" cy="1200"/>
          </a:xfrm>
        </p:grpSpPr>
        <p:pic>
          <p:nvPicPr>
            <p:cNvPr id="11" name="图片 10" descr="组 4 拷贝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10529" y="2328"/>
              <a:ext cx="651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什么基金可以长期持有</a:t>
              </a:r>
              <a:endParaRPr lang="zh-CN" altLang="en-US" sz="28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endParaRPr>
            </a:p>
          </p:txBody>
        </p:sp>
      </p:grpSp>
      <p:grpSp>
        <p:nvGrpSpPr>
          <p:cNvPr id="14" name="组合 13"/>
          <p:cNvGrpSpPr/>
          <p:nvPr>
            <p:custDataLst>
              <p:tags r:id="rId10"/>
            </p:custDataLst>
          </p:nvPr>
        </p:nvGrpSpPr>
        <p:grpSpPr>
          <a:xfrm>
            <a:off x="5040630" y="3610610"/>
            <a:ext cx="5780405" cy="762000"/>
            <a:chOff x="7938" y="2210"/>
            <a:chExt cx="9103" cy="1200"/>
          </a:xfrm>
        </p:grpSpPr>
        <p:pic>
          <p:nvPicPr>
            <p:cNvPr id="15" name="图片 14" descr="组 4 拷贝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12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3"/>
              </p:custDataLst>
            </p:nvPr>
          </p:nvSpPr>
          <p:spPr>
            <a:xfrm>
              <a:off x="10529" y="2328"/>
              <a:ext cx="651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+mn-ea"/>
                </a:rPr>
                <a:t>大道易简</a:t>
              </a:r>
              <a:endParaRPr lang="zh-CN" altLang="en-US" sz="28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681480" y="3049270"/>
            <a:ext cx="881126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什么样的基金只能短持</a:t>
            </a:r>
            <a:endParaRPr lang="zh-CN" altLang="en-US" sz="66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52425" y="7397750"/>
            <a:ext cx="118395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经传多赢服务总监</a:t>
            </a:r>
            <a:r>
              <a:rPr lang="en-US" altLang="zh-CN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 :</a:t>
            </a:r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吴中明丨执业编号</a:t>
            </a:r>
            <a:r>
              <a:rPr lang="en-US" altLang="zh-CN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:A1120613090002  </a:t>
            </a:r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风险提示</a:t>
            </a:r>
            <a:r>
              <a:rPr lang="en-US" altLang="zh-CN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:</a:t>
            </a:r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什么样的基金只能短持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7535" y="721995"/>
            <a:ext cx="10990580" cy="554609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11240" y="1089660"/>
            <a:ext cx="3184525" cy="19329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52425" y="7397750"/>
            <a:ext cx="118395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经传多赢服务总监</a:t>
            </a:r>
            <a:r>
              <a:rPr lang="en-US" altLang="zh-CN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 :</a:t>
            </a:r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吴中明丨执业编号</a:t>
            </a:r>
            <a:r>
              <a:rPr lang="en-US" altLang="zh-CN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:A1120613090002  </a:t>
            </a:r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风险提示</a:t>
            </a:r>
            <a:r>
              <a:rPr lang="en-US" altLang="zh-CN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:</a:t>
            </a:r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什么样的基金只能短持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6265" y="728345"/>
            <a:ext cx="11014710" cy="555752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94880" y="1002665"/>
            <a:ext cx="2031365" cy="28682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52425" y="7397750"/>
            <a:ext cx="118395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经传多赢服务总监</a:t>
            </a:r>
            <a:r>
              <a:rPr lang="en-US" altLang="zh-CN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 :</a:t>
            </a:r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吴中明丨执业编号</a:t>
            </a:r>
            <a:r>
              <a:rPr lang="en-US" altLang="zh-CN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:A1120613090002  </a:t>
            </a:r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风险提示</a:t>
            </a:r>
            <a:r>
              <a:rPr lang="en-US" altLang="zh-CN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:</a:t>
            </a:r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什么样的基金只能短持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4515" y="721360"/>
            <a:ext cx="11062970" cy="557149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011670" y="932815"/>
            <a:ext cx="2091690" cy="20472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427720" y="1702435"/>
            <a:ext cx="6642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赵诣</a:t>
            </a:r>
            <a:endParaRPr lang="zh-CN" altLang="en-US" b="1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52425" y="7397750"/>
            <a:ext cx="118395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经传多赢服务总监</a:t>
            </a:r>
            <a:r>
              <a:rPr lang="en-US" altLang="zh-CN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 :</a:t>
            </a:r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吴中明丨执业编号</a:t>
            </a:r>
            <a:r>
              <a:rPr lang="en-US" altLang="zh-CN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:A1120613090002  </a:t>
            </a:r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风险提示</a:t>
            </a:r>
            <a:r>
              <a:rPr lang="en-US" altLang="zh-CN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:</a:t>
            </a:r>
            <a:r>
              <a:rPr lang="zh-CN" altLang="en-US" sz="1200">
                <a:solidFill>
                  <a:schemeClr val="bg1">
                    <a:alpha val="50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0000"/>
                </a:schemeClr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什么样的基金只能短持</a:t>
            </a:r>
            <a:endParaRPr lang="zh-CN" altLang="en-US" sz="36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4990" y="1186180"/>
            <a:ext cx="5704840" cy="48964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68440" y="759460"/>
            <a:ext cx="5360035" cy="5339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300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什么样的基金只能短持</a:t>
            </a:r>
            <a:r>
              <a:rPr lang="en-US" altLang="zh-CN" sz="3300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?</a:t>
            </a:r>
            <a:endParaRPr lang="en-US" altLang="zh-CN" sz="3300" b="1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 sz="2800" b="1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 sz="2800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1.</a:t>
            </a:r>
            <a:r>
              <a:rPr lang="zh-CN" altLang="en-US" sz="2800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冠军基金经理的基金！</a:t>
            </a:r>
            <a:endParaRPr lang="zh-CN" altLang="en-US" sz="2800" b="1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zh-CN" altLang="en-US" sz="2800" b="1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 sz="2800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2.</a:t>
            </a:r>
            <a:r>
              <a:rPr lang="zh-CN" altLang="en-US" sz="2800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曾在短时间内暴涨的基金！</a:t>
            </a:r>
            <a:endParaRPr lang="zh-CN" altLang="en-US" sz="2800" b="1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zh-CN" altLang="en-US" sz="2800" b="1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 sz="2800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3.</a:t>
            </a:r>
            <a:r>
              <a:rPr lang="zh-CN" altLang="en-US" sz="2800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专注或擅长某一方向</a:t>
            </a:r>
            <a:endParaRPr lang="en-US" altLang="zh-CN" sz="2800" b="1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algn="just"/>
            <a:r>
              <a:rPr lang="en-US" altLang="zh-CN" sz="2800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  </a:t>
            </a:r>
            <a:r>
              <a:rPr lang="zh-CN" altLang="en-US" sz="2800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白酒、医药、新能源（风光锂）</a:t>
            </a:r>
            <a:endParaRPr lang="zh-CN" altLang="en-US" sz="2800" b="1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algn="just"/>
            <a:r>
              <a:rPr lang="en-US" altLang="zh-CN" sz="2800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  </a:t>
            </a:r>
            <a:r>
              <a:rPr lang="zh-CN" altLang="en-US" sz="2800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新行情向上套牢盘太多，</a:t>
            </a:r>
            <a:endParaRPr lang="zh-CN" altLang="en-US" sz="2800" b="1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pPr algn="just"/>
            <a:r>
              <a:rPr lang="en-US" altLang="zh-CN" sz="2800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  </a:t>
            </a:r>
            <a:r>
              <a:rPr lang="zh-CN" altLang="en-US" sz="2800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被套的人多，新热度难以聚集！</a:t>
            </a:r>
            <a:endParaRPr lang="zh-CN" altLang="en-US" sz="2800" b="1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zh-CN" altLang="en-US" sz="2800" b="1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 sz="2800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4.</a:t>
            </a:r>
            <a:r>
              <a:rPr lang="zh-CN" altLang="en-US" sz="2800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传统模式，主观决策的基金！</a:t>
            </a:r>
            <a:endParaRPr lang="en-US" altLang="zh-CN" sz="2800" b="1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637030" y="3049270"/>
            <a:ext cx="89179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什么基金可以长期持有</a:t>
            </a:r>
            <a:endParaRPr lang="zh-CN" altLang="en-US" sz="66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19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1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2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3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4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5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6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7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8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9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commondata" val="eyJoZGlkIjoiNTFmYTliYTIyYWM1N2UzNDc1MDg1MjNkMDFmYjQxZWY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793</Words>
  <Application>WPS 演示</Application>
  <PresentationFormat>宽屏</PresentationFormat>
  <Paragraphs>84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思源黑体 CN Regular</vt:lpstr>
      <vt:lpstr>黑体</vt:lpstr>
      <vt:lpstr>微软雅黑</vt:lpstr>
      <vt:lpstr>思源黑体 CN Heavy</vt:lpstr>
      <vt:lpstr>思源黑体 CN Bold</vt:lpstr>
      <vt:lpstr>思源黑体 CN Medium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阿泽哝</cp:lastModifiedBy>
  <cp:revision>185</cp:revision>
  <dcterms:created xsi:type="dcterms:W3CDTF">2019-06-19T02:08:00Z</dcterms:created>
  <dcterms:modified xsi:type="dcterms:W3CDTF">2026-01-04T09:52:36Z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00D5E7355E1646B29B8B04B76316B4D6_13</vt:lpwstr>
  </property>
</Properties>
</file>