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3"/>
  </p:notesMasterIdLst>
  <p:handoutMasterIdLst>
    <p:handoutMasterId r:id="rId24"/>
  </p:handoutMasterIdLst>
  <p:sldIdLst>
    <p:sldId id="4166" r:id="rId4"/>
    <p:sldId id="4167" r:id="rId5"/>
    <p:sldId id="4168" r:id="rId6"/>
    <p:sldId id="4369" r:id="rId7"/>
    <p:sldId id="4374" r:id="rId8"/>
    <p:sldId id="4383" r:id="rId9"/>
    <p:sldId id="4375" r:id="rId10"/>
    <p:sldId id="4377" r:id="rId11"/>
    <p:sldId id="4381" r:id="rId12"/>
    <p:sldId id="4229" r:id="rId13"/>
    <p:sldId id="4384" r:id="rId14"/>
    <p:sldId id="4379" r:id="rId15"/>
    <p:sldId id="4380" r:id="rId16"/>
    <p:sldId id="4209" r:id="rId17"/>
    <p:sldId id="4183" r:id="rId18"/>
    <p:sldId id="4184" r:id="rId19"/>
    <p:sldId id="4386" r:id="rId20"/>
    <p:sldId id="4385" r:id="rId21"/>
    <p:sldId id="4241" r:id="rId22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23B253"/>
    <a:srgbClr val="E123DA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9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50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image" Target="../media/image3.png"/><Relationship Id="rId3" Type="http://schemas.openxmlformats.org/officeDocument/2006/relationships/tags" Target="../tags/tag147.xml"/><Relationship Id="rId2" Type="http://schemas.openxmlformats.org/officeDocument/2006/relationships/image" Target="../media/image1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节前震荡，权重轮动（石油）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30" y="935990"/>
            <a:ext cx="5389880" cy="4509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260" y="1224915"/>
            <a:ext cx="4142105" cy="36849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390" y="2453640"/>
            <a:ext cx="3862070" cy="36436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大消费（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2.5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320" y="792480"/>
            <a:ext cx="4816475" cy="4907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730" y="1111250"/>
            <a:ext cx="3726815" cy="3080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550" y="2087245"/>
            <a:ext cx="3835400" cy="29489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光模块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rcRect l="848" r="32510"/>
          <a:stretch>
            <a:fillRect/>
          </a:stretch>
        </p:blipFill>
        <p:spPr>
          <a:xfrm>
            <a:off x="127000" y="883285"/>
            <a:ext cx="5086350" cy="54686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765" y="780415"/>
            <a:ext cx="4208780" cy="3478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415" y="1087755"/>
            <a:ext cx="3777615" cy="3263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055" y="3691255"/>
            <a:ext cx="3836670" cy="28708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3+2 拷贝_17705978410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_17705978347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27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22955" y="62484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9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科技突破</a:t>
            </a:r>
            <a:endParaRPr lang="zh-CN" altLang="en-US" sz="9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9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年前布局</a:t>
            </a:r>
            <a:endParaRPr lang="zh-CN" altLang="en-US" sz="9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2025.2.9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521970" y="84264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年前：周线死叉潮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915" y="834390"/>
            <a:ext cx="5855335" cy="37090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67690" y="4676775"/>
            <a:ext cx="5496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平均股价周线死叉，个股盘弱</a:t>
            </a: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跌破智能辅助线增加</a:t>
            </a:r>
            <a:r>
              <a:rPr lang="zh-CN" altLang="en-US">
                <a:highlight>
                  <a:srgbClr val="FFFF00"/>
                </a:highlight>
              </a:rPr>
              <a:t>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520" y="2574290"/>
            <a:ext cx="4599305" cy="1692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990" y="912495"/>
            <a:ext cx="4599305" cy="1517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b="57198"/>
          <a:stretch>
            <a:fillRect/>
          </a:stretch>
        </p:blipFill>
        <p:spPr>
          <a:xfrm>
            <a:off x="6446520" y="4455795"/>
            <a:ext cx="4599305" cy="1666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874635" y="2049780"/>
            <a:ext cx="1485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破位走双底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60640" y="3747135"/>
            <a:ext cx="1039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刚破位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28130" y="5044440"/>
            <a:ext cx="1255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背离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准备破位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8105" y="863600"/>
            <a:ext cx="4447540" cy="2770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3302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年前特征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rcRect l="9504"/>
          <a:stretch>
            <a:fillRect/>
          </a:stretch>
        </p:blipFill>
        <p:spPr>
          <a:xfrm>
            <a:off x="165100" y="811530"/>
            <a:ext cx="6127115" cy="4640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574155" y="4809490"/>
            <a:ext cx="26619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rgbClr val="FF0000"/>
                </a:solidFill>
              </a:rPr>
              <a:t>年前特征：</a:t>
            </a:r>
            <a:endParaRPr lang="zh-CN" altLang="en-US" sz="1600">
              <a:solidFill>
                <a:srgbClr val="FF0000"/>
              </a:solidFill>
            </a:endParaRPr>
          </a:p>
          <a:p>
            <a:r>
              <a:rPr lang="zh-CN" altLang="en-US" sz="1600"/>
              <a:t>①</a:t>
            </a:r>
            <a:r>
              <a:rPr lang="zh-CN" altLang="en-US" sz="1600">
                <a:solidFill>
                  <a:srgbClr val="F315F3"/>
                </a:solidFill>
              </a:rPr>
              <a:t>缩量</a:t>
            </a:r>
            <a:r>
              <a:rPr lang="zh-CN" altLang="en-US" sz="1600"/>
              <a:t>，题材炒作收窄</a:t>
            </a:r>
            <a:endParaRPr lang="zh-CN" altLang="en-US" sz="1600"/>
          </a:p>
          <a:p>
            <a:r>
              <a:rPr lang="zh-CN" altLang="en-US" sz="1600"/>
              <a:t>②</a:t>
            </a:r>
            <a:r>
              <a:rPr lang="zh-CN" altLang="en-US" sz="1600">
                <a:solidFill>
                  <a:srgbClr val="F315F3"/>
                </a:solidFill>
              </a:rPr>
              <a:t>红利</a:t>
            </a:r>
            <a:r>
              <a:rPr lang="zh-CN" altLang="en-US" sz="1600"/>
              <a:t>走强，避险需求</a:t>
            </a:r>
            <a:endParaRPr lang="zh-CN" altLang="en-US" sz="1600"/>
          </a:p>
          <a:p>
            <a:r>
              <a:rPr lang="zh-CN" altLang="en-US" sz="1600"/>
              <a:t>③</a:t>
            </a:r>
            <a:r>
              <a:rPr lang="zh-CN" altLang="en-US" sz="1600">
                <a:solidFill>
                  <a:srgbClr val="F315F3"/>
                </a:solidFill>
              </a:rPr>
              <a:t>大盘股</a:t>
            </a:r>
            <a:r>
              <a:rPr lang="zh-CN" altLang="en-US" sz="1600"/>
              <a:t>强，小盘股弱</a:t>
            </a:r>
            <a:endParaRPr lang="zh-CN" altLang="en-US" sz="1600"/>
          </a:p>
          <a:p>
            <a:r>
              <a:rPr lang="zh-CN" altLang="en-US" sz="1600"/>
              <a:t>④权重轮动护指数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345" y="2880360"/>
            <a:ext cx="2923540" cy="18389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3302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历年红包行情特征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360" y="794385"/>
            <a:ext cx="4239260" cy="3643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4563745"/>
            <a:ext cx="4239260" cy="1881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165" y="794385"/>
            <a:ext cx="6967855" cy="5031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5039995" y="6011545"/>
            <a:ext cx="4637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节前缩量跌，节后放量涨，</a:t>
            </a:r>
            <a:r>
              <a:rPr lang="en-US" altLang="zh-CN"/>
              <a:t> </a:t>
            </a:r>
            <a:r>
              <a:rPr lang="zh-CN" altLang="en-US">
                <a:solidFill>
                  <a:srgbClr val="FF0000"/>
                </a:solidFill>
              </a:rPr>
              <a:t>科技类</a:t>
            </a:r>
            <a:r>
              <a:rPr lang="zh-CN" altLang="en-US"/>
              <a:t>胜率高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535430" y="794385"/>
            <a:ext cx="12642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2025</a:t>
            </a:r>
            <a:r>
              <a:rPr lang="zh-CN" altLang="en-US">
                <a:highlight>
                  <a:srgbClr val="FFFF00"/>
                </a:highlight>
              </a:rPr>
              <a:t>年初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上证指数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3302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周线死叉潮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年前挖坑的应对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1125" y="709930"/>
            <a:ext cx="8960485" cy="58902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288780" y="3639185"/>
            <a:ext cx="2281555" cy="1616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</a:rPr>
              <a:t>指数</a:t>
            </a:r>
            <a:r>
              <a:rPr lang="en-US" altLang="zh-CN">
                <a:highlight>
                  <a:srgbClr val="FFFF00"/>
                </a:highlight>
              </a:rPr>
              <a:t>KDJ </a:t>
            </a:r>
            <a:r>
              <a:rPr lang="zh-CN" altLang="en-US">
                <a:highlight>
                  <a:srgbClr val="FFFF00"/>
                </a:highlight>
              </a:rPr>
              <a:t>破</a:t>
            </a:r>
            <a:r>
              <a:rPr lang="en-US" altLang="zh-CN">
                <a:highlight>
                  <a:srgbClr val="FFFF00"/>
                </a:highlight>
              </a:rPr>
              <a:t>0</a:t>
            </a:r>
            <a:r>
              <a:rPr lang="zh-CN" altLang="en-US">
                <a:highlight>
                  <a:srgbClr val="FFFF00"/>
                </a:highlight>
              </a:rPr>
              <a:t>轴：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rgbClr val="FF0000"/>
                </a:solidFill>
              </a:rPr>
              <a:t>明亚中证</a:t>
            </a:r>
            <a:r>
              <a:rPr lang="en-US" altLang="zh-CN">
                <a:solidFill>
                  <a:srgbClr val="FF0000"/>
                </a:solidFill>
              </a:rPr>
              <a:t>1000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/>
          </a:p>
          <a:p>
            <a:r>
              <a:rPr lang="zh-CN" altLang="en-US">
                <a:highlight>
                  <a:srgbClr val="FFFF00"/>
                </a:highlight>
              </a:rPr>
              <a:t>指数震荡：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rgbClr val="FF0000"/>
                </a:solidFill>
                <a:sym typeface="+mn-ea"/>
              </a:rPr>
              <a:t>兴华景明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C</a:t>
            </a:r>
            <a:endParaRPr lang="en-US" altLang="zh-CN">
              <a:solidFill>
                <a:srgbClr val="FF0000"/>
              </a:solidFill>
              <a:sym typeface="+mn-ea"/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3302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基金布局方向：控盘牛持续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44255" y="1016000"/>
            <a:ext cx="2281555" cy="16167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</a:rPr>
              <a:t>指数</a:t>
            </a:r>
            <a:r>
              <a:rPr lang="en-US" altLang="zh-CN">
                <a:highlight>
                  <a:srgbClr val="FFFF00"/>
                </a:highlight>
              </a:rPr>
              <a:t>KDJ </a:t>
            </a:r>
            <a:r>
              <a:rPr lang="zh-CN" altLang="en-US">
                <a:highlight>
                  <a:srgbClr val="FFFF00"/>
                </a:highlight>
              </a:rPr>
              <a:t>破</a:t>
            </a:r>
            <a:r>
              <a:rPr lang="en-US" altLang="zh-CN">
                <a:highlight>
                  <a:srgbClr val="FFFF00"/>
                </a:highlight>
              </a:rPr>
              <a:t>0</a:t>
            </a:r>
            <a:r>
              <a:rPr lang="zh-CN" altLang="en-US">
                <a:highlight>
                  <a:srgbClr val="FFFF00"/>
                </a:highlight>
              </a:rPr>
              <a:t>轴：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rgbClr val="FF0000"/>
                </a:solidFill>
              </a:rPr>
              <a:t>明亚中证</a:t>
            </a:r>
            <a:r>
              <a:rPr lang="en-US" altLang="zh-CN">
                <a:solidFill>
                  <a:srgbClr val="FF0000"/>
                </a:solidFill>
              </a:rPr>
              <a:t>1000C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/>
          </a:p>
          <a:p>
            <a:r>
              <a:rPr lang="zh-CN" altLang="en-US">
                <a:highlight>
                  <a:srgbClr val="FFFF00"/>
                </a:highlight>
              </a:rPr>
              <a:t>指数震荡：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rgbClr val="FF0000"/>
                </a:solidFill>
                <a:sym typeface="+mn-ea"/>
              </a:rPr>
              <a:t>兴华景明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C</a:t>
            </a:r>
            <a:endParaRPr lang="en-US" altLang="zh-CN">
              <a:solidFill>
                <a:srgbClr val="FF0000"/>
              </a:solidFill>
              <a:sym typeface="+mn-ea"/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445" y="801370"/>
            <a:ext cx="8279765" cy="4659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090" y="2938780"/>
            <a:ext cx="6426200" cy="3178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82320" y="3722370"/>
            <a:ext cx="387604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315F3"/>
                </a:solidFill>
                <a:highlight>
                  <a:srgbClr val="FFFF00"/>
                </a:highlight>
              </a:rPr>
              <a:t>指数角度：</a:t>
            </a:r>
            <a:endParaRPr lang="zh-CN" altLang="en-US">
              <a:solidFill>
                <a:srgbClr val="F315F3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①中期：控盘攀升趋势牛持续。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②短期：顺大逆小，小调整低吸机会。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46190" y="406717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315F3"/>
                </a:solidFill>
                <a:highlight>
                  <a:srgbClr val="FFFF00"/>
                </a:highlight>
              </a:rPr>
              <a:t>操作法则：</a:t>
            </a:r>
            <a:endParaRPr lang="zh-CN" altLang="en-US" b="1">
              <a:solidFill>
                <a:srgbClr val="F315F3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控盘攀升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+60 120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均线向上：买为主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控盘降低</a:t>
            </a:r>
            <a:r>
              <a:rPr lang="en-US" altLang="zh-CN">
                <a:solidFill>
                  <a:srgbClr val="0029DA"/>
                </a:solidFill>
                <a:highlight>
                  <a:srgbClr val="FFFF00"/>
                </a:highlight>
              </a:rPr>
              <a:t>+60 120</a:t>
            </a: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均线向下：卖为主</a:t>
            </a:r>
            <a:endParaRPr lang="zh-CN" altLang="en-US">
              <a:solidFill>
                <a:srgbClr val="0029DA"/>
              </a:solidFill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3302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指数布局方式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6584" r="1814"/>
          <a:stretch>
            <a:fillRect/>
          </a:stretch>
        </p:blipFill>
        <p:spPr>
          <a:xfrm>
            <a:off x="90805" y="852170"/>
            <a:ext cx="5436235" cy="3517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443230" y="44202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①看均线布局（笔记本</a:t>
            </a:r>
            <a:r>
              <a:rPr lang="en-US" altLang="zh-CN"/>
              <a:t>28</a:t>
            </a:r>
            <a:r>
              <a:rPr lang="zh-CN" altLang="en-US"/>
              <a:t>页）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370" y="1261110"/>
            <a:ext cx="7256780" cy="4454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6685280" y="59124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②看熊线位置分仓布局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778</Words>
  <Application>WPS 演示</Application>
  <PresentationFormat>宽屏</PresentationFormat>
  <Paragraphs>133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1165</cp:revision>
  <dcterms:created xsi:type="dcterms:W3CDTF">2019-06-19T02:08:00Z</dcterms:created>
  <dcterms:modified xsi:type="dcterms:W3CDTF">2026-02-09T07:03:42Z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67F8E99CA25843CDBAFD0150A9FB820A</vt:lpwstr>
  </property>
</Properties>
</file>