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2"/>
  </p:notesMasterIdLst>
  <p:handoutMasterIdLst>
    <p:handoutMasterId r:id="rId23"/>
  </p:handoutMasterIdLst>
  <p:sldIdLst>
    <p:sldId id="4166" r:id="rId4"/>
    <p:sldId id="4167" r:id="rId5"/>
    <p:sldId id="4168" r:id="rId6"/>
    <p:sldId id="4406" r:id="rId7"/>
    <p:sldId id="4428" r:id="rId8"/>
    <p:sldId id="4417" r:id="rId9"/>
    <p:sldId id="4431" r:id="rId10"/>
    <p:sldId id="4229" r:id="rId11"/>
    <p:sldId id="4425" r:id="rId12"/>
    <p:sldId id="4430" r:id="rId13"/>
    <p:sldId id="4432" r:id="rId14"/>
    <p:sldId id="4426" r:id="rId15"/>
    <p:sldId id="4209" r:id="rId16"/>
    <p:sldId id="4183" r:id="rId17"/>
    <p:sldId id="4184" r:id="rId18"/>
    <p:sldId id="4241" r:id="rId19"/>
    <p:sldId id="4401" r:id="rId20"/>
    <p:sldId id="4402" r:id="rId21"/>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0" userDrawn="1">
          <p15:clr>
            <a:srgbClr val="A4A3A4"/>
          </p15:clr>
        </p15:guide>
        <p15:guide id="2" pos="383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3B253"/>
    <a:srgbClr val="0029DA"/>
    <a:srgbClr val="F315F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70"/>
        <p:guide pos="383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8" Type="http://schemas.openxmlformats.org/officeDocument/2006/relationships/tags" Target="tags/tag158.xml"/><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notesMaster" Target="notesMasters/notesMaster1.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0.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1.xml"/><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9.xml"/><Relationship Id="rId6" Type="http://schemas.openxmlformats.org/officeDocument/2006/relationships/image" Target="../media/image38.png"/><Relationship Id="rId5" Type="http://schemas.openxmlformats.org/officeDocument/2006/relationships/tags" Target="../tags/tag148.xml"/><Relationship Id="rId4" Type="http://schemas.openxmlformats.org/officeDocument/2006/relationships/image" Target="../media/image3.png"/><Relationship Id="rId3" Type="http://schemas.openxmlformats.org/officeDocument/2006/relationships/tags" Target="../tags/tag147.xml"/><Relationship Id="rId2" Type="http://schemas.openxmlformats.org/officeDocument/2006/relationships/image" Target="../media/image1.png"/><Relationship Id="rId1" Type="http://schemas.openxmlformats.org/officeDocument/2006/relationships/tags" Target="../tags/tag146.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3.xml"/><Relationship Id="rId6" Type="http://schemas.openxmlformats.org/officeDocument/2006/relationships/image" Target="../media/image39.png"/><Relationship Id="rId5" Type="http://schemas.openxmlformats.org/officeDocument/2006/relationships/tags" Target="../tags/tag152.xml"/><Relationship Id="rId4" Type="http://schemas.openxmlformats.org/officeDocument/2006/relationships/image" Target="../media/image3.png"/><Relationship Id="rId3" Type="http://schemas.openxmlformats.org/officeDocument/2006/relationships/tags" Target="../tags/tag151.xml"/><Relationship Id="rId2" Type="http://schemas.openxmlformats.org/officeDocument/2006/relationships/image" Target="../media/image1.png"/><Relationship Id="rId1" Type="http://schemas.openxmlformats.org/officeDocument/2006/relationships/tags" Target="../tags/tag150.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image" Target="../media/image3.png"/><Relationship Id="rId3" Type="http://schemas.openxmlformats.org/officeDocument/2006/relationships/tags" Target="../tags/tag155.xml"/><Relationship Id="rId2" Type="http://schemas.openxmlformats.org/officeDocument/2006/relationships/image" Target="../media/image1.png"/><Relationship Id="rId1" Type="http://schemas.openxmlformats.org/officeDocument/2006/relationships/tags" Target="../tags/tag154.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34.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image" Target="../media/image11.png"/><Relationship Id="rId3" Type="http://schemas.openxmlformats.org/officeDocument/2006/relationships/tags" Target="../tags/tag131.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3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6.xml"/><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7.xml"/><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8.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9.xml"/><Relationship Id="rId2" Type="http://schemas.openxmlformats.org/officeDocument/2006/relationships/image" Target="../media/image21.png"/><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大波段超跌（海洋状态低位）</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170815" y="844550"/>
            <a:ext cx="5384800" cy="3335655"/>
          </a:xfrm>
          <a:prstGeom prst="rect">
            <a:avLst/>
          </a:prstGeom>
          <a:ln>
            <a:solidFill>
              <a:schemeClr val="accent1"/>
            </a:solidFill>
          </a:ln>
        </p:spPr>
      </p:pic>
      <p:pic>
        <p:nvPicPr>
          <p:cNvPr id="9" name="图片 8"/>
          <p:cNvPicPr>
            <a:picLocks noChangeAspect="1"/>
          </p:cNvPicPr>
          <p:nvPr/>
        </p:nvPicPr>
        <p:blipFill>
          <a:blip r:embed="rId2"/>
          <a:stretch>
            <a:fillRect/>
          </a:stretch>
        </p:blipFill>
        <p:spPr>
          <a:xfrm>
            <a:off x="5166995" y="727710"/>
            <a:ext cx="5810885" cy="2990850"/>
          </a:xfrm>
          <a:prstGeom prst="rect">
            <a:avLst/>
          </a:prstGeom>
          <a:ln>
            <a:solidFill>
              <a:schemeClr val="accent1"/>
            </a:solidFill>
          </a:ln>
        </p:spPr>
      </p:pic>
      <p:pic>
        <p:nvPicPr>
          <p:cNvPr id="10" name="图片 9"/>
          <p:cNvPicPr>
            <a:picLocks noChangeAspect="1"/>
          </p:cNvPicPr>
          <p:nvPr/>
        </p:nvPicPr>
        <p:blipFill>
          <a:blip r:embed="rId3"/>
          <a:stretch>
            <a:fillRect/>
          </a:stretch>
        </p:blipFill>
        <p:spPr>
          <a:xfrm>
            <a:off x="1770380" y="3329940"/>
            <a:ext cx="4473575" cy="3023235"/>
          </a:xfrm>
          <a:prstGeom prst="rect">
            <a:avLst/>
          </a:prstGeom>
          <a:ln>
            <a:solidFill>
              <a:schemeClr val="accent1"/>
            </a:solidFill>
          </a:ln>
        </p:spPr>
      </p:pic>
      <p:pic>
        <p:nvPicPr>
          <p:cNvPr id="11" name="图片 10"/>
          <p:cNvPicPr>
            <a:picLocks noChangeAspect="1"/>
          </p:cNvPicPr>
          <p:nvPr/>
        </p:nvPicPr>
        <p:blipFill>
          <a:blip r:embed="rId4"/>
          <a:stretch>
            <a:fillRect/>
          </a:stretch>
        </p:blipFill>
        <p:spPr>
          <a:xfrm>
            <a:off x="7009130" y="3147060"/>
            <a:ext cx="4777740" cy="3147060"/>
          </a:xfrm>
          <a:prstGeom prst="rect">
            <a:avLst/>
          </a:prstGeom>
          <a:ln>
            <a:solidFill>
              <a:schemeClr val="accent1"/>
            </a:solidFill>
          </a:ln>
        </p:spPr>
      </p:pic>
    </p:spTree>
    <p:custDataLst>
      <p:tags r:id="rId5"/>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《螺蛳粉》笔记本</a:t>
            </a: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3-5</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页</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descr="5"/>
          <p:cNvPicPr>
            <a:picLocks noChangeAspect="1"/>
          </p:cNvPicPr>
          <p:nvPr/>
        </p:nvPicPr>
        <p:blipFill>
          <a:blip r:embed="rId1"/>
          <a:stretch>
            <a:fillRect/>
          </a:stretch>
        </p:blipFill>
        <p:spPr>
          <a:xfrm>
            <a:off x="7857490" y="852805"/>
            <a:ext cx="4175760" cy="5400675"/>
          </a:xfrm>
          <a:prstGeom prst="rect">
            <a:avLst/>
          </a:prstGeom>
          <a:ln>
            <a:solidFill>
              <a:schemeClr val="accent1"/>
            </a:solidFill>
          </a:ln>
        </p:spPr>
      </p:pic>
      <p:pic>
        <p:nvPicPr>
          <p:cNvPr id="5" name="图片 4" descr="3"/>
          <p:cNvPicPr>
            <a:picLocks noChangeAspect="1"/>
          </p:cNvPicPr>
          <p:nvPr/>
        </p:nvPicPr>
        <p:blipFill>
          <a:blip r:embed="rId2"/>
          <a:stretch>
            <a:fillRect/>
          </a:stretch>
        </p:blipFill>
        <p:spPr>
          <a:xfrm>
            <a:off x="74295" y="852805"/>
            <a:ext cx="3673475" cy="5400040"/>
          </a:xfrm>
          <a:prstGeom prst="rect">
            <a:avLst/>
          </a:prstGeom>
          <a:ln>
            <a:solidFill>
              <a:schemeClr val="accent1"/>
            </a:solidFill>
          </a:ln>
        </p:spPr>
      </p:pic>
      <p:pic>
        <p:nvPicPr>
          <p:cNvPr id="6" name="图片 5" descr="4"/>
          <p:cNvPicPr>
            <a:picLocks noChangeAspect="1"/>
          </p:cNvPicPr>
          <p:nvPr/>
        </p:nvPicPr>
        <p:blipFill>
          <a:blip r:embed="rId3"/>
          <a:stretch>
            <a:fillRect/>
          </a:stretch>
        </p:blipFill>
        <p:spPr>
          <a:xfrm>
            <a:off x="3806190" y="852170"/>
            <a:ext cx="3980180" cy="5400675"/>
          </a:xfrm>
          <a:prstGeom prst="rect">
            <a:avLst/>
          </a:prstGeom>
          <a:ln>
            <a:solidFill>
              <a:schemeClr val="accent1"/>
            </a:solidFill>
          </a:ln>
        </p:spPr>
      </p:pic>
      <p:sp>
        <p:nvSpPr>
          <p:cNvPr id="7" name="矩形 6"/>
          <p:cNvSpPr/>
          <p:nvPr/>
        </p:nvSpPr>
        <p:spPr>
          <a:xfrm>
            <a:off x="1212850" y="3044190"/>
            <a:ext cx="2075180" cy="512445"/>
          </a:xfrm>
          <a:prstGeom prst="rect">
            <a:avLst/>
          </a:prstGeom>
          <a:solidFill>
            <a:schemeClr val="accent1">
              <a:alpha val="3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8304530" y="3301365"/>
            <a:ext cx="3058160" cy="198120"/>
          </a:xfrm>
          <a:prstGeom prst="rect">
            <a:avLst/>
          </a:prstGeom>
          <a:solidFill>
            <a:schemeClr val="accent1">
              <a:alpha val="3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图片_1772438927160"/>
          <p:cNvPicPr>
            <a:picLocks noChangeAspect="1"/>
          </p:cNvPicPr>
          <p:nvPr/>
        </p:nvPicPr>
        <p:blipFill>
          <a:blip r:embed="rId6"/>
          <a:stretch>
            <a:fillRect/>
          </a:stretch>
        </p:blipFill>
        <p:spPr>
          <a:xfrm>
            <a:off x="-3175" y="0"/>
            <a:ext cx="12192000" cy="6858000"/>
          </a:xfrm>
          <a:prstGeom prst="rect">
            <a:avLst/>
          </a:prstGeom>
        </p:spPr>
      </p:pic>
    </p:spTree>
    <p:custDataLst>
      <p:tags r:id="rId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1920x1080_1772438912311"/>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154045" y="1625600"/>
            <a:ext cx="9107170" cy="2108835"/>
          </a:xfrm>
          <a:prstGeom prst="rect">
            <a:avLst/>
          </a:prstGeom>
          <a:noFill/>
        </p:spPr>
        <p:txBody>
          <a:bodyPr wrap="square" rtlCol="0">
            <a:noAutofit/>
          </a:bodyPr>
          <a:p>
            <a:pPr algn="ctr">
              <a:lnSpc>
                <a:spcPct val="90000"/>
              </a:lnSpc>
            </a:pPr>
            <a:r>
              <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超跌反弹，即将分化</a:t>
            </a:r>
            <a:endParaRPr lang="zh-CN" altLang="en-US" sz="72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2026.3.25</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7007225" y="829310"/>
            <a:ext cx="5099050" cy="3132455"/>
          </a:xfrm>
          <a:prstGeom prst="rect">
            <a:avLst/>
          </a:prstGeom>
          <a:ln>
            <a:solidFill>
              <a:schemeClr val="accent1"/>
            </a:solidFill>
          </a:ln>
        </p:spPr>
      </p:pic>
      <p:pic>
        <p:nvPicPr>
          <p:cNvPr id="3" name="图片 2"/>
          <p:cNvPicPr>
            <a:picLocks noChangeAspect="1"/>
          </p:cNvPicPr>
          <p:nvPr/>
        </p:nvPicPr>
        <p:blipFill>
          <a:blip r:embed="rId2"/>
          <a:stretch>
            <a:fillRect/>
          </a:stretch>
        </p:blipFill>
        <p:spPr>
          <a:xfrm>
            <a:off x="286385" y="829310"/>
            <a:ext cx="3197860" cy="3132455"/>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大盘：大周期死叉，进入震荡</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a:picLocks noChangeAspect="1"/>
          </p:cNvPicPr>
          <p:nvPr>
            <p:custDataLst>
              <p:tags r:id="rId3"/>
            </p:custDataLst>
          </p:nvPr>
        </p:nvPicPr>
        <p:blipFill>
          <a:blip r:embed="rId4"/>
          <a:stretch>
            <a:fillRect/>
          </a:stretch>
        </p:blipFill>
        <p:spPr>
          <a:xfrm>
            <a:off x="3565525" y="829310"/>
            <a:ext cx="3310890" cy="3131820"/>
          </a:xfrm>
          <a:prstGeom prst="rect">
            <a:avLst/>
          </a:prstGeom>
          <a:ln>
            <a:solidFill>
              <a:schemeClr val="accent1"/>
            </a:solidFill>
          </a:ln>
        </p:spPr>
      </p:pic>
      <p:sp>
        <p:nvSpPr>
          <p:cNvPr id="7" name="文本框 6"/>
          <p:cNvSpPr txBox="1"/>
          <p:nvPr>
            <p:custDataLst>
              <p:tags r:id="rId5"/>
            </p:custDataLst>
          </p:nvPr>
        </p:nvSpPr>
        <p:spPr>
          <a:xfrm>
            <a:off x="2088515" y="3249930"/>
            <a:ext cx="752475" cy="377825"/>
          </a:xfrm>
          <a:prstGeom prst="rect">
            <a:avLst/>
          </a:prstGeom>
          <a:noFill/>
        </p:spPr>
        <p:txBody>
          <a:bodyPr wrap="square" rtlCol="0">
            <a:noAutofit/>
          </a:bodyPr>
          <a:p>
            <a:r>
              <a:rPr lang="zh-CN" altLang="en-US">
                <a:highlight>
                  <a:srgbClr val="FFFF00"/>
                </a:highlight>
              </a:rPr>
              <a:t>周线</a:t>
            </a:r>
            <a:endParaRPr lang="zh-CN" altLang="en-US">
              <a:highlight>
                <a:srgbClr val="FFFF00"/>
              </a:highlight>
            </a:endParaRPr>
          </a:p>
        </p:txBody>
      </p:sp>
      <p:sp>
        <p:nvSpPr>
          <p:cNvPr id="10" name="文本框 9"/>
          <p:cNvSpPr txBox="1"/>
          <p:nvPr>
            <p:custDataLst>
              <p:tags r:id="rId6"/>
            </p:custDataLst>
          </p:nvPr>
        </p:nvSpPr>
        <p:spPr>
          <a:xfrm>
            <a:off x="4897120" y="3429000"/>
            <a:ext cx="1198880" cy="368300"/>
          </a:xfrm>
          <a:prstGeom prst="rect">
            <a:avLst/>
          </a:prstGeom>
          <a:noFill/>
        </p:spPr>
        <p:txBody>
          <a:bodyPr wrap="square" rtlCol="0">
            <a:spAutoFit/>
          </a:bodyPr>
          <a:p>
            <a:r>
              <a:rPr lang="zh-CN" altLang="en-US">
                <a:highlight>
                  <a:srgbClr val="FFFF00"/>
                </a:highlight>
              </a:rPr>
              <a:t>月线</a:t>
            </a:r>
            <a:endParaRPr lang="zh-CN" altLang="en-US">
              <a:highlight>
                <a:srgbClr val="FFFF00"/>
              </a:highlight>
            </a:endParaRPr>
          </a:p>
        </p:txBody>
      </p:sp>
      <p:sp>
        <p:nvSpPr>
          <p:cNvPr id="12" name="文本框 11"/>
          <p:cNvSpPr txBox="1"/>
          <p:nvPr/>
        </p:nvSpPr>
        <p:spPr>
          <a:xfrm>
            <a:off x="95885" y="4177030"/>
            <a:ext cx="5844540" cy="1529715"/>
          </a:xfrm>
          <a:prstGeom prst="rect">
            <a:avLst/>
          </a:prstGeom>
          <a:noFill/>
        </p:spPr>
        <p:txBody>
          <a:bodyPr wrap="square" rtlCol="0">
            <a:spAutoFit/>
          </a:bodyPr>
          <a:p>
            <a:pPr>
              <a:lnSpc>
                <a:spcPct val="130000"/>
              </a:lnSpc>
            </a:pPr>
            <a:r>
              <a:rPr lang="zh-CN" altLang="en-US"/>
              <a:t>①技术面：周期共振死叉调整释放。（</a:t>
            </a:r>
            <a:r>
              <a:rPr lang="zh-CN" altLang="en-US">
                <a:solidFill>
                  <a:srgbClr val="0029DA"/>
                </a:solidFill>
              </a:rPr>
              <a:t>回档破位</a:t>
            </a:r>
            <a:r>
              <a:rPr lang="zh-CN" altLang="en-US"/>
              <a:t>）</a:t>
            </a:r>
            <a:endParaRPr lang="zh-CN" altLang="en-US"/>
          </a:p>
          <a:p>
            <a:pPr>
              <a:lnSpc>
                <a:spcPct val="130000"/>
              </a:lnSpc>
            </a:pPr>
            <a:r>
              <a:rPr lang="zh-CN" altLang="en-US"/>
              <a:t>②外围：中东战事持续影响全球市场。（</a:t>
            </a:r>
            <a:r>
              <a:rPr lang="zh-CN" altLang="en-US">
                <a:solidFill>
                  <a:srgbClr val="0029DA"/>
                </a:solidFill>
              </a:rPr>
              <a:t>通胀，金属跌</a:t>
            </a:r>
            <a:r>
              <a:rPr lang="zh-CN" altLang="en-US"/>
              <a:t>）</a:t>
            </a:r>
            <a:endParaRPr lang="zh-CN" altLang="en-US"/>
          </a:p>
          <a:p>
            <a:pPr>
              <a:lnSpc>
                <a:spcPct val="130000"/>
              </a:lnSpc>
            </a:pPr>
            <a:r>
              <a:rPr lang="zh-CN" altLang="en-US"/>
              <a:t>③情绪面：</a:t>
            </a:r>
            <a:r>
              <a:rPr lang="en-US" altLang="zh-CN"/>
              <a:t>KDJ-8</a:t>
            </a:r>
            <a:r>
              <a:rPr lang="zh-CN" altLang="en-US"/>
              <a:t>，超跌反弹中。（</a:t>
            </a:r>
            <a:r>
              <a:rPr lang="zh-CN" altLang="en-US">
                <a:solidFill>
                  <a:srgbClr val="0029DA"/>
                </a:solidFill>
              </a:rPr>
              <a:t>基金左侧已获利</a:t>
            </a:r>
            <a:r>
              <a:rPr lang="zh-CN" altLang="en-US"/>
              <a:t>）</a:t>
            </a:r>
            <a:endParaRPr lang="zh-CN" altLang="en-US"/>
          </a:p>
          <a:p>
            <a:pPr>
              <a:lnSpc>
                <a:spcPct val="130000"/>
              </a:lnSpc>
            </a:pPr>
            <a:endParaRPr lang="zh-CN" altLang="en-US"/>
          </a:p>
        </p:txBody>
      </p:sp>
      <p:sp>
        <p:nvSpPr>
          <p:cNvPr id="5" name="文本框 4"/>
          <p:cNvSpPr txBox="1"/>
          <p:nvPr/>
        </p:nvSpPr>
        <p:spPr>
          <a:xfrm>
            <a:off x="7193915" y="1336040"/>
            <a:ext cx="3704590" cy="645160"/>
          </a:xfrm>
          <a:prstGeom prst="rect">
            <a:avLst/>
          </a:prstGeom>
          <a:noFill/>
        </p:spPr>
        <p:txBody>
          <a:bodyPr wrap="square" rtlCol="0">
            <a:spAutoFit/>
          </a:bodyPr>
          <a:p>
            <a:r>
              <a:rPr lang="zh-CN" altLang="en-US">
                <a:highlight>
                  <a:srgbClr val="FFFF00"/>
                </a:highlight>
              </a:rPr>
              <a:t>每次市场击穿平均股价熊线</a:t>
            </a:r>
            <a:endParaRPr lang="zh-CN" altLang="en-US">
              <a:highlight>
                <a:srgbClr val="FFFF00"/>
              </a:highlight>
            </a:endParaRPr>
          </a:p>
          <a:p>
            <a:r>
              <a:rPr lang="zh-CN" altLang="en-US">
                <a:highlight>
                  <a:srgbClr val="FFFF00"/>
                </a:highlight>
              </a:rPr>
              <a:t>往往都是中线的挖坑机会</a:t>
            </a:r>
            <a:endParaRPr lang="zh-CN" altLang="en-US">
              <a:highlight>
                <a:srgbClr val="FFFF00"/>
              </a:highlight>
            </a:endParaRPr>
          </a:p>
        </p:txBody>
      </p:sp>
      <p:sp>
        <p:nvSpPr>
          <p:cNvPr id="8" name="文本框 7"/>
          <p:cNvSpPr txBox="1"/>
          <p:nvPr/>
        </p:nvSpPr>
        <p:spPr>
          <a:xfrm>
            <a:off x="7007225" y="4432935"/>
            <a:ext cx="4934585" cy="645160"/>
          </a:xfrm>
          <a:prstGeom prst="rect">
            <a:avLst/>
          </a:prstGeom>
          <a:noFill/>
        </p:spPr>
        <p:txBody>
          <a:bodyPr wrap="square" rtlCol="0">
            <a:spAutoFit/>
          </a:bodyPr>
          <a:p>
            <a:r>
              <a:rPr lang="zh-CN" altLang="en-US">
                <a:solidFill>
                  <a:srgbClr val="23B253"/>
                </a:solidFill>
              </a:rPr>
              <a:t>资金翻绿：</a:t>
            </a:r>
            <a:r>
              <a:rPr lang="zh-CN" altLang="en-US"/>
              <a:t>拉长调整时间或空间。</a:t>
            </a:r>
            <a:endParaRPr lang="zh-CN" altLang="en-US"/>
          </a:p>
          <a:p>
            <a:r>
              <a:rPr lang="zh-CN" altLang="en-US">
                <a:solidFill>
                  <a:srgbClr val="FF0000"/>
                </a:solidFill>
              </a:rPr>
              <a:t>资金翻红：</a:t>
            </a:r>
            <a:r>
              <a:rPr lang="zh-CN" altLang="en-US"/>
              <a:t>加速赶底（缩短调整时间和空间）</a:t>
            </a:r>
            <a:endParaRPr lang="zh-CN" altLang="en-US"/>
          </a:p>
        </p:txBody>
      </p:sp>
    </p:spTree>
    <p:custDataLst>
      <p:tags r:id="rId7"/>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市场强势行业：电力</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8394700" y="709930"/>
            <a:ext cx="3598545" cy="1320165"/>
          </a:xfrm>
          <a:prstGeom prst="rect">
            <a:avLst/>
          </a:prstGeom>
          <a:ln>
            <a:solidFill>
              <a:schemeClr val="accent1"/>
            </a:solidFill>
          </a:ln>
        </p:spPr>
      </p:pic>
      <p:pic>
        <p:nvPicPr>
          <p:cNvPr id="10" name="图片 9"/>
          <p:cNvPicPr>
            <a:picLocks noChangeAspect="1"/>
          </p:cNvPicPr>
          <p:nvPr/>
        </p:nvPicPr>
        <p:blipFill>
          <a:blip r:embed="rId2"/>
          <a:stretch>
            <a:fillRect/>
          </a:stretch>
        </p:blipFill>
        <p:spPr>
          <a:xfrm>
            <a:off x="92075" y="2170430"/>
            <a:ext cx="4324350" cy="3917315"/>
          </a:xfrm>
          <a:prstGeom prst="rect">
            <a:avLst/>
          </a:prstGeom>
          <a:ln>
            <a:solidFill>
              <a:schemeClr val="accent1"/>
            </a:solidFill>
          </a:ln>
        </p:spPr>
      </p:pic>
      <p:pic>
        <p:nvPicPr>
          <p:cNvPr id="11" name="图片 10"/>
          <p:cNvPicPr>
            <a:picLocks noChangeAspect="1"/>
          </p:cNvPicPr>
          <p:nvPr/>
        </p:nvPicPr>
        <p:blipFill>
          <a:blip r:embed="rId3"/>
          <a:stretch>
            <a:fillRect/>
          </a:stretch>
        </p:blipFill>
        <p:spPr>
          <a:xfrm>
            <a:off x="3214370" y="958215"/>
            <a:ext cx="3044190" cy="3643630"/>
          </a:xfrm>
          <a:prstGeom prst="rect">
            <a:avLst/>
          </a:prstGeom>
          <a:ln>
            <a:solidFill>
              <a:schemeClr val="accent1"/>
            </a:solidFill>
          </a:ln>
        </p:spPr>
      </p:pic>
      <p:pic>
        <p:nvPicPr>
          <p:cNvPr id="12" name="图片 11"/>
          <p:cNvPicPr>
            <a:picLocks noChangeAspect="1"/>
          </p:cNvPicPr>
          <p:nvPr/>
        </p:nvPicPr>
        <p:blipFill>
          <a:blip r:embed="rId4"/>
          <a:stretch>
            <a:fillRect/>
          </a:stretch>
        </p:blipFill>
        <p:spPr>
          <a:xfrm>
            <a:off x="5279390" y="1488440"/>
            <a:ext cx="2715260" cy="3642995"/>
          </a:xfrm>
          <a:prstGeom prst="rect">
            <a:avLst/>
          </a:prstGeom>
          <a:ln>
            <a:solidFill>
              <a:schemeClr val="accent1"/>
            </a:solidFill>
          </a:ln>
        </p:spPr>
      </p:pic>
      <p:pic>
        <p:nvPicPr>
          <p:cNvPr id="13" name="图片 12"/>
          <p:cNvPicPr>
            <a:picLocks noChangeAspect="1"/>
          </p:cNvPicPr>
          <p:nvPr/>
        </p:nvPicPr>
        <p:blipFill>
          <a:blip r:embed="rId5"/>
          <a:stretch>
            <a:fillRect/>
          </a:stretch>
        </p:blipFill>
        <p:spPr>
          <a:xfrm>
            <a:off x="7023100" y="2220595"/>
            <a:ext cx="3038475" cy="3742055"/>
          </a:xfrm>
          <a:prstGeom prst="rect">
            <a:avLst/>
          </a:prstGeom>
          <a:ln>
            <a:solidFill>
              <a:schemeClr val="accent1"/>
            </a:solidFill>
          </a:ln>
        </p:spPr>
      </p:pic>
      <p:pic>
        <p:nvPicPr>
          <p:cNvPr id="14" name="图片 13"/>
          <p:cNvPicPr>
            <a:picLocks noChangeAspect="1"/>
          </p:cNvPicPr>
          <p:nvPr/>
        </p:nvPicPr>
        <p:blipFill>
          <a:blip r:embed="rId6"/>
          <a:stretch>
            <a:fillRect/>
          </a:stretch>
        </p:blipFill>
        <p:spPr>
          <a:xfrm>
            <a:off x="9035415" y="2669540"/>
            <a:ext cx="2957830" cy="3621405"/>
          </a:xfrm>
          <a:prstGeom prst="rect">
            <a:avLst/>
          </a:prstGeom>
          <a:ln>
            <a:solidFill>
              <a:schemeClr val="accent1"/>
            </a:solidFill>
          </a:ln>
        </p:spPr>
      </p:pic>
      <p:sp>
        <p:nvSpPr>
          <p:cNvPr id="15" name="文本框 14"/>
          <p:cNvSpPr txBox="1"/>
          <p:nvPr/>
        </p:nvSpPr>
        <p:spPr>
          <a:xfrm>
            <a:off x="4205605" y="5317490"/>
            <a:ext cx="3454400" cy="700405"/>
          </a:xfrm>
          <a:prstGeom prst="rect">
            <a:avLst/>
          </a:prstGeom>
          <a:noFill/>
        </p:spPr>
        <p:txBody>
          <a:bodyPr wrap="square" rtlCol="0">
            <a:spAutoFit/>
          </a:bodyPr>
          <a:p>
            <a:pPr>
              <a:lnSpc>
                <a:spcPct val="110000"/>
              </a:lnSpc>
            </a:pPr>
            <a:r>
              <a:rPr lang="zh-CN" altLang="en-US">
                <a:highlight>
                  <a:srgbClr val="FFFF00"/>
                </a:highlight>
              </a:rPr>
              <a:t>①电力板块涨停、连板个股多</a:t>
            </a:r>
            <a:endParaRPr lang="zh-CN" altLang="en-US">
              <a:highlight>
                <a:srgbClr val="FFFF00"/>
              </a:highlight>
            </a:endParaRPr>
          </a:p>
          <a:p>
            <a:pPr>
              <a:lnSpc>
                <a:spcPct val="110000"/>
              </a:lnSpc>
            </a:pPr>
            <a:r>
              <a:rPr lang="zh-CN" altLang="en-US">
                <a:highlight>
                  <a:srgbClr val="FFFF00"/>
                </a:highlight>
              </a:rPr>
              <a:t>②熊线上移</a:t>
            </a:r>
            <a:endParaRPr lang="zh-CN" altLang="en-US">
              <a:highlight>
                <a:srgbClr val="FFFF00"/>
              </a:highlight>
            </a:endParaRPr>
          </a:p>
        </p:txBody>
      </p:sp>
    </p:spTree>
    <p:custDataLst>
      <p:tags r:id="rId7"/>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底部的三个买点定义</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descr="底部股的三个买点区分2022"/>
          <p:cNvPicPr>
            <a:picLocks noChangeAspect="1"/>
          </p:cNvPicPr>
          <p:nvPr/>
        </p:nvPicPr>
        <p:blipFill>
          <a:blip r:embed="rId1"/>
          <a:srcRect t="14176"/>
          <a:stretch>
            <a:fillRect/>
          </a:stretch>
        </p:blipFill>
        <p:spPr>
          <a:xfrm>
            <a:off x="474345" y="768350"/>
            <a:ext cx="8766175" cy="5588635"/>
          </a:xfrm>
          <a:prstGeom prst="rect">
            <a:avLst/>
          </a:prstGeom>
          <a:ln>
            <a:solidFill>
              <a:schemeClr val="accent1"/>
            </a:solidFill>
          </a:ln>
        </p:spPr>
      </p:pic>
      <p:sp>
        <p:nvSpPr>
          <p:cNvPr id="7" name="文本框 6"/>
          <p:cNvSpPr txBox="1"/>
          <p:nvPr/>
        </p:nvSpPr>
        <p:spPr>
          <a:xfrm>
            <a:off x="9504045" y="1755140"/>
            <a:ext cx="2023110" cy="1322070"/>
          </a:xfrm>
          <a:prstGeom prst="rect">
            <a:avLst/>
          </a:prstGeom>
          <a:noFill/>
        </p:spPr>
        <p:txBody>
          <a:bodyPr wrap="square" rtlCol="0">
            <a:spAutoFit/>
          </a:bodyPr>
          <a:p>
            <a:r>
              <a:rPr lang="zh-CN" altLang="en-US" sz="2000"/>
              <a:t>底部操作原则：</a:t>
            </a:r>
            <a:endParaRPr lang="zh-CN" altLang="en-US" sz="2000"/>
          </a:p>
          <a:p>
            <a:r>
              <a:rPr lang="zh-CN" altLang="en-US" sz="2000"/>
              <a:t>①左向右换</a:t>
            </a:r>
            <a:endParaRPr lang="zh-CN" altLang="en-US" sz="2000"/>
          </a:p>
          <a:p>
            <a:r>
              <a:rPr lang="zh-CN" altLang="en-US" sz="2000"/>
              <a:t>②只操作拐点</a:t>
            </a:r>
            <a:endParaRPr lang="zh-CN" altLang="en-US" sz="2000"/>
          </a:p>
          <a:p>
            <a:r>
              <a:rPr lang="zh-CN" altLang="en-US" sz="2000"/>
              <a:t>③优选绩优股</a:t>
            </a:r>
            <a:endParaRPr lang="zh-CN" altLang="en-US" sz="2000"/>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底部选股流程（找服务老师领）</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267335" y="858520"/>
            <a:ext cx="11821160" cy="5544820"/>
          </a:xfrm>
          <a:prstGeom prst="rect">
            <a:avLst/>
          </a:prstGeom>
        </p:spPr>
      </p:pic>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牛线走平</a:t>
            </a: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超跌反弹第二天</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90170" y="727710"/>
            <a:ext cx="9241790" cy="5636895"/>
          </a:xfrm>
          <a:prstGeom prst="rect">
            <a:avLst/>
          </a:prstGeom>
        </p:spPr>
      </p:pic>
      <p:pic>
        <p:nvPicPr>
          <p:cNvPr id="6" name="图片 5"/>
          <p:cNvPicPr>
            <a:picLocks noChangeAspect="1"/>
          </p:cNvPicPr>
          <p:nvPr/>
        </p:nvPicPr>
        <p:blipFill>
          <a:blip r:embed="rId2"/>
          <a:stretch>
            <a:fillRect/>
          </a:stretch>
        </p:blipFill>
        <p:spPr>
          <a:xfrm>
            <a:off x="6517005" y="1924685"/>
            <a:ext cx="4538980" cy="3618865"/>
          </a:xfrm>
          <a:prstGeom prst="rect">
            <a:avLst/>
          </a:prstGeom>
          <a:ln>
            <a:solidFill>
              <a:schemeClr val="accent1"/>
            </a:solidFill>
          </a:ln>
        </p:spPr>
      </p:pic>
      <p:sp>
        <p:nvSpPr>
          <p:cNvPr id="7" name="文本框 6"/>
          <p:cNvSpPr txBox="1"/>
          <p:nvPr/>
        </p:nvSpPr>
        <p:spPr>
          <a:xfrm>
            <a:off x="7172960" y="3887470"/>
            <a:ext cx="2669540" cy="645160"/>
          </a:xfrm>
          <a:prstGeom prst="rect">
            <a:avLst/>
          </a:prstGeom>
          <a:noFill/>
        </p:spPr>
        <p:txBody>
          <a:bodyPr wrap="square" rtlCol="0">
            <a:spAutoFit/>
          </a:bodyPr>
          <a:p>
            <a:r>
              <a:rPr lang="zh-CN" altLang="en-US"/>
              <a:t>超跌反弹后进入震荡（注意周四周五触角）</a:t>
            </a:r>
            <a:endParaRPr lang="en-US" altLang="zh-CN"/>
          </a:p>
        </p:txBody>
      </p:sp>
    </p:spTree>
    <p:custDataLst>
      <p:tags r:id="rId3"/>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DIAGRAM_VIRTUALLY_FRAME" val="{&quot;height&quot;:247,&quot;left&quot;:13.75,&quot;top&quot;:65.3,&quot;width&quot;:527.7}"/>
</p:tagLst>
</file>

<file path=ppt/tags/tag132.xml><?xml version="1.0" encoding="utf-8"?>
<p:tagLst xmlns:p="http://schemas.openxmlformats.org/presentationml/2006/main">
  <p:tag name="KSO_WM_DIAGRAM_VIRTUALLY_FRAME" val="{&quot;height&quot;:247,&quot;left&quot;:13.75,&quot;top&quot;:65.3,&quot;width&quot;:527.7}"/>
</p:tagLst>
</file>

<file path=ppt/tags/tag133.xml><?xml version="1.0" encoding="utf-8"?>
<p:tagLst xmlns:p="http://schemas.openxmlformats.org/presentationml/2006/main">
  <p:tag name="KSO_WM_DIAGRAM_VIRTUALLY_FRAME" val="{&quot;height&quot;:247,&quot;left&quot;:13.75,&quot;top&quot;:65.3,&quot;width&quot;:527.7}"/>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wm#"/>
  <p:tag name="KSO_WM_TEMPLATE_CATEGORY" val="custom"/>
  <p:tag name="KSO_WM_TEMPLATE_INDEX" val="20205081"/>
</p:tagLst>
</file>

<file path=ppt/tags/tag158.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1508</Words>
  <Application>WPS 演示</Application>
  <PresentationFormat>宽屏</PresentationFormat>
  <Paragraphs>135</Paragraphs>
  <Slides>18</Slides>
  <Notes>4</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18</vt:i4>
      </vt:variant>
    </vt:vector>
  </HeadingPairs>
  <TitlesOfParts>
    <vt:vector size="32" baseType="lpstr">
      <vt:lpstr>Arial</vt:lpstr>
      <vt:lpstr>宋体</vt:lpstr>
      <vt:lpstr>Wingdings</vt:lpstr>
      <vt:lpstr>Wingdings</vt:lpstr>
      <vt:lpstr>思源黑体 CN Normal</vt:lpstr>
      <vt:lpstr>黑体</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孙</cp:lastModifiedBy>
  <cp:revision>1193</cp:revision>
  <dcterms:created xsi:type="dcterms:W3CDTF">2019-06-19T02:08:00Z</dcterms:created>
  <dcterms:modified xsi:type="dcterms:W3CDTF">2026-03-25T09:06:44Z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67F8E99CA25843CDBAFD0150A9FB820A</vt:lpwstr>
  </property>
</Properties>
</file>