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4"/>
  </p:notesMasterIdLst>
  <p:handoutMasterIdLst>
    <p:handoutMasterId r:id="rId25"/>
  </p:handoutMasterIdLst>
  <p:sldIdLst>
    <p:sldId id="4166" r:id="rId4"/>
    <p:sldId id="4167" r:id="rId5"/>
    <p:sldId id="4168" r:id="rId6"/>
    <p:sldId id="4406" r:id="rId7"/>
    <p:sldId id="4433" r:id="rId8"/>
    <p:sldId id="4434" r:id="rId9"/>
    <p:sldId id="4435" r:id="rId10"/>
    <p:sldId id="4417" r:id="rId11"/>
    <p:sldId id="4431" r:id="rId12"/>
    <p:sldId id="4229" r:id="rId13"/>
    <p:sldId id="4425" r:id="rId14"/>
    <p:sldId id="4430" r:id="rId15"/>
    <p:sldId id="4432" r:id="rId16"/>
    <p:sldId id="4426" r:id="rId17"/>
    <p:sldId id="4209" r:id="rId18"/>
    <p:sldId id="4183" r:id="rId19"/>
    <p:sldId id="4184" r:id="rId20"/>
    <p:sldId id="4401" r:id="rId21"/>
    <p:sldId id="4241" r:id="rId22"/>
    <p:sldId id="4402" r:id="rId23"/>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0" userDrawn="1">
          <p15:clr>
            <a:srgbClr val="A4A3A4"/>
          </p15:clr>
        </p15:guide>
        <p15:guide id="2" pos="38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F315F3"/>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70"/>
        <p:guide pos="383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0" Type="http://schemas.openxmlformats.org/officeDocument/2006/relationships/tags" Target="tags/tag157.xml"/><Relationship Id="rId3" Type="http://schemas.openxmlformats.org/officeDocument/2006/relationships/slideMaster" Target="slideMasters/slideMaster2.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notesMaster" Target="notesMasters/notes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7.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8.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9.xml"/><Relationship Id="rId2" Type="http://schemas.openxmlformats.org/officeDocument/2006/relationships/image" Target="../media/image29.png"/><Relationship Id="rId1" Type="http://schemas.openxmlformats.org/officeDocument/2006/relationships/image" Target="../media/image28.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0.xml"/><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1.xml"/><Relationship Id="rId1"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8.xml"/><Relationship Id="rId6" Type="http://schemas.openxmlformats.org/officeDocument/2006/relationships/image" Target="../media/image42.png"/><Relationship Id="rId5" Type="http://schemas.openxmlformats.org/officeDocument/2006/relationships/tags" Target="../tags/tag147.xml"/><Relationship Id="rId4" Type="http://schemas.openxmlformats.org/officeDocument/2006/relationships/image" Target="../media/image3.png"/><Relationship Id="rId3" Type="http://schemas.openxmlformats.org/officeDocument/2006/relationships/tags" Target="../tags/tag146.xml"/><Relationship Id="rId2" Type="http://schemas.openxmlformats.org/officeDocument/2006/relationships/image" Target="../media/image1.png"/><Relationship Id="rId1" Type="http://schemas.openxmlformats.org/officeDocument/2006/relationships/tags" Target="../tags/tag145.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2.xml"/><Relationship Id="rId6" Type="http://schemas.openxmlformats.org/officeDocument/2006/relationships/image" Target="../media/image43.png"/><Relationship Id="rId5" Type="http://schemas.openxmlformats.org/officeDocument/2006/relationships/tags" Target="../tags/tag151.xml"/><Relationship Id="rId4" Type="http://schemas.openxmlformats.org/officeDocument/2006/relationships/image" Target="../media/image3.png"/><Relationship Id="rId3" Type="http://schemas.openxmlformats.org/officeDocument/2006/relationships/tags" Target="../tags/tag150.xml"/><Relationship Id="rId2" Type="http://schemas.openxmlformats.org/officeDocument/2006/relationships/image" Target="../media/image1.png"/><Relationship Id="rId1" Type="http://schemas.openxmlformats.org/officeDocument/2006/relationships/tags" Target="../tags/tag149.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image" Target="../media/image3.png"/><Relationship Id="rId3" Type="http://schemas.openxmlformats.org/officeDocument/2006/relationships/tags" Target="../tags/tag154.xml"/><Relationship Id="rId2" Type="http://schemas.openxmlformats.org/officeDocument/2006/relationships/image" Target="../media/image1.png"/><Relationship Id="rId1" Type="http://schemas.openxmlformats.org/officeDocument/2006/relationships/tags" Target="../tags/tag15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1.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2.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3.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4.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5.xml"/><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6.xml"/><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震荡中的异动选股</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45745" y="900430"/>
            <a:ext cx="4567555" cy="4965700"/>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4848225" y="727710"/>
            <a:ext cx="3289935" cy="3246120"/>
          </a:xfrm>
          <a:prstGeom prst="rect">
            <a:avLst/>
          </a:prstGeom>
          <a:ln>
            <a:solidFill>
              <a:schemeClr val="accent1"/>
            </a:solidFill>
          </a:ln>
        </p:spPr>
      </p:pic>
      <p:pic>
        <p:nvPicPr>
          <p:cNvPr id="8" name="图片 7"/>
          <p:cNvPicPr>
            <a:picLocks noChangeAspect="1"/>
          </p:cNvPicPr>
          <p:nvPr/>
        </p:nvPicPr>
        <p:blipFill>
          <a:blip r:embed="rId3"/>
          <a:stretch>
            <a:fillRect/>
          </a:stretch>
        </p:blipFill>
        <p:spPr>
          <a:xfrm>
            <a:off x="8447405" y="727710"/>
            <a:ext cx="3578225" cy="3134995"/>
          </a:xfrm>
          <a:prstGeom prst="rect">
            <a:avLst/>
          </a:prstGeom>
          <a:ln>
            <a:solidFill>
              <a:schemeClr val="accent1"/>
            </a:solidFill>
          </a:ln>
        </p:spPr>
      </p:pic>
      <p:pic>
        <p:nvPicPr>
          <p:cNvPr id="9" name="图片 8"/>
          <p:cNvPicPr>
            <a:picLocks noChangeAspect="1"/>
          </p:cNvPicPr>
          <p:nvPr/>
        </p:nvPicPr>
        <p:blipFill>
          <a:blip r:embed="rId4"/>
          <a:stretch>
            <a:fillRect/>
          </a:stretch>
        </p:blipFill>
        <p:spPr>
          <a:xfrm>
            <a:off x="4909185" y="3362325"/>
            <a:ext cx="3442335" cy="2903220"/>
          </a:xfrm>
          <a:prstGeom prst="rect">
            <a:avLst/>
          </a:prstGeom>
          <a:ln>
            <a:solidFill>
              <a:schemeClr val="accent1"/>
            </a:solidFill>
          </a:ln>
        </p:spPr>
      </p:pic>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大波段超跌（海洋状态低位）</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4288155" y="1273175"/>
            <a:ext cx="7167880" cy="3852545"/>
          </a:xfrm>
          <a:prstGeom prst="rect">
            <a:avLst/>
          </a:prstGeom>
          <a:ln>
            <a:solidFill>
              <a:schemeClr val="accent1"/>
            </a:solidFill>
          </a:ln>
        </p:spPr>
      </p:pic>
      <p:pic>
        <p:nvPicPr>
          <p:cNvPr id="5" name="图片 4"/>
          <p:cNvPicPr>
            <a:picLocks noChangeAspect="1"/>
          </p:cNvPicPr>
          <p:nvPr/>
        </p:nvPicPr>
        <p:blipFill>
          <a:blip r:embed="rId2"/>
          <a:srcRect r="16298"/>
          <a:stretch>
            <a:fillRect/>
          </a:stretch>
        </p:blipFill>
        <p:spPr>
          <a:xfrm>
            <a:off x="146050" y="794385"/>
            <a:ext cx="4249420" cy="1865630"/>
          </a:xfrm>
          <a:prstGeom prst="rect">
            <a:avLst/>
          </a:prstGeom>
          <a:ln>
            <a:solidFill>
              <a:schemeClr val="accent1"/>
            </a:solidFill>
          </a:ln>
        </p:spPr>
      </p:pic>
      <p:sp>
        <p:nvSpPr>
          <p:cNvPr id="6" name="文本框 5"/>
          <p:cNvSpPr txBox="1"/>
          <p:nvPr/>
        </p:nvSpPr>
        <p:spPr>
          <a:xfrm>
            <a:off x="436245" y="3325495"/>
            <a:ext cx="3198495" cy="1198880"/>
          </a:xfrm>
          <a:prstGeom prst="rect">
            <a:avLst/>
          </a:prstGeom>
          <a:noFill/>
        </p:spPr>
        <p:txBody>
          <a:bodyPr wrap="square" rtlCol="0">
            <a:spAutoFit/>
          </a:bodyPr>
          <a:p>
            <a:r>
              <a:rPr lang="zh-CN" altLang="en-US">
                <a:solidFill>
                  <a:srgbClr val="0029DA"/>
                </a:solidFill>
              </a:rPr>
              <a:t>在</a:t>
            </a:r>
            <a:r>
              <a:rPr lang="en-US" altLang="zh-CN">
                <a:solidFill>
                  <a:srgbClr val="0029DA"/>
                </a:solidFill>
              </a:rPr>
              <a:t>3.23</a:t>
            </a:r>
            <a:r>
              <a:rPr lang="zh-CN" altLang="en-US">
                <a:solidFill>
                  <a:srgbClr val="0029DA"/>
                </a:solidFill>
              </a:rPr>
              <a:t>大底股池中选择：</a:t>
            </a:r>
            <a:endParaRPr lang="zh-CN" altLang="en-US">
              <a:solidFill>
                <a:srgbClr val="0029DA"/>
              </a:solidFill>
            </a:endParaRPr>
          </a:p>
          <a:p>
            <a:r>
              <a:rPr lang="zh-CN" altLang="en-US"/>
              <a:t>①业绩向好</a:t>
            </a:r>
            <a:endParaRPr lang="zh-CN" altLang="en-US"/>
          </a:p>
          <a:p>
            <a:r>
              <a:rPr lang="zh-CN" altLang="en-US"/>
              <a:t>②海洋状态金叉</a:t>
            </a:r>
            <a:endParaRPr lang="zh-CN" altLang="en-US"/>
          </a:p>
          <a:p>
            <a:r>
              <a:rPr lang="zh-CN" altLang="en-US"/>
              <a:t>③熊线上移机会</a:t>
            </a:r>
            <a:endParaRPr lang="zh-CN" altLang="en-US"/>
          </a:p>
        </p:txBody>
      </p:sp>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《螺蛳粉》笔记本</a:t>
            </a: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3-5</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页</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descr="5"/>
          <p:cNvPicPr>
            <a:picLocks noChangeAspect="1"/>
          </p:cNvPicPr>
          <p:nvPr/>
        </p:nvPicPr>
        <p:blipFill>
          <a:blip r:embed="rId1"/>
          <a:stretch>
            <a:fillRect/>
          </a:stretch>
        </p:blipFill>
        <p:spPr>
          <a:xfrm>
            <a:off x="7857490" y="852805"/>
            <a:ext cx="4175760" cy="5400675"/>
          </a:xfrm>
          <a:prstGeom prst="rect">
            <a:avLst/>
          </a:prstGeom>
          <a:ln>
            <a:solidFill>
              <a:schemeClr val="accent1"/>
            </a:solidFill>
          </a:ln>
        </p:spPr>
      </p:pic>
      <p:pic>
        <p:nvPicPr>
          <p:cNvPr id="5" name="图片 4" descr="3"/>
          <p:cNvPicPr>
            <a:picLocks noChangeAspect="1"/>
          </p:cNvPicPr>
          <p:nvPr/>
        </p:nvPicPr>
        <p:blipFill>
          <a:blip r:embed="rId2"/>
          <a:stretch>
            <a:fillRect/>
          </a:stretch>
        </p:blipFill>
        <p:spPr>
          <a:xfrm>
            <a:off x="74295" y="852805"/>
            <a:ext cx="3673475" cy="5400040"/>
          </a:xfrm>
          <a:prstGeom prst="rect">
            <a:avLst/>
          </a:prstGeom>
          <a:ln>
            <a:solidFill>
              <a:schemeClr val="accent1"/>
            </a:solidFill>
          </a:ln>
        </p:spPr>
      </p:pic>
      <p:pic>
        <p:nvPicPr>
          <p:cNvPr id="6" name="图片 5" descr="4"/>
          <p:cNvPicPr>
            <a:picLocks noChangeAspect="1"/>
          </p:cNvPicPr>
          <p:nvPr/>
        </p:nvPicPr>
        <p:blipFill>
          <a:blip r:embed="rId3"/>
          <a:stretch>
            <a:fillRect/>
          </a:stretch>
        </p:blipFill>
        <p:spPr>
          <a:xfrm>
            <a:off x="3806190" y="852170"/>
            <a:ext cx="3980180" cy="5400675"/>
          </a:xfrm>
          <a:prstGeom prst="rect">
            <a:avLst/>
          </a:prstGeom>
          <a:ln>
            <a:solidFill>
              <a:schemeClr val="accent1"/>
            </a:solidFill>
          </a:ln>
        </p:spPr>
      </p:pic>
      <p:sp>
        <p:nvSpPr>
          <p:cNvPr id="7" name="矩形 6"/>
          <p:cNvSpPr/>
          <p:nvPr/>
        </p:nvSpPr>
        <p:spPr>
          <a:xfrm>
            <a:off x="1212850" y="3044190"/>
            <a:ext cx="2075180" cy="512445"/>
          </a:xfrm>
          <a:prstGeom prst="rect">
            <a:avLst/>
          </a:prstGeom>
          <a:solidFill>
            <a:schemeClr val="accent1">
              <a:alpha val="3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8304530" y="3301365"/>
            <a:ext cx="3058160" cy="198120"/>
          </a:xfrm>
          <a:prstGeom prst="rect">
            <a:avLst/>
          </a:prstGeom>
          <a:solidFill>
            <a:schemeClr val="accent1">
              <a:alpha val="3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154045" y="1625600"/>
            <a:ext cx="9107170" cy="2108835"/>
          </a:xfrm>
          <a:prstGeom prst="rect">
            <a:avLst/>
          </a:prstGeom>
          <a:noFill/>
        </p:spPr>
        <p:txBody>
          <a:bodyPr wrap="square" rtlCol="0">
            <a:noAutofit/>
          </a:bodyPr>
          <a:p>
            <a:pPr algn="ctr">
              <a:lnSpc>
                <a:spcPct val="90000"/>
              </a:lnSpc>
            </a:pPr>
            <a:r>
              <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震荡筑底，海底养鱼</a:t>
            </a:r>
            <a:endPar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2026.3.29</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大盘：前期平台支撑，筑底</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9" name="图片 8"/>
          <p:cNvPicPr>
            <a:picLocks noChangeAspect="1"/>
          </p:cNvPicPr>
          <p:nvPr/>
        </p:nvPicPr>
        <p:blipFill>
          <a:blip r:embed="rId1"/>
          <a:stretch>
            <a:fillRect/>
          </a:stretch>
        </p:blipFill>
        <p:spPr>
          <a:xfrm>
            <a:off x="114935" y="869315"/>
            <a:ext cx="5480685" cy="4814570"/>
          </a:xfrm>
          <a:prstGeom prst="rect">
            <a:avLst/>
          </a:prstGeom>
          <a:ln>
            <a:solidFill>
              <a:schemeClr val="accent1"/>
            </a:solidFill>
          </a:ln>
        </p:spPr>
      </p:pic>
      <p:pic>
        <p:nvPicPr>
          <p:cNvPr id="11" name="图片 10"/>
          <p:cNvPicPr>
            <a:picLocks noChangeAspect="1"/>
          </p:cNvPicPr>
          <p:nvPr/>
        </p:nvPicPr>
        <p:blipFill>
          <a:blip r:embed="rId2"/>
          <a:stretch>
            <a:fillRect/>
          </a:stretch>
        </p:blipFill>
        <p:spPr>
          <a:xfrm>
            <a:off x="5741670" y="869315"/>
            <a:ext cx="5667375" cy="3105150"/>
          </a:xfrm>
          <a:prstGeom prst="rect">
            <a:avLst/>
          </a:prstGeom>
          <a:ln>
            <a:solidFill>
              <a:schemeClr val="accent1"/>
            </a:solidFill>
          </a:ln>
        </p:spPr>
      </p:pic>
      <p:sp>
        <p:nvSpPr>
          <p:cNvPr id="13" name="文本框 12"/>
          <p:cNvSpPr txBox="1"/>
          <p:nvPr/>
        </p:nvSpPr>
        <p:spPr>
          <a:xfrm>
            <a:off x="6387465" y="4210050"/>
            <a:ext cx="5471795" cy="1476375"/>
          </a:xfrm>
          <a:prstGeom prst="rect">
            <a:avLst/>
          </a:prstGeom>
          <a:noFill/>
        </p:spPr>
        <p:txBody>
          <a:bodyPr wrap="square" rtlCol="0">
            <a:spAutoFit/>
          </a:bodyPr>
          <a:p>
            <a:r>
              <a:rPr lang="zh-CN" altLang="en-US"/>
              <a:t>四月历年概念热点不活跃，</a:t>
            </a:r>
            <a:r>
              <a:rPr lang="zh-CN" altLang="en-US">
                <a:solidFill>
                  <a:srgbClr val="0029DA"/>
                </a:solidFill>
              </a:rPr>
              <a:t>震荡筑底</a:t>
            </a:r>
            <a:r>
              <a:rPr lang="zh-CN" altLang="en-US"/>
              <a:t>为主。</a:t>
            </a:r>
            <a:endParaRPr lang="zh-CN" altLang="en-US"/>
          </a:p>
          <a:p>
            <a:r>
              <a:rPr lang="zh-CN" altLang="en-US"/>
              <a:t>仓位三成，急跌可以考虑指数</a:t>
            </a:r>
            <a:r>
              <a:rPr lang="en-US" altLang="zh-CN"/>
              <a:t>ETF</a:t>
            </a:r>
            <a:r>
              <a:rPr lang="zh-CN" altLang="en-US"/>
              <a:t>或者基金。</a:t>
            </a:r>
            <a:endParaRPr lang="zh-CN" altLang="en-US"/>
          </a:p>
          <a:p>
            <a:r>
              <a:rPr lang="en-US" altLang="zh-CN"/>
              <a:t>5-6</a:t>
            </a:r>
            <a:r>
              <a:rPr lang="zh-CN" altLang="en-US"/>
              <a:t>月为业绩真空期，反弹修复为主。</a:t>
            </a:r>
            <a:endParaRPr lang="zh-CN" altLang="en-US"/>
          </a:p>
          <a:p>
            <a:endParaRPr lang="zh-CN" altLang="en-US"/>
          </a:p>
          <a:p>
            <a:r>
              <a:rPr lang="zh-CN" altLang="en-US">
                <a:solidFill>
                  <a:srgbClr val="FF0000"/>
                </a:solidFill>
              </a:rPr>
              <a:t>四月选股思路：</a:t>
            </a:r>
            <a:r>
              <a:rPr lang="zh-CN" altLang="en-US"/>
              <a:t>周线金叉（目前是银行</a:t>
            </a:r>
            <a:r>
              <a:rPr lang="en-US" altLang="zh-CN"/>
              <a:t>+</a:t>
            </a:r>
            <a:r>
              <a:rPr lang="zh-CN" altLang="en-US"/>
              <a:t>电力）</a:t>
            </a:r>
            <a:endParaRPr lang="zh-CN" altLang="en-US"/>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情绪主线一：电力（分歧）</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130810" y="768350"/>
            <a:ext cx="3960495" cy="2730500"/>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3797935" y="1229360"/>
            <a:ext cx="3695700" cy="2730500"/>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62230" y="3692525"/>
            <a:ext cx="4029075" cy="2270760"/>
          </a:xfrm>
          <a:prstGeom prst="rect">
            <a:avLst/>
          </a:prstGeom>
          <a:ln>
            <a:solidFill>
              <a:schemeClr val="accent1"/>
            </a:solidFill>
          </a:ln>
        </p:spPr>
      </p:pic>
      <p:pic>
        <p:nvPicPr>
          <p:cNvPr id="7" name="图片 6"/>
          <p:cNvPicPr/>
          <p:nvPr/>
        </p:nvPicPr>
        <p:blipFill>
          <a:blip r:embed="rId4"/>
          <a:stretch>
            <a:fillRect/>
          </a:stretch>
        </p:blipFill>
        <p:spPr>
          <a:xfrm>
            <a:off x="6339205" y="2249170"/>
            <a:ext cx="5396230" cy="3763645"/>
          </a:xfrm>
          <a:prstGeom prst="rect">
            <a:avLst/>
          </a:prstGeom>
          <a:ln>
            <a:solidFill>
              <a:schemeClr val="accent1"/>
            </a:solidFill>
          </a:ln>
        </p:spPr>
      </p:pic>
    </p:spTree>
    <p:custDataLst>
      <p:tags r:id="rId5"/>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电力（分歧）</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155575" y="819785"/>
            <a:ext cx="4274820" cy="3523615"/>
          </a:xfrm>
          <a:prstGeom prst="rect">
            <a:avLst/>
          </a:prstGeom>
          <a:ln>
            <a:solidFill>
              <a:schemeClr val="accent1"/>
            </a:solidFill>
          </a:ln>
        </p:spPr>
      </p:pic>
      <p:pic>
        <p:nvPicPr>
          <p:cNvPr id="8" name="图片 7"/>
          <p:cNvPicPr>
            <a:picLocks noChangeAspect="1"/>
          </p:cNvPicPr>
          <p:nvPr/>
        </p:nvPicPr>
        <p:blipFill>
          <a:blip r:embed="rId2"/>
          <a:stretch>
            <a:fillRect/>
          </a:stretch>
        </p:blipFill>
        <p:spPr>
          <a:xfrm>
            <a:off x="4639945" y="819785"/>
            <a:ext cx="4844415" cy="3523615"/>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1033145" y="4636135"/>
            <a:ext cx="4474210" cy="1273175"/>
          </a:xfrm>
          <a:prstGeom prst="rect">
            <a:avLst/>
          </a:prstGeom>
          <a:ln>
            <a:solidFill>
              <a:schemeClr val="accent1"/>
            </a:solidFill>
          </a:ln>
        </p:spPr>
      </p:pic>
      <p:sp>
        <p:nvSpPr>
          <p:cNvPr id="10" name="文本框 9"/>
          <p:cNvSpPr txBox="1"/>
          <p:nvPr/>
        </p:nvSpPr>
        <p:spPr>
          <a:xfrm>
            <a:off x="2841625" y="1391285"/>
            <a:ext cx="1338580" cy="368300"/>
          </a:xfrm>
          <a:prstGeom prst="rect">
            <a:avLst/>
          </a:prstGeom>
          <a:noFill/>
        </p:spPr>
        <p:txBody>
          <a:bodyPr wrap="square" rtlCol="0">
            <a:spAutoFit/>
          </a:bodyPr>
          <a:p>
            <a:r>
              <a:rPr lang="zh-CN" altLang="en-US">
                <a:highlight>
                  <a:srgbClr val="FFFF00"/>
                </a:highlight>
              </a:rPr>
              <a:t>触角承压</a:t>
            </a:r>
            <a:endParaRPr lang="zh-CN" altLang="en-US">
              <a:highlight>
                <a:srgbClr val="FFFF00"/>
              </a:highlight>
            </a:endParaRPr>
          </a:p>
        </p:txBody>
      </p:sp>
      <p:sp>
        <p:nvSpPr>
          <p:cNvPr id="11" name="文本框 10"/>
          <p:cNvSpPr txBox="1"/>
          <p:nvPr/>
        </p:nvSpPr>
        <p:spPr>
          <a:xfrm>
            <a:off x="7222490" y="4689475"/>
            <a:ext cx="4504690" cy="1476375"/>
          </a:xfrm>
          <a:prstGeom prst="rect">
            <a:avLst/>
          </a:prstGeom>
          <a:noFill/>
        </p:spPr>
        <p:txBody>
          <a:bodyPr wrap="square" rtlCol="0">
            <a:spAutoFit/>
          </a:bodyPr>
          <a:p>
            <a:r>
              <a:rPr lang="zh-CN" altLang="en-US">
                <a:highlight>
                  <a:srgbClr val="FFFF00"/>
                </a:highlight>
              </a:rPr>
              <a:t>下周电力注意分化：</a:t>
            </a:r>
            <a:endParaRPr lang="zh-CN" altLang="en-US">
              <a:highlight>
                <a:srgbClr val="FFFF00"/>
              </a:highlight>
            </a:endParaRPr>
          </a:p>
          <a:p>
            <a:r>
              <a:rPr lang="zh-CN" altLang="en-US"/>
              <a:t>①触角、光头彩等承压形态</a:t>
            </a:r>
            <a:endParaRPr lang="zh-CN" altLang="en-US"/>
          </a:p>
          <a:p>
            <a:r>
              <a:rPr lang="zh-CN" altLang="en-US"/>
              <a:t>②日线资金翻绿</a:t>
            </a:r>
            <a:endParaRPr lang="zh-CN" altLang="en-US"/>
          </a:p>
          <a:p>
            <a:r>
              <a:rPr lang="zh-CN" altLang="en-US"/>
              <a:t>③周线死叉信号（导致日线回档失败）</a:t>
            </a:r>
            <a:endParaRPr lang="zh-CN" altLang="en-US"/>
          </a:p>
          <a:p>
            <a:endParaRPr lang="zh-CN" altLang="en-US"/>
          </a:p>
        </p:txBody>
      </p:sp>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本周新异动二：锂电</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42570" y="768350"/>
            <a:ext cx="5177790" cy="5302885"/>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5153025" y="3317875"/>
            <a:ext cx="3456940" cy="2839720"/>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8709660" y="3317875"/>
            <a:ext cx="3294380" cy="2839085"/>
          </a:xfrm>
          <a:prstGeom prst="rect">
            <a:avLst/>
          </a:prstGeom>
          <a:ln>
            <a:solidFill>
              <a:schemeClr val="accent1"/>
            </a:solidFill>
          </a:ln>
        </p:spPr>
      </p:pic>
      <p:pic>
        <p:nvPicPr>
          <p:cNvPr id="7" name="图片 6"/>
          <p:cNvPicPr>
            <a:picLocks noChangeAspect="1"/>
          </p:cNvPicPr>
          <p:nvPr/>
        </p:nvPicPr>
        <p:blipFill>
          <a:blip r:embed="rId4"/>
          <a:srcRect t="11005"/>
          <a:stretch>
            <a:fillRect/>
          </a:stretch>
        </p:blipFill>
        <p:spPr>
          <a:xfrm>
            <a:off x="6995795" y="701675"/>
            <a:ext cx="3992880" cy="2616200"/>
          </a:xfrm>
          <a:prstGeom prst="rect">
            <a:avLst/>
          </a:prstGeom>
          <a:ln>
            <a:solidFill>
              <a:schemeClr val="accent1"/>
            </a:solidFill>
          </a:ln>
        </p:spPr>
      </p:pic>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底部的三个买点定义</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descr="底部股的三个买点区分2022"/>
          <p:cNvPicPr>
            <a:picLocks noChangeAspect="1"/>
          </p:cNvPicPr>
          <p:nvPr/>
        </p:nvPicPr>
        <p:blipFill>
          <a:blip r:embed="rId1"/>
          <a:srcRect t="14176"/>
          <a:stretch>
            <a:fillRect/>
          </a:stretch>
        </p:blipFill>
        <p:spPr>
          <a:xfrm>
            <a:off x="474345" y="768350"/>
            <a:ext cx="8766175" cy="5588635"/>
          </a:xfrm>
          <a:prstGeom prst="rect">
            <a:avLst/>
          </a:prstGeom>
          <a:ln>
            <a:solidFill>
              <a:schemeClr val="accent1"/>
            </a:solidFill>
          </a:ln>
        </p:spPr>
      </p:pic>
      <p:sp>
        <p:nvSpPr>
          <p:cNvPr id="7" name="文本框 6"/>
          <p:cNvSpPr txBox="1"/>
          <p:nvPr/>
        </p:nvSpPr>
        <p:spPr>
          <a:xfrm>
            <a:off x="9504045" y="1755140"/>
            <a:ext cx="2023110" cy="1322070"/>
          </a:xfrm>
          <a:prstGeom prst="rect">
            <a:avLst/>
          </a:prstGeom>
          <a:noFill/>
        </p:spPr>
        <p:txBody>
          <a:bodyPr wrap="square" rtlCol="0">
            <a:spAutoFit/>
          </a:bodyPr>
          <a:p>
            <a:r>
              <a:rPr lang="zh-CN" altLang="en-US" sz="2000"/>
              <a:t>底部操作原则：</a:t>
            </a:r>
            <a:endParaRPr lang="zh-CN" altLang="en-US" sz="2000"/>
          </a:p>
          <a:p>
            <a:r>
              <a:rPr lang="zh-CN" altLang="en-US" sz="2000"/>
              <a:t>①左向右换</a:t>
            </a:r>
            <a:endParaRPr lang="zh-CN" altLang="en-US" sz="2000"/>
          </a:p>
          <a:p>
            <a:r>
              <a:rPr lang="zh-CN" altLang="en-US" sz="2000"/>
              <a:t>②只操作拐点</a:t>
            </a:r>
            <a:endParaRPr lang="zh-CN" altLang="en-US" sz="2000"/>
          </a:p>
          <a:p>
            <a:r>
              <a:rPr lang="zh-CN" altLang="en-US" sz="2000"/>
              <a:t>③优选绩优股</a:t>
            </a:r>
            <a:endParaRPr lang="zh-CN" altLang="en-US" sz="2000"/>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底部选股流程（找服务老师领）</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267335" y="858520"/>
            <a:ext cx="11821160" cy="5544820"/>
          </a:xfrm>
          <a:prstGeom prst="rect">
            <a:avLst/>
          </a:prstGeom>
        </p:spPr>
      </p:pic>
    </p:spTree>
    <p:custDataLst>
      <p:tags r:id="rId2"/>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wm#"/>
  <p:tag name="KSO_WM_TEMPLATE_CATEGORY" val="custom"/>
  <p:tag name="KSO_WM_TEMPLATE_INDEX" val="20205081"/>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wm#"/>
  <p:tag name="KSO_WM_TEMPLATE_CATEGORY" val="custom"/>
  <p:tag name="KSO_WM_TEMPLATE_INDEX" val="20205081"/>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wm#"/>
  <p:tag name="KSO_WM_TEMPLATE_CATEGORY" val="custom"/>
  <p:tag name="KSO_WM_TEMPLATE_INDEX" val="20205081"/>
</p:tagLst>
</file>

<file path=ppt/tags/tag157.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1509</Words>
  <Application>WPS 演示</Application>
  <PresentationFormat>宽屏</PresentationFormat>
  <Paragraphs>138</Paragraphs>
  <Slides>20</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20</vt:i4>
      </vt:variant>
    </vt:vector>
  </HeadingPairs>
  <TitlesOfParts>
    <vt:vector size="33"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武</cp:lastModifiedBy>
  <cp:revision>1198</cp:revision>
  <dcterms:created xsi:type="dcterms:W3CDTF">2019-06-19T02:08:00Z</dcterms:created>
  <dcterms:modified xsi:type="dcterms:W3CDTF">2026-03-29T08:51:21Z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67F8E99CA25843CDBAFD0150A9FB820A</vt:lpwstr>
  </property>
</Properties>
</file>