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1"/>
  </p:notesMasterIdLst>
  <p:handoutMasterIdLst>
    <p:handoutMasterId r:id="rId22"/>
  </p:handoutMasterIdLst>
  <p:sldIdLst>
    <p:sldId id="4166" r:id="rId4"/>
    <p:sldId id="4167" r:id="rId5"/>
    <p:sldId id="4168" r:id="rId6"/>
    <p:sldId id="4405" r:id="rId7"/>
    <p:sldId id="4406" r:id="rId8"/>
    <p:sldId id="4403" r:id="rId9"/>
    <p:sldId id="4391" r:id="rId10"/>
    <p:sldId id="4229" r:id="rId11"/>
    <p:sldId id="4387" r:id="rId12"/>
    <p:sldId id="4400" r:id="rId13"/>
    <p:sldId id="4209" r:id="rId14"/>
    <p:sldId id="4183" r:id="rId15"/>
    <p:sldId id="4184" r:id="rId16"/>
    <p:sldId id="4241" r:id="rId17"/>
    <p:sldId id="4401" r:id="rId18"/>
    <p:sldId id="4402" r:id="rId19"/>
    <p:sldId id="4407" r:id="rId20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 userDrawn="1">
          <p15:clr>
            <a:srgbClr val="A4A3A4"/>
          </p15:clr>
        </p15:guide>
        <p15:guide id="2" pos="38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23B253"/>
    <a:srgbClr val="E123DA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0"/>
        <p:guide pos="3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57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-1270" y="68834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374130"/>
            <a:ext cx="1219073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b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</a:b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基金的过往业绩并不预示其未来表现，基金管理人管理的其他基金的业绩并不构成基金业绩表现的保证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。</a:t>
            </a:r>
            <a:endParaRPr lang="zh-CN" altLang="en-US" sz="1100">
              <a:solidFill>
                <a:schemeClr val="bg1">
                  <a:lumMod val="5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4.xml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tags" Target="../tags/tag143.xml"/><Relationship Id="rId4" Type="http://schemas.openxmlformats.org/officeDocument/2006/relationships/image" Target="../media/image3.png"/><Relationship Id="rId3" Type="http://schemas.openxmlformats.org/officeDocument/2006/relationships/tags" Target="../tags/tag142.xml"/><Relationship Id="rId2" Type="http://schemas.openxmlformats.org/officeDocument/2006/relationships/image" Target="../media/image1.png"/><Relationship Id="rId1" Type="http://schemas.openxmlformats.org/officeDocument/2006/relationships/tags" Target="../tags/tag14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8.xml"/><Relationship Id="rId6" Type="http://schemas.openxmlformats.org/officeDocument/2006/relationships/image" Target="../media/image36.png"/><Relationship Id="rId5" Type="http://schemas.openxmlformats.org/officeDocument/2006/relationships/tags" Target="../tags/tag147.xml"/><Relationship Id="rId4" Type="http://schemas.openxmlformats.org/officeDocument/2006/relationships/image" Target="../media/image3.png"/><Relationship Id="rId3" Type="http://schemas.openxmlformats.org/officeDocument/2006/relationships/tags" Target="../tags/tag146.xml"/><Relationship Id="rId2" Type="http://schemas.openxmlformats.org/officeDocument/2006/relationships/image" Target="../media/image1.png"/><Relationship Id="rId1" Type="http://schemas.openxmlformats.org/officeDocument/2006/relationships/tags" Target="../tags/tag14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2.xml"/><Relationship Id="rId6" Type="http://schemas.openxmlformats.org/officeDocument/2006/relationships/image" Target="../media/image37.png"/><Relationship Id="rId5" Type="http://schemas.openxmlformats.org/officeDocument/2006/relationships/tags" Target="../tags/tag151.xml"/><Relationship Id="rId4" Type="http://schemas.openxmlformats.org/officeDocument/2006/relationships/image" Target="../media/image3.png"/><Relationship Id="rId3" Type="http://schemas.openxmlformats.org/officeDocument/2006/relationships/tags" Target="../tags/tag150.xml"/><Relationship Id="rId2" Type="http://schemas.openxmlformats.org/officeDocument/2006/relationships/image" Target="../media/image1.png"/><Relationship Id="rId1" Type="http://schemas.openxmlformats.org/officeDocument/2006/relationships/tags" Target="../tags/tag149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image" Target="../media/image3.png"/><Relationship Id="rId3" Type="http://schemas.openxmlformats.org/officeDocument/2006/relationships/tags" Target="../tags/tag154.xml"/><Relationship Id="rId2" Type="http://schemas.openxmlformats.org/officeDocument/2006/relationships/image" Target="../media/image1.png"/><Relationship Id="rId1" Type="http://schemas.openxmlformats.org/officeDocument/2006/relationships/tags" Target="../tags/tag15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5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智能电网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46455"/>
            <a:ext cx="5904865" cy="4192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025" y="958215"/>
            <a:ext cx="5382895" cy="4411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705" y="727710"/>
            <a:ext cx="3739515" cy="3100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0825" y="3335020"/>
            <a:ext cx="4123690" cy="3070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2121535" y="5763895"/>
            <a:ext cx="50469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智能电网异动，选择高控盘突破类个股机会。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rcRect b="5871"/>
          <a:stretch>
            <a:fillRect/>
          </a:stretch>
        </p:blipFill>
        <p:spPr>
          <a:xfrm>
            <a:off x="-40640" y="-34925"/>
            <a:ext cx="12232640" cy="64547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831215" y="821055"/>
            <a:ext cx="10376535" cy="55600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片_17724389271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75" y="0"/>
            <a:ext cx="12192000" cy="6858000"/>
          </a:xfrm>
          <a:prstGeom prst="rect">
            <a:avLst/>
          </a:prstGeom>
        </p:spPr>
      </p:pic>
      <p:pic>
        <p:nvPicPr>
          <p:cNvPr id="4" name="图片 3" descr="图片_17726217383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920x1080_17724389123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920x240 拷贝 2_17726217478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45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波段超跌</a:t>
            </a:r>
            <a:b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</a:b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酝酿反弹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2026.3.4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521970" y="84264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大盘：事件扰动，短期超跌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0" y="768350"/>
            <a:ext cx="4090670" cy="2228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" y="3139440"/>
            <a:ext cx="4090670" cy="2633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511040" y="768350"/>
            <a:ext cx="6819265" cy="53543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基本面因素：</a:t>
            </a:r>
            <a:endParaRPr lang="zh-CN" altLang="en-US">
              <a:solidFill>
                <a:srgbClr val="FF0000"/>
              </a:solidFill>
            </a:endParaRPr>
          </a:p>
          <a:p>
            <a:endParaRPr lang="en-US" altLang="zh-CN"/>
          </a:p>
          <a:p>
            <a:r>
              <a:rPr lang="en-US" altLang="zh-CN"/>
              <a:t>a.</a:t>
            </a:r>
            <a:r>
              <a:rPr lang="zh-CN" altLang="en-US">
                <a:solidFill>
                  <a:srgbClr val="F315F3"/>
                </a:solidFill>
              </a:rPr>
              <a:t>美伊冲突</a:t>
            </a:r>
            <a:r>
              <a:rPr lang="zh-CN" altLang="en-US"/>
              <a:t>、伊朗封锁霍尔姆兹海鲜导致石油航运价格大涨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b.</a:t>
            </a:r>
            <a:r>
              <a:rPr lang="zh-CN" altLang="en-US"/>
              <a:t>两会前资金谨慎，收缩老热点的仓位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技术面因素：</a:t>
            </a:r>
            <a:endParaRPr lang="zh-CN" altLang="en-US">
              <a:solidFill>
                <a:srgbClr val="FF0000"/>
              </a:solidFill>
            </a:endParaRPr>
          </a:p>
          <a:p>
            <a:endParaRPr lang="en-US" altLang="zh-CN"/>
          </a:p>
          <a:p>
            <a:r>
              <a:rPr lang="en-US" altLang="zh-CN"/>
              <a:t>a.</a:t>
            </a:r>
            <a:r>
              <a:rPr lang="zh-CN" altLang="en-US"/>
              <a:t>本周上半周死叉初期，个股易被错杀。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b.</a:t>
            </a:r>
            <a:r>
              <a:rPr lang="zh-CN" altLang="en-US"/>
              <a:t>年前年后有色和科技连涨多日，到达一月底平台压力，回档需求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资金表现：</a:t>
            </a:r>
            <a:r>
              <a:rPr lang="zh-CN" altLang="en-US"/>
              <a:t>大盘资金翻红，指数下跌，题材类资金集中涌向石油</a:t>
            </a:r>
            <a:r>
              <a:rPr lang="en-US" altLang="zh-CN"/>
              <a:t>+</a:t>
            </a:r>
            <a:r>
              <a:rPr lang="zh-CN" altLang="en-US"/>
              <a:t>高股息避险，中小盘资金被抽血。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操作角度：</a:t>
            </a:r>
            <a:r>
              <a:rPr lang="zh-CN" altLang="en-US"/>
              <a:t>停止回档买股操作，注意规避大阴线破位个股引发的盘弱走势，先收缩仓位应对。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基金角度：</a:t>
            </a:r>
            <a:r>
              <a:rPr lang="zh-CN" altLang="en-US"/>
              <a:t>每次急跌以明亚中证</a:t>
            </a:r>
            <a:r>
              <a:rPr lang="en-US" altLang="zh-CN"/>
              <a:t>1000</a:t>
            </a:r>
            <a:r>
              <a:rPr lang="zh-CN" altLang="en-US"/>
              <a:t>和兴华景明作为低吸机会。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大盘：事件扰动，短期超跌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72735" y="1652270"/>
            <a:ext cx="681926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技术面因素：</a:t>
            </a:r>
            <a:endParaRPr lang="zh-CN" altLang="en-US">
              <a:solidFill>
                <a:srgbClr val="FF0000"/>
              </a:solidFill>
            </a:endParaRPr>
          </a:p>
          <a:p>
            <a:endParaRPr lang="en-US" altLang="zh-CN"/>
          </a:p>
          <a:p>
            <a:r>
              <a:rPr lang="en-US" altLang="zh-CN"/>
              <a:t>a.</a:t>
            </a:r>
            <a:r>
              <a:rPr lang="zh-CN" altLang="en-US"/>
              <a:t>本周上半周死叉初期，个股易被错杀。</a:t>
            </a:r>
            <a:endParaRPr lang="zh-CN" altLang="en-US"/>
          </a:p>
          <a:p>
            <a:endParaRPr lang="en-US" altLang="zh-CN"/>
          </a:p>
          <a:p>
            <a:r>
              <a:rPr lang="en-US" altLang="zh-CN"/>
              <a:t>b.</a:t>
            </a:r>
            <a:r>
              <a:rPr lang="zh-CN" altLang="en-US"/>
              <a:t>年前年后有色和科技连涨多日，到达一月底平台压力，回档需求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资金表现：</a:t>
            </a:r>
            <a:r>
              <a:rPr lang="zh-CN" altLang="en-US"/>
              <a:t>大盘资金翻红，指数下跌，题材类资金集中涌向石油</a:t>
            </a:r>
            <a:r>
              <a:rPr lang="en-US" altLang="zh-CN"/>
              <a:t>+</a:t>
            </a:r>
            <a:r>
              <a:rPr lang="zh-CN" altLang="en-US"/>
              <a:t>高股息避险，中小盘资金被抽血。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操作角度：</a:t>
            </a:r>
            <a:r>
              <a:rPr lang="zh-CN" altLang="en-US"/>
              <a:t>停止回档买股操作，注意规避大阴线破位个股引发的盘弱走势，先收缩仓位应对。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olidFill>
                  <a:srgbClr val="FF0000"/>
                </a:solidFill>
              </a:rPr>
              <a:t>基金角度：</a:t>
            </a:r>
            <a:r>
              <a:rPr lang="zh-CN" altLang="en-US"/>
              <a:t>每次急跌以明亚中证</a:t>
            </a:r>
            <a:r>
              <a:rPr lang="en-US" altLang="zh-CN"/>
              <a:t>1000</a:t>
            </a:r>
            <a:r>
              <a:rPr lang="zh-CN" altLang="en-US"/>
              <a:t>和兴华景明作为低吸机会。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907"/>
          <a:stretch>
            <a:fillRect/>
          </a:stretch>
        </p:blipFill>
        <p:spPr>
          <a:xfrm>
            <a:off x="121920" y="981710"/>
            <a:ext cx="5251450" cy="53251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49415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大盘：事件扰动，短期超跌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360" y="768350"/>
            <a:ext cx="4866640" cy="2904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2114550" y="1638935"/>
            <a:ext cx="23342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周一早盘提示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大盘刚死叉易错杀，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想买股等企稳。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" y="3747135"/>
            <a:ext cx="4866005" cy="26454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00" y="768350"/>
            <a:ext cx="4556760" cy="3636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800725" y="4689475"/>
            <a:ext cx="47936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控盘的即使盘弱会有一个过程</a:t>
            </a:r>
            <a:r>
              <a:rPr lang="en-US" altLang="zh-CN"/>
              <a:t> </a:t>
            </a:r>
            <a:r>
              <a:rPr lang="zh-CN" altLang="en-US"/>
              <a:t>，买的多的可以红盘适当收一些仓位，等两会新方向。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3302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题材走强（主线淘金为例）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2434590"/>
            <a:ext cx="4314190" cy="3816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75" y="801370"/>
            <a:ext cx="5263515" cy="1426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椭圆 10"/>
          <p:cNvSpPr/>
          <p:nvPr/>
        </p:nvSpPr>
        <p:spPr>
          <a:xfrm>
            <a:off x="2700655" y="3044190"/>
            <a:ext cx="190500" cy="223520"/>
          </a:xfrm>
          <a:prstGeom prst="ellipse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490" y="991235"/>
            <a:ext cx="4151630" cy="3286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490" y="2668270"/>
            <a:ext cx="3973830" cy="3395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2113915" y="3672840"/>
            <a:ext cx="2223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高控盘突破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强者恒强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59450" y="2771775"/>
            <a:ext cx="1636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高控盘突破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回档尝试反弹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98585" y="472249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低控盘被拖累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大阴线反抽受阻震荡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下半周反抽注意规避破位个股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1"/>
          <a:stretch>
            <a:fillRect/>
          </a:stretch>
        </p:blipFill>
        <p:spPr>
          <a:xfrm>
            <a:off x="140335" y="883920"/>
            <a:ext cx="4016375" cy="3759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/>
          <p:nvPr/>
        </p:nvPicPr>
        <p:blipFill>
          <a:blip r:embed="rId2"/>
          <a:stretch>
            <a:fillRect/>
          </a:stretch>
        </p:blipFill>
        <p:spPr>
          <a:xfrm>
            <a:off x="4379595" y="831850"/>
            <a:ext cx="3624580" cy="3886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/>
          <p:nvPr/>
        </p:nvPicPr>
        <p:blipFill>
          <a:blip r:embed="rId3"/>
          <a:stretch>
            <a:fillRect/>
          </a:stretch>
        </p:blipFill>
        <p:spPr>
          <a:xfrm>
            <a:off x="7244715" y="2082165"/>
            <a:ext cx="4429760" cy="3576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907540" y="4788535"/>
            <a:ext cx="3306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本周二有大阴线所以很多股会破位，鉴于内外事件扰动可以适当</a:t>
            </a:r>
            <a:r>
              <a:rPr lang="zh-CN" altLang="en-US">
                <a:solidFill>
                  <a:srgbClr val="FF0000"/>
                </a:solidFill>
              </a:rPr>
              <a:t>收缩仓位</a:t>
            </a:r>
            <a:r>
              <a:rPr lang="zh-CN" altLang="en-US"/>
              <a:t>等待两会新方向。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1632</Words>
  <Application>WPS 演示</Application>
  <PresentationFormat>宽屏</PresentationFormat>
  <Paragraphs>145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思源黑体 CN Normal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1177</cp:revision>
  <dcterms:created xsi:type="dcterms:W3CDTF">2019-06-19T02:08:00Z</dcterms:created>
  <dcterms:modified xsi:type="dcterms:W3CDTF">2026-03-04T10:57:55Z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67F8E99CA25843CDBAFD0150A9FB820A</vt:lpwstr>
  </property>
</Properties>
</file>