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350" r:id="rId3"/>
    <p:sldId id="258" r:id="rId4"/>
    <p:sldId id="267" r:id="rId5"/>
    <p:sldId id="263" r:id="rId6"/>
    <p:sldId id="377" r:id="rId7"/>
    <p:sldId id="427" r:id="rId8"/>
    <p:sldId id="429" r:id="rId9"/>
    <p:sldId id="273" r:id="rId10"/>
    <p:sldId id="426" r:id="rId11"/>
    <p:sldId id="430" r:id="rId12"/>
    <p:sldId id="431" r:id="rId13"/>
    <p:sldId id="432" r:id="rId14"/>
    <p:sldId id="275" r:id="rId15"/>
    <p:sldId id="387" r:id="rId16"/>
    <p:sldId id="428" r:id="rId17"/>
    <p:sldId id="434" r:id="rId19"/>
    <p:sldId id="435" r:id="rId20"/>
    <p:sldId id="326" r:id="rId21"/>
  </p:sldIdLst>
  <p:sldSz cx="12192000" cy="6858000"/>
  <p:notesSz cx="6858000" cy="9144000"/>
  <p:embeddedFontLst>
    <p:embeddedFont>
      <p:font typeface="思源黑体 CN Regular" panose="020B0500000000000000" charset="-122"/>
      <p:regular r:id="rId25"/>
    </p:embeddedFont>
    <p:embeddedFont>
      <p:font typeface="微软雅黑" panose="020B0503020204020204" charset="-122"/>
      <p:regular r:id="rId26"/>
      <p:bold r:id="rId27"/>
    </p:embeddedFont>
    <p:embeddedFont>
      <p:font typeface="思源黑体 CN Heavy" panose="020B0A00000000000000" charset="-122"/>
      <p:bold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A"/>
    <a:srgbClr val="F5560A"/>
    <a:srgbClr val="F75907"/>
    <a:srgbClr val="F76009"/>
    <a:srgbClr val="302520"/>
    <a:srgbClr val="F04305"/>
    <a:srgbClr val="480001"/>
    <a:srgbClr val="FFFFFB"/>
    <a:srgbClr val="FDE4C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2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48.xml"/><Relationship Id="rId32" Type="http://schemas.openxmlformats.org/officeDocument/2006/relationships/font" Target="fonts/font8.fntdata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画板 1 拷贝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1 拷贝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50" y="1854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854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7" name="图片 6" descr="画板 1 拷贝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画板 1 拷贝 9"/>
          <p:cNvPicPr>
            <a:picLocks noChangeAspect="1"/>
          </p:cNvPicPr>
          <p:nvPr userDrawn="1"/>
        </p:nvPicPr>
        <p:blipFill>
          <a:blip r:embed="rId3"/>
          <a:srcRect t="90398"/>
          <a:stretch>
            <a:fillRect/>
          </a:stretch>
        </p:blipFill>
        <p:spPr>
          <a:xfrm>
            <a:off x="0" y="5975985"/>
            <a:ext cx="12192000" cy="658495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101600" y="6376670"/>
            <a:ext cx="11963400" cy="42989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经传多赢资深投顾：李兴，投顾执业编号</a:t>
            </a:r>
            <a:r>
              <a:rPr lang="en-US" altLang="zh-CN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:A1120619060002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；基金从业编号</a:t>
            </a:r>
            <a:r>
              <a:rPr lang="en-US" altLang="zh-CN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:A20250612012165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基金的过往业绩并不预示其未来表现，</a:t>
            </a:r>
            <a:endParaRPr lang="zh-CN" altLang="en-US" sz="11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ctr"/>
            <a:r>
              <a: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基金管理人管理的其他基金的业绩并不构成基金业绩表现的保证。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观点基于软件数据和理论模型分析，仅供参考，不构成买卖建议，市场有风险，投资需谨慎。</a:t>
            </a:r>
            <a:endParaRPr lang="zh-CN" altLang="en-US" sz="1100" b="0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画板 1 拷贝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7.xml"/><Relationship Id="rId2" Type="http://schemas.openxmlformats.org/officeDocument/2006/relationships/image" Target="../media/image9.png"/><Relationship Id="rId1" Type="http://schemas.openxmlformats.org/officeDocument/2006/relationships/tags" Target="../tags/tag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image" Target="../media/image10.png"/><Relationship Id="rId2" Type="http://schemas.openxmlformats.org/officeDocument/2006/relationships/tags" Target="../tags/tag20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34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5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36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8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39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4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43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44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image" Target="../media/image42.png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45.xml"/><Relationship Id="rId10" Type="http://schemas.openxmlformats.org/officeDocument/2006/relationships/image" Target="../media/image44.png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6.xml"/><Relationship Id="rId1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79010" y="1779905"/>
            <a:ext cx="6055360" cy="11798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5000" b="1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顺势而为，长期优势</a:t>
            </a:r>
            <a:endParaRPr lang="zh-CN" altLang="en-US" sz="5000" b="1">
              <a:solidFill>
                <a:schemeClr val="bg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5040630" y="1659890"/>
            <a:ext cx="5780405" cy="762000"/>
            <a:chOff x="7938" y="2210"/>
            <a:chExt cx="9103" cy="1200"/>
          </a:xfrm>
        </p:grpSpPr>
        <p:pic>
          <p:nvPicPr>
            <p:cNvPr id="2" name="图片 1" descr="组 4 拷贝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>
              <p:custDataLst>
                <p:tags r:id="rId4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0529" y="2328"/>
              <a:ext cx="651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0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市场解析</a:t>
              </a:r>
              <a:endParaRPr lang="zh-CN" altLang="en-US" sz="30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6"/>
            </p:custDataLst>
          </p:nvPr>
        </p:nvGrpSpPr>
        <p:grpSpPr>
          <a:xfrm>
            <a:off x="5040630" y="2622550"/>
            <a:ext cx="5780405" cy="762000"/>
            <a:chOff x="7938" y="2210"/>
            <a:chExt cx="9103" cy="1200"/>
          </a:xfrm>
        </p:grpSpPr>
        <p:pic>
          <p:nvPicPr>
            <p:cNvPr id="11" name="图片 10" descr="组 4 拷贝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>
              <p:custDataLst>
                <p:tags r:id="rId8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10493" y="2436"/>
              <a:ext cx="651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0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顺势而为，趋势起源</a:t>
              </a:r>
              <a:endParaRPr lang="zh-CN" altLang="en-US" sz="30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10"/>
            </p:custDataLst>
          </p:nvPr>
        </p:nvGrpSpPr>
        <p:grpSpPr>
          <a:xfrm>
            <a:off x="5040630" y="3610610"/>
            <a:ext cx="5780405" cy="762000"/>
            <a:chOff x="7938" y="2210"/>
            <a:chExt cx="9103" cy="1200"/>
          </a:xfrm>
        </p:grpSpPr>
        <p:pic>
          <p:nvPicPr>
            <p:cNvPr id="15" name="图片 14" descr="组 4 拷贝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>
              <p:custDataLst>
                <p:tags r:id="rId12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13"/>
              </p:custDataLst>
            </p:nvPr>
          </p:nvSpPr>
          <p:spPr>
            <a:xfrm>
              <a:off x="10529" y="2400"/>
              <a:ext cx="651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结合实战落地</a:t>
              </a:r>
              <a:endParaRPr lang="zh-CN" altLang="en-US" sz="28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01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52930" y="3049270"/>
            <a:ext cx="85013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市场解析</a:t>
            </a:r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190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市场解析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6510" y="1471295"/>
            <a:ext cx="3860165" cy="391604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345" y="595630"/>
            <a:ext cx="5615940" cy="5708015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190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市场解析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275" y="642620"/>
            <a:ext cx="11324590" cy="557784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190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市场解析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685" y="626745"/>
            <a:ext cx="11417300" cy="5573395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140" y="673735"/>
            <a:ext cx="4354830" cy="92456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02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52930" y="3049270"/>
            <a:ext cx="850138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顺势而为，趋势起源</a:t>
            </a:r>
            <a:endParaRPr lang="zh-CN" altLang="en-US" sz="5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/>
            <a:endParaRPr lang="zh-CN" altLang="en-US" sz="5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顺势而为，趋势起源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6925" y="1144905"/>
            <a:ext cx="8094980" cy="45675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80000"/>
              </a:lnSpc>
            </a:pPr>
            <a:r>
              <a:rPr lang="zh-CN" altLang="en-US" sz="2800">
                <a:solidFill>
                  <a:schemeClr val="accent1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趋势动力是有原因的！</a:t>
            </a:r>
            <a:endParaRPr lang="zh-CN" altLang="en-US" sz="2800">
              <a:solidFill>
                <a:schemeClr val="accent1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8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神奇战法～技术分析</a:t>
            </a: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8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赛道点金～</a:t>
            </a:r>
            <a:r>
              <a:rPr lang="zh-CN" altLang="en-US" sz="28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赛道</a:t>
            </a:r>
            <a:r>
              <a:rPr lang="zh-CN" altLang="en-US" sz="28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分析</a:t>
            </a: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8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热门赛道～资金分析，</a:t>
            </a:r>
            <a:r>
              <a:rPr lang="zh-CN" altLang="en-US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资金推动轮！</a:t>
            </a:r>
            <a:endParaRPr lang="zh-CN" altLang="en-US" sz="2800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endParaRPr lang="zh-CN" altLang="en-US" sz="28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技术分析</a:t>
            </a:r>
            <a:r>
              <a:rPr lang="en-US" altLang="zh-CN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+</a:t>
            </a:r>
            <a:r>
              <a:rPr lang="zh-CN" altLang="en-US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行业分析</a:t>
            </a:r>
            <a:r>
              <a:rPr lang="en-US" altLang="zh-CN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+</a:t>
            </a:r>
            <a:r>
              <a:rPr lang="zh-CN" altLang="en-US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资金分析</a:t>
            </a:r>
            <a:r>
              <a:rPr lang="en-US" altLang="zh-CN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  </a:t>
            </a:r>
            <a:endParaRPr lang="en-US" altLang="zh-CN" sz="2800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endParaRPr lang="en-US" altLang="zh-CN" sz="2800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80000"/>
              </a:lnSpc>
            </a:pPr>
            <a:r>
              <a:rPr lang="zh-CN" altLang="en-US" sz="280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三层维度综合分析</a:t>
            </a:r>
            <a:endParaRPr lang="zh-CN" altLang="en-US" sz="2800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7605" y="892175"/>
            <a:ext cx="3804920" cy="50736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顺势而为，趋势起源</a:t>
            </a:r>
            <a:r>
              <a:rPr lang="en-US" altLang="zh-CN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～</a:t>
            </a:r>
            <a:r>
              <a:rPr lang="en-US" altLang="zh-CN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9.20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5755" y="2260600"/>
            <a:ext cx="6396355" cy="3559810"/>
          </a:xfrm>
          <a:prstGeom prst="rect">
            <a:avLst/>
          </a:prstGeom>
          <a:ln w="19050">
            <a:solidFill>
              <a:schemeClr val="accent4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" y="1503680"/>
            <a:ext cx="6934200" cy="3681095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744470" y="855980"/>
            <a:ext cx="2138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0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景气排行</a:t>
            </a:r>
            <a:endParaRPr lang="zh-CN" altLang="en-US" sz="3000">
              <a:solidFill>
                <a:schemeClr val="accent6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37905" y="1503680"/>
            <a:ext cx="213868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0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主力排行</a:t>
            </a:r>
            <a:endParaRPr lang="zh-CN" altLang="en-US" sz="3000">
              <a:solidFill>
                <a:schemeClr val="accent6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3285" y="5280025"/>
            <a:ext cx="438150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6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景气值占优势</a:t>
            </a:r>
            <a:endParaRPr lang="zh-CN" altLang="en-US" sz="2600">
              <a:solidFill>
                <a:schemeClr val="accent6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r>
              <a:rPr lang="zh-CN" altLang="en-US" sz="26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抗住市场的下跌一直占优势！</a:t>
            </a:r>
            <a:endParaRPr lang="zh-CN" altLang="en-US" sz="2600">
              <a:solidFill>
                <a:schemeClr val="accent6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顺势而为，趋势起源</a:t>
            </a:r>
            <a:r>
              <a:rPr lang="en-US" altLang="zh-CN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～</a:t>
            </a:r>
            <a:r>
              <a:rPr lang="en-US" altLang="zh-CN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9.20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05" y="1051560"/>
            <a:ext cx="3484880" cy="11296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05" y="2453640"/>
            <a:ext cx="3484880" cy="107886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05" y="3695700"/>
            <a:ext cx="3485515" cy="107442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05" y="4942840"/>
            <a:ext cx="3485515" cy="107759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6875" y="1051560"/>
            <a:ext cx="3944620" cy="1182370"/>
          </a:xfrm>
          <a:prstGeom prst="rect">
            <a:avLst/>
          </a:prstGeom>
          <a:ln w="19050">
            <a:solidFill>
              <a:schemeClr val="accent5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510" y="2458085"/>
            <a:ext cx="3944620" cy="1495425"/>
          </a:xfrm>
          <a:prstGeom prst="rect">
            <a:avLst/>
          </a:prstGeom>
          <a:ln w="19050">
            <a:solidFill>
              <a:schemeClr val="accent5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6875" y="4177665"/>
            <a:ext cx="3944620" cy="1537335"/>
          </a:xfrm>
          <a:prstGeom prst="rect">
            <a:avLst/>
          </a:prstGeom>
          <a:ln w="19050">
            <a:solidFill>
              <a:schemeClr val="accent5"/>
            </a:solidFill>
          </a:ln>
        </p:spPr>
      </p:pic>
      <p:sp>
        <p:nvSpPr>
          <p:cNvPr id="10" name="圆角矩形 9"/>
          <p:cNvSpPr/>
          <p:nvPr/>
        </p:nvSpPr>
        <p:spPr>
          <a:xfrm>
            <a:off x="7265670" y="4462780"/>
            <a:ext cx="810895" cy="762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324850" y="4907280"/>
            <a:ext cx="350012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热门赛道资金流分析，今日，近3日，近5日，近10日，近20日，近30日，近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40</a:t>
            </a:r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日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,</a:t>
            </a:r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两条赛道一直占据着前列的优势！</a:t>
            </a:r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9650" y="1051560"/>
            <a:ext cx="2890520" cy="385572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顺势而为，趋势起源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080" y="776605"/>
            <a:ext cx="5209540" cy="35375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" y="4536440"/>
            <a:ext cx="5208905" cy="14306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995" y="776605"/>
            <a:ext cx="5981065" cy="519049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674360" y="1086485"/>
            <a:ext cx="423037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700"/>
              <a:t>创金合信中证科创创业50指数增强</a:t>
            </a:r>
            <a:r>
              <a:rPr lang="en-US" altLang="zh-CN" sz="1700"/>
              <a:t>C</a:t>
            </a:r>
            <a:endParaRPr lang="en-US" altLang="zh-CN" sz="1700"/>
          </a:p>
          <a:p>
            <a:r>
              <a:rPr lang="en-US" altLang="zh-CN"/>
              <a:t>(017413）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03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52930" y="3049270"/>
            <a:ext cx="85013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结合实战落地</a:t>
            </a:r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/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结合实战落地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40" y="742950"/>
            <a:ext cx="2600325" cy="516001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340" y="742950"/>
            <a:ext cx="2735580" cy="515937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715" y="742950"/>
            <a:ext cx="2170430" cy="10153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154545" y="1964055"/>
            <a:ext cx="3904615" cy="3938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切记重点：</a:t>
            </a:r>
            <a:endParaRPr lang="zh-CN" altLang="en-US" sz="2200">
              <a:solidFill>
                <a:schemeClr val="accent6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买了股票基金，再配固收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+</a:t>
            </a:r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基金</a:t>
            </a:r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200">
                <a:solidFill>
                  <a:srgbClr val="00B05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股市跌的时候都下跌</a:t>
            </a:r>
            <a:endParaRPr lang="zh-CN" altLang="en-US" sz="2200">
              <a:solidFill>
                <a:srgbClr val="00B05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zh-CN" altLang="en-US" sz="22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2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长钱买了股票基金</a:t>
            </a:r>
            <a:endParaRPr lang="zh-CN" altLang="en-US" sz="22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2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稳钱只配纯债券基金</a:t>
            </a:r>
            <a:endParaRPr lang="zh-CN" altLang="en-US" sz="22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没有股票基金</a:t>
            </a:r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那可以稳钱买固收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+</a:t>
            </a:r>
            <a:endParaRPr lang="en-US" altLang="zh-CN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en-US" altLang="zh-CN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en-US" altLang="zh-CN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936365" y="2419350"/>
            <a:ext cx="1700530" cy="10414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612775" y="1562100"/>
            <a:ext cx="777240" cy="952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结合实战落地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4540" y="753745"/>
            <a:ext cx="4783455" cy="43287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80000"/>
              </a:lnSpc>
            </a:pPr>
            <a:r>
              <a:rPr lang="zh-CN" altLang="en-US" sz="2600">
                <a:solidFill>
                  <a:schemeClr val="accent1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风格偏稳！稳健度过风浪期</a:t>
            </a:r>
            <a:endParaRPr lang="zh-CN" altLang="en-US" sz="2600">
              <a:solidFill>
                <a:schemeClr val="accent1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       </a:t>
            </a:r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股票基金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              </a:t>
            </a:r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债券基金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+</a:t>
            </a:r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货币基金</a:t>
            </a:r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         </a:t>
            </a:r>
            <a:r>
              <a:rPr lang="en-US" altLang="zh-CN" sz="3600">
                <a:solidFill>
                  <a:schemeClr val="accent2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50                   50</a:t>
            </a:r>
            <a:endParaRPr lang="en-US" altLang="zh-CN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2000">
                <a:solidFill>
                  <a:schemeClr val="accent2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      </a:t>
            </a:r>
            <a:r>
              <a:rPr lang="en-US" altLang="zh-CN" sz="20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 </a:t>
            </a:r>
            <a:r>
              <a:rPr lang="en-US" altLang="zh-CN" sz="36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60                   40</a:t>
            </a:r>
            <a:endParaRPr lang="en-US" altLang="zh-CN" sz="3600">
              <a:solidFill>
                <a:schemeClr val="accent2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2500">
                <a:solidFill>
                  <a:schemeClr val="accent2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           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4521835"/>
            <a:ext cx="6037580" cy="15220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260" y="1000760"/>
            <a:ext cx="5144135" cy="385889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651625" y="4986020"/>
            <a:ext cx="514477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100">
                <a:latin typeface="思源黑体 CN Heavy" panose="020B0A00000000000000" charset="-122"/>
                <a:ea typeface="思源黑体 CN Heavy" panose="020B0A00000000000000" charset="-122"/>
              </a:rPr>
              <a:t>风雨是一时的，好机会总会重新回来的！</a:t>
            </a:r>
            <a:endParaRPr lang="zh-CN" altLang="en-US" sz="2100"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endParaRPr lang="zh-CN" altLang="en-US" sz="2100"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r>
              <a:rPr lang="zh-CN" altLang="en-US" sz="2100">
                <a:latin typeface="思源黑体 CN Heavy" panose="020B0A00000000000000" charset="-122"/>
                <a:ea typeface="思源黑体 CN Heavy" panose="020B0A00000000000000" charset="-122"/>
              </a:rPr>
              <a:t>积极关注基金主题课，以及基金社群内容！</a:t>
            </a:r>
            <a:endParaRPr lang="zh-CN" altLang="en-US" sz="2100"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顺势而为，趋势起源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525" y="805815"/>
            <a:ext cx="1076325" cy="1066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265" y="920115"/>
            <a:ext cx="1009650" cy="952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85" y="2038350"/>
            <a:ext cx="2647950" cy="307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85" y="2498725"/>
            <a:ext cx="2647315" cy="3232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85" y="2973070"/>
            <a:ext cx="2593340" cy="333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760" y="2052320"/>
            <a:ext cx="2314575" cy="2933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760" y="2489200"/>
            <a:ext cx="2401570" cy="3409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" y="3915410"/>
            <a:ext cx="5883275" cy="22783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502150" y="3107690"/>
            <a:ext cx="335153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500">
                <a:solidFill>
                  <a:schemeClr val="accent1"/>
                </a:solidFill>
              </a:rPr>
              <a:t>创金合信货币</a:t>
            </a:r>
            <a:r>
              <a:rPr lang="en-US" altLang="zh-CN" sz="1500">
                <a:solidFill>
                  <a:schemeClr val="accent1"/>
                </a:solidFill>
              </a:rPr>
              <a:t>A  000919</a:t>
            </a:r>
            <a:endParaRPr lang="en-US" altLang="zh-CN" sz="1500">
              <a:solidFill>
                <a:schemeClr val="accent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085" y="3453130"/>
            <a:ext cx="2684145" cy="27241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8440" y="628015"/>
            <a:ext cx="3797935" cy="556577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0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1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2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3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4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5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6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7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8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9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30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commondata" val="eyJoZGlkIjoiNTFmYTliYTIyYWM1N2UzNDc1MDg1MjNkMDFmYjQxZW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WPS 演示</Application>
  <PresentationFormat>宽屏</PresentationFormat>
  <Paragraphs>113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Arial</vt:lpstr>
      <vt:lpstr>宋体</vt:lpstr>
      <vt:lpstr>Wingdings</vt:lpstr>
      <vt:lpstr>Wingdings</vt:lpstr>
      <vt:lpstr>思源黑体 CN Regular</vt:lpstr>
      <vt:lpstr>微软雅黑</vt:lpstr>
      <vt:lpstr>思源黑体 CN Heavy</vt:lpstr>
      <vt:lpstr>思源黑体 CN Bold</vt:lpstr>
      <vt:lpstr>黑体</vt:lpstr>
      <vt:lpstr>思源黑体 CN Medium</vt:lpstr>
      <vt:lpstr>Arial Unicode MS</vt:lpstr>
      <vt:lpstr>Calibri</vt:lpstr>
      <vt:lpstr>思源黑体 CN Bold</vt:lpstr>
      <vt:lpstr>思源黑体 CN Medium</vt:lpstr>
      <vt:lpstr>KSOFD723FC5D</vt:lpstr>
      <vt:lpstr>KSOFD72470BC</vt:lpstr>
      <vt:lpstr>文道潮黑体</vt:lpstr>
      <vt:lpstr>方正宝黑体 简 Medium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阿泽哝</cp:lastModifiedBy>
  <cp:revision>231</cp:revision>
  <dcterms:created xsi:type="dcterms:W3CDTF">2019-06-19T02:08:00Z</dcterms:created>
  <dcterms:modified xsi:type="dcterms:W3CDTF">2026-09-20T10:14:07Z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A000809418EC4C05ACB41D989287664D_13</vt:lpwstr>
  </property>
</Properties>
</file>