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350" r:id="rId3"/>
    <p:sldId id="258" r:id="rId4"/>
    <p:sldId id="267" r:id="rId5"/>
    <p:sldId id="263" r:id="rId6"/>
    <p:sldId id="377" r:id="rId7"/>
    <p:sldId id="273" r:id="rId8"/>
    <p:sldId id="422" r:id="rId9"/>
    <p:sldId id="426" r:id="rId10"/>
    <p:sldId id="275" r:id="rId11"/>
    <p:sldId id="387" r:id="rId12"/>
    <p:sldId id="326" r:id="rId13"/>
  </p:sldIdLst>
  <p:sldSz cx="12192000" cy="6858000"/>
  <p:notesSz cx="6858000" cy="9144000"/>
  <p:embeddedFontLst>
    <p:embeddedFont>
      <p:font typeface="微软雅黑" panose="020B0503020204020204" charset="-122"/>
      <p:regular r:id="rId18"/>
      <p:bold r:id="rId19"/>
    </p:embeddedFont>
    <p:embeddedFont>
      <p:font typeface="思源黑体 CN Heavy" panose="020B0A00000000000000" charset="-122"/>
      <p:bold r:id="rId20"/>
    </p:embeddedFont>
    <p:embeddedFont>
      <p:font typeface="方正公文黑体" panose="02000500000000000000" charset="-122"/>
      <p:regular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A"/>
    <a:srgbClr val="F5560A"/>
    <a:srgbClr val="F75907"/>
    <a:srgbClr val="F76009"/>
    <a:srgbClr val="302520"/>
    <a:srgbClr val="F04305"/>
    <a:srgbClr val="480001"/>
    <a:srgbClr val="FFFFFB"/>
    <a:srgbClr val="FDE4C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41.xml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画板 1 拷贝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1 拷贝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50" y="1854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854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7" name="图片 6" descr="画板 1 拷贝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画板 1 拷贝 9"/>
          <p:cNvPicPr>
            <a:picLocks noChangeAspect="1"/>
          </p:cNvPicPr>
          <p:nvPr userDrawn="1"/>
        </p:nvPicPr>
        <p:blipFill>
          <a:blip r:embed="rId3"/>
          <a:srcRect t="90398"/>
          <a:stretch>
            <a:fillRect/>
          </a:stretch>
        </p:blipFill>
        <p:spPr>
          <a:xfrm>
            <a:off x="0" y="5975985"/>
            <a:ext cx="12192000" cy="658495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01600" y="6376670"/>
            <a:ext cx="11963400" cy="4298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经传多赢资深投顾：李兴，投顾执业编号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:A1120619060002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；基金从业编号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:A20250612012165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基金的过往业绩并不预示其未来表现，</a:t>
            </a:r>
            <a:endParaRPr lang="zh-CN" altLang="en-US" sz="11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ctr"/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基金管理人管理的其他基金的业绩并不构成基金业绩表现的保证。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观点基于软件数据和理论模型分析，仅供参考，不构成买卖建议，市场有风险，投资需谨慎。</a:t>
            </a:r>
            <a:endParaRPr lang="zh-CN" altLang="en-US" sz="1100" b="0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画板 1 拷贝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7.xml"/><Relationship Id="rId2" Type="http://schemas.openxmlformats.org/officeDocument/2006/relationships/image" Target="../media/image9.png"/><Relationship Id="rId1" Type="http://schemas.openxmlformats.org/officeDocument/2006/relationships/tags" Target="../tags/tag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10.png"/><Relationship Id="rId2" Type="http://schemas.openxmlformats.org/officeDocument/2006/relationships/tags" Target="../tags/tag20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34.xml"/><Relationship Id="rId3" Type="http://schemas.openxmlformats.org/officeDocument/2006/relationships/image" Target="../media/image12.png"/><Relationship Id="rId2" Type="http://schemas.openxmlformats.org/officeDocument/2006/relationships/tags" Target="../tags/tag3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6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39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79010" y="1779905"/>
            <a:ext cx="6055360" cy="11798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5000" b="1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股债结合多元配置</a:t>
            </a:r>
            <a:endParaRPr lang="en-US" altLang="zh-CN" sz="5000" b="1">
              <a:solidFill>
                <a:schemeClr val="bg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5040630" y="1659890"/>
            <a:ext cx="5780405" cy="762000"/>
            <a:chOff x="7938" y="2210"/>
            <a:chExt cx="9103" cy="1200"/>
          </a:xfrm>
        </p:grpSpPr>
        <p:pic>
          <p:nvPicPr>
            <p:cNvPr id="2" name="图片 1" descr="组 4 拷贝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10529" y="2328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市场解析</a:t>
              </a:r>
              <a:endParaRPr lang="zh-CN" altLang="en-US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5040630" y="2622550"/>
            <a:ext cx="5780405" cy="762000"/>
            <a:chOff x="7938" y="2210"/>
            <a:chExt cx="9103" cy="1200"/>
          </a:xfrm>
        </p:grpSpPr>
        <p:pic>
          <p:nvPicPr>
            <p:cNvPr id="11" name="图片 10" descr="组 4 拷贝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>
              <p:custDataLst>
                <p:tags r:id="rId8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10493" y="2436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什么是股债结合</a:t>
              </a:r>
              <a:endParaRPr lang="zh-CN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5040630" y="3610610"/>
            <a:ext cx="5780405" cy="762000"/>
            <a:chOff x="7938" y="2210"/>
            <a:chExt cx="9103" cy="1200"/>
          </a:xfrm>
        </p:grpSpPr>
        <p:pic>
          <p:nvPicPr>
            <p:cNvPr id="15" name="图片 14" descr="组 4 拷贝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12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3"/>
              </p:custDataLst>
            </p:nvPr>
          </p:nvSpPr>
          <p:spPr>
            <a:xfrm>
              <a:off x="10529" y="2400"/>
              <a:ext cx="651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结合实战落地</a:t>
              </a:r>
              <a:endParaRPr lang="zh-CN" altLang="en-US" sz="28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01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市场解析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190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市场解析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812800"/>
            <a:ext cx="7477125" cy="53594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964170" y="1471295"/>
            <a:ext cx="3860165" cy="391604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02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什么是股债结合</a:t>
            </a:r>
            <a:endParaRPr lang="zh-CN" altLang="en-US" sz="5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/>
            <a:endParaRPr lang="zh-CN" altLang="en-US" sz="5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98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什么是股债结合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260" y="625475"/>
            <a:ext cx="5882005" cy="551180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</a:rPr>
              <a:t>    </a:t>
            </a:r>
            <a:endParaRPr lang="en-US" altLang="zh-CN" sz="160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</a:endParaRPr>
          </a:p>
          <a:p>
            <a:pPr marL="0" indent="0" algn="l" defTabSz="266700">
              <a:spcBef>
                <a:spcPts val="2400"/>
              </a:spcBef>
              <a:spcAft>
                <a:spcPts val="1200"/>
              </a:spcAft>
            </a:pPr>
            <a:r>
              <a:rPr lang="zh-CN" altLang="en-US" b="1" i="0">
                <a:solidFill>
                  <a:schemeClr val="accent2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长钱～股票型基金</a:t>
            </a:r>
            <a:endParaRPr lang="zh-CN" altLang="en-US" b="1" i="0">
              <a:solidFill>
                <a:schemeClr val="accent2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 algn="l" defTabSz="266700">
              <a:spcBef>
                <a:spcPts val="2400"/>
              </a:spcBef>
              <a:spcAft>
                <a:spcPts val="1200"/>
              </a:spcAft>
            </a:pP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股票型基金主要投资于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A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股，长期年化回报率最高，但波动也最大。牛市中可以贡献主要收益，熊市时净值可能回撤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20%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、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30%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甚至更多。</a:t>
            </a:r>
            <a:r>
              <a:rPr lang="zh-CN" altLang="en-US" sz="1600" b="1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它的使命是为组合创造增长，但需要给它足够的时间去消化波动。</a:t>
            </a:r>
            <a:endParaRPr lang="zh-CN" altLang="en-US" sz="1600" b="1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 algn="l" defTabSz="266700">
              <a:spcBef>
                <a:spcPts val="2400"/>
              </a:spcBef>
              <a:spcAft>
                <a:spcPts val="1200"/>
              </a:spcAft>
            </a:pPr>
            <a:endParaRPr lang="zh-CN" altLang="en-US" sz="1600" b="1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 algn="l" defTabSz="266700">
              <a:spcBef>
                <a:spcPts val="2400"/>
              </a:spcBef>
              <a:spcAft>
                <a:spcPts val="1200"/>
              </a:spcAft>
            </a:pPr>
            <a:r>
              <a:rPr lang="zh-CN" altLang="en-US" b="1" i="0">
                <a:solidFill>
                  <a:schemeClr val="accent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稳钱～债券型基金</a:t>
            </a:r>
            <a:endParaRPr lang="zh-CN" altLang="en-US" b="1" i="0">
              <a:solidFill>
                <a:schemeClr val="accent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 algn="l" defTabSz="266700">
              <a:spcBef>
                <a:spcPts val="2400"/>
              </a:spcBef>
              <a:spcAft>
                <a:spcPts val="1200"/>
              </a:spcAft>
            </a:pP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债券型基金主要投资于国债、金融债、企业债等固定收益类资产。它不追求高回报但胜在</a:t>
            </a:r>
            <a:r>
              <a:rPr lang="zh-CN" altLang="en-US" sz="1600" b="1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稳健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。债券基金往往能逆势（股市）获得正收益，成为组合的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"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压舱石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"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和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"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避风港</a:t>
            </a:r>
            <a:r>
              <a:rPr lang="en-US" altLang="zh-CN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"</a:t>
            </a:r>
            <a:r>
              <a:rPr lang="zh-CN" altLang="en-US" sz="160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。</a:t>
            </a:r>
            <a:r>
              <a:rPr lang="zh-CN" altLang="en-US" sz="1600" b="1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它的使命是为组合提供稳定收益、平滑波动。</a:t>
            </a:r>
            <a:endParaRPr lang="zh-CN" altLang="en-US" sz="1600" b="1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735" y="1376045"/>
            <a:ext cx="5398135" cy="40493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什么是股债结合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885" y="1068705"/>
            <a:ext cx="6165215" cy="4624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04000" y="1260792"/>
            <a:ext cx="5080000" cy="4154170"/>
          </a:xfrm>
          <a:prstGeom prst="rect">
            <a:avLst/>
          </a:prstGeom>
        </p:spPr>
        <p:txBody>
          <a:bodyPr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b="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股债基金结合的核心优势</a:t>
            </a:r>
            <a:endParaRPr lang="zh-CN" altLang="en-US" sz="20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20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1600" b="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平滑波动（降低风险）：股债通常呈现“跷跷板”效应（负相关或低相关），债券的稳健能有效对冲股票的剧烈震荡，大幅降低组合的整体回撤。</a:t>
            </a: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1600" b="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穿越牛熊（适应性强）：经济上行时股票博取高收益，经济下行或降息时债券提供保底收益，无论市场冷暖都有应对工具。</a:t>
            </a: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1600" b="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再平衡增利（纪律性抄底）：定期将涨多的卖掉、跌多的补上（动态再平衡），被动实现“高抛低吸”，往往能增厚长期总回报。</a:t>
            </a: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1600" b="0" i="0">
                <a:solidFill>
                  <a:srgbClr val="0F1115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优化持有体验：波动小、回撤低，投资者心态更稳，更容易拿得住，从而真正分享到长期复利。</a:t>
            </a:r>
            <a:endParaRPr lang="zh-CN" altLang="en-US" sz="1600" b="0" i="0">
              <a:solidFill>
                <a:srgbClr val="0F1115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03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52930" y="3049270"/>
            <a:ext cx="85013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结合实战落地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/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-635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结合实战落地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/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40" y="742950"/>
            <a:ext cx="2600325" cy="516001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340" y="742950"/>
            <a:ext cx="2735580" cy="51593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15" y="742950"/>
            <a:ext cx="2170430" cy="10153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54545" y="1964055"/>
            <a:ext cx="3904615" cy="3938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chemeClr val="accent6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切记重点：</a:t>
            </a:r>
            <a:endParaRPr lang="zh-CN" altLang="en-US" sz="2200">
              <a:solidFill>
                <a:schemeClr val="accent6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买了股票基金，再配固收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基金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00B05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股市跌的时候都下跌</a:t>
            </a:r>
            <a:endParaRPr lang="zh-CN" altLang="en-US" sz="2200">
              <a:solidFill>
                <a:srgbClr val="00B05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2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长钱买了股票基金</a:t>
            </a:r>
            <a:endParaRPr lang="zh-CN" altLang="en-US" sz="22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20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稳钱只配纯债券基金</a:t>
            </a:r>
            <a:endParaRPr lang="zh-CN" altLang="en-US" sz="220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没有股票基金</a:t>
            </a:r>
            <a:endParaRPr lang="zh-CN" altLang="en-US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r>
              <a:rPr lang="zh-CN" altLang="en-US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那可以稳钱买固收</a:t>
            </a:r>
            <a:r>
              <a:rPr lang="en-US" altLang="zh-CN" sz="20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+</a:t>
            </a:r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  <a:p>
            <a:endParaRPr lang="en-US" altLang="zh-CN" sz="200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936365" y="2419350"/>
            <a:ext cx="1700530" cy="10414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612775" y="1562100"/>
            <a:ext cx="777240" cy="952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0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1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2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3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4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5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6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7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8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30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commondata" val="eyJoZGlkIjoiNTFmYTliYTIyYWM1N2UzNDc1MDg1MjNkMDFmYjQxZW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WPS 演示</Application>
  <PresentationFormat>宽屏</PresentationFormat>
  <Paragraphs>70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思源黑体 CN Regular</vt:lpstr>
      <vt:lpstr>黑体</vt:lpstr>
      <vt:lpstr>微软雅黑</vt:lpstr>
      <vt:lpstr>思源黑体 CN Heavy</vt:lpstr>
      <vt:lpstr>思源黑体 CN Bold</vt:lpstr>
      <vt:lpstr>思源黑体 CN Medium</vt:lpstr>
      <vt:lpstr>方正公文黑体</vt:lpstr>
      <vt:lpstr>Arial</vt:lpstr>
      <vt:lpstr>Arial Unicode MS</vt:lpstr>
      <vt:lpstr>Calibri</vt:lpstr>
      <vt:lpstr>KSOFD723FC5D</vt:lpstr>
      <vt:lpstr>Segoe Print</vt:lpstr>
      <vt:lpstr>Calibri</vt:lpstr>
      <vt:lpstr>思源黑体 CN Bold</vt:lpstr>
      <vt:lpstr>思源黑体 CN Medium</vt:lpstr>
      <vt:lpstr>思源黑体 CN Regular</vt:lpstr>
      <vt:lpstr>quote-cjk-patch</vt:lpstr>
      <vt:lpstr>quote-cjk-patch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E 山</cp:lastModifiedBy>
  <cp:revision>226</cp:revision>
  <dcterms:created xsi:type="dcterms:W3CDTF">2019-06-19T02:08:00Z</dcterms:created>
  <dcterms:modified xsi:type="dcterms:W3CDTF">2026-09-06T10:30:25Z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E10557FAD70B4CE5A246160698798DEA_13</vt:lpwstr>
  </property>
</Properties>
</file>