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</p:sldMasterIdLst>
  <p:notesMasterIdLst>
    <p:notesMasterId r:id="rId9"/>
  </p:notesMasterIdLst>
  <p:sldIdLst>
    <p:sldId id="431" r:id="rId5"/>
    <p:sldId id="432" r:id="rId6"/>
    <p:sldId id="433" r:id="rId7"/>
    <p:sldId id="451" r:id="rId8"/>
    <p:sldId id="497" r:id="rId10"/>
    <p:sldId id="495" r:id="rId11"/>
    <p:sldId id="499" r:id="rId12"/>
    <p:sldId id="436" r:id="rId13"/>
    <p:sldId id="437" r:id="rId14"/>
    <p:sldId id="438" r:id="rId15"/>
    <p:sldId id="439" r:id="rId16"/>
    <p:sldId id="440" r:id="rId17"/>
    <p:sldId id="441" r:id="rId18"/>
    <p:sldId id="446" r:id="rId19"/>
    <p:sldId id="442" r:id="rId20"/>
    <p:sldId id="444" r:id="rId21"/>
    <p:sldId id="443" r:id="rId22"/>
    <p:sldId id="445" r:id="rId23"/>
    <p:sldId id="447" r:id="rId24"/>
    <p:sldId id="496" r:id="rId25"/>
    <p:sldId id="492" r:id="rId26"/>
    <p:sldId id="448" r:id="rId27"/>
    <p:sldId id="500" r:id="rId28"/>
    <p:sldId id="501" r:id="rId29"/>
    <p:sldId id="502" r:id="rId30"/>
    <p:sldId id="271" r:id="rId31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76" userDrawn="1">
          <p15:clr>
            <a:srgbClr val="A4A3A4"/>
          </p15:clr>
        </p15:guide>
        <p15:guide id="2" pos="383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  <p:cmAuthor id="0" name="Mia Vida Villanueva" initials="MVV" lastIdx="1" clrIdx="0"/>
  <p:cmAuthor id="7" name="1206988966@qq.com" initials="1" lastIdx="1" clrIdx="2"/>
  <p:cmAuthor id="8" name="姜伟光" initials="姜" lastIdx="1" clrIdx="0"/>
  <p:cmAuthor id="3" name="lenovo" initials="l" lastIdx="6" clrIdx="2"/>
  <p:cmAuthor id="4" name="Administrator" initials="A" lastIdx="6" clrIdx="3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702" y="108"/>
      </p:cViewPr>
      <p:guideLst>
        <p:guide orient="horz" pos="2076"/>
        <p:guide pos="383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6" Type="http://schemas.openxmlformats.org/officeDocument/2006/relationships/tags" Target="tags/tag63.xml"/><Relationship Id="rId35" Type="http://schemas.openxmlformats.org/officeDocument/2006/relationships/commentAuthors" Target="commentAuthors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4" name="图片 3" descr="\\192.168.10.86\素材\营销策划\7.课程\炒股进阶班课程项目\2023年10月（第九期）\1920_1080-10.31_1696646537220.png1920_1080-10.31_169664653722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</a:t>
            </a:r>
            <a:r>
              <a:rPr lang="zh-CN" alt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吴镇鸿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丨执业编号：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A1120618120002  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\\192.168.10.86\素材\营销策划\7.课程\炒股进阶班课程项目\2023年10月（第九期）\总海报1080_1696639699906.png总海报1080_169663969990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1.xml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image" Target="../media/image22.png"/><Relationship Id="rId1" Type="http://schemas.openxmlformats.org/officeDocument/2006/relationships/tags" Target="../tags/tag32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image" Target="../media/image23.png"/><Relationship Id="rId1" Type="http://schemas.openxmlformats.org/officeDocument/2006/relationships/tags" Target="../tags/tag35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0.xml"/><Relationship Id="rId2" Type="http://schemas.openxmlformats.org/officeDocument/2006/relationships/image" Target="../media/image24.png"/><Relationship Id="rId1" Type="http://schemas.openxmlformats.org/officeDocument/2006/relationships/tags" Target="../tags/tag39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2.xml"/><Relationship Id="rId2" Type="http://schemas.openxmlformats.org/officeDocument/2006/relationships/image" Target="../media/image25.png"/><Relationship Id="rId1" Type="http://schemas.openxmlformats.org/officeDocument/2006/relationships/tags" Target="../tags/tag41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3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4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6.xml"/><Relationship Id="rId2" Type="http://schemas.openxmlformats.org/officeDocument/2006/relationships/image" Target="../media/image30.png"/><Relationship Id="rId1" Type="http://schemas.openxmlformats.org/officeDocument/2006/relationships/tags" Target="../tags/tag45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48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tags" Target="../tags/tag4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0.xml"/><Relationship Id="rId1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.xml"/><Relationship Id="rId1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1.xml"/><Relationship Id="rId1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52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tags" Target="../tags/tag58.xml"/><Relationship Id="rId7" Type="http://schemas.openxmlformats.org/officeDocument/2006/relationships/image" Target="../media/image38.png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image" Target="../media/image37.png"/><Relationship Id="rId1" Type="http://schemas.openxmlformats.org/officeDocument/2006/relationships/tags" Target="../tags/tag5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9.xml"/><Relationship Id="rId1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0.xml"/><Relationship Id="rId1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1.xml"/><Relationship Id="rId1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6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3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24.xml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25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26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27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14354" y="3567419"/>
            <a:ext cx="1435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吴镇鸿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A1120618120002</a:t>
            </a:r>
            <a:endParaRPr lang="en-US" altLang="zh-CN" sz="1600" dirty="0">
              <a:solidFill>
                <a:schemeClr val="accent1">
                  <a:lumMod val="7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6169026" cy="1300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10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余年金融从业经验，专研究趋势理论，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K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线形态理论等，对于市场具有敏锐嗅觉。集十年大成研发双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B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龙头战法，成功帮助广大股民朋友看中做短，捕捉大波段强势股启动机会，精研盈利模式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,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首创中线游龙黄金战法，波段复制涨停法，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333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战法！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97637" y="1729871"/>
            <a:ext cx="8484054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7200" b="0" i="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透析主力，波段操作</a:t>
            </a:r>
            <a:endParaRPr lang="zh-CN" altLang="en-US" sz="7200" b="0" i="0" dirty="0">
              <a:solidFill>
                <a:schemeClr val="bg1"/>
              </a:solidFill>
              <a:effectLst/>
              <a:latin typeface="思源黑体 CN Heavy" panose="020B0A00000000000000" pitchFamily="34" charset="-122"/>
              <a:ea typeface="思源黑体 CN Heavy" panose="020B0A00000000000000" pitchFamily="34" charset="-122"/>
              <a:cs typeface="思源黑体 CN Medium" panose="020B0600000000000000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4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14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681" y="695298"/>
            <a:ext cx="3586682" cy="4996476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主力做票五步走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88085" y="982345"/>
            <a:ext cx="9815830" cy="485267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4572000" y="5834295"/>
            <a:ext cx="3048000" cy="460375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4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大家想要做在哪一步？</a:t>
            </a:r>
            <a:endParaRPr lang="zh-CN" altLang="en-US" sz="240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跟庄操作：一图尽收眼底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53720" y="1242060"/>
            <a:ext cx="4743450" cy="464820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6355715" y="1245870"/>
            <a:ext cx="500189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</a:rPr>
              <a:t>如图所示，主力状态有</a:t>
            </a:r>
            <a:r>
              <a:rPr lang="zh-CN" altLang="en-US">
                <a:solidFill>
                  <a:srgbClr val="0070C0"/>
                </a:solidFill>
              </a:rPr>
              <a:t>蓝色</a:t>
            </a:r>
            <a:r>
              <a:rPr lang="zh-CN" altLang="en-US">
                <a:solidFill>
                  <a:schemeClr val="tx1"/>
                </a:solidFill>
              </a:rPr>
              <a:t>、</a:t>
            </a:r>
            <a:r>
              <a:rPr lang="zh-CN" altLang="en-US">
                <a:solidFill>
                  <a:srgbClr val="00B050"/>
                </a:solidFill>
              </a:rPr>
              <a:t>绿色</a:t>
            </a:r>
            <a:r>
              <a:rPr lang="zh-CN" altLang="en-US">
                <a:solidFill>
                  <a:schemeClr val="tx1"/>
                </a:solidFill>
              </a:rPr>
              <a:t>、</a:t>
            </a:r>
            <a:r>
              <a:rPr lang="zh-CN" altLang="en-US">
                <a:solidFill>
                  <a:schemeClr val="accent6">
                    <a:lumMod val="75000"/>
                  </a:schemeClr>
                </a:solidFill>
              </a:rPr>
              <a:t>红色</a:t>
            </a:r>
            <a:r>
              <a:rPr lang="zh-CN" altLang="en-US">
                <a:solidFill>
                  <a:schemeClr val="tx1"/>
                </a:solidFill>
              </a:rPr>
              <a:t>、</a:t>
            </a:r>
            <a:r>
              <a:rPr lang="zh-CN" altLang="en-US">
                <a:solidFill>
                  <a:srgbClr val="F900F9"/>
                </a:solidFill>
              </a:rPr>
              <a:t>紫色、</a:t>
            </a:r>
            <a:r>
              <a:rPr lang="zh-CN" altLang="en-US" b="1">
                <a:solidFill>
                  <a:srgbClr val="F0E378"/>
                </a:solidFill>
              </a:rPr>
              <a:t>黄色</a:t>
            </a:r>
            <a:r>
              <a:rPr lang="zh-CN" altLang="en-US">
                <a:solidFill>
                  <a:schemeClr val="tx1"/>
                </a:solidFill>
              </a:rPr>
              <a:t>等几种不同的颜色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6295390" y="2427605"/>
            <a:ext cx="5062220" cy="34632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fontAlgn="auto">
              <a:lnSpc>
                <a:spcPct val="150000"/>
              </a:lnSpc>
            </a:pPr>
            <a:r>
              <a:rPr lang="zh-CN" altLang="en-US" sz="1600">
                <a:solidFill>
                  <a:schemeClr val="accent6">
                    <a:lumMod val="75000"/>
                  </a:schemeClr>
                </a:solidFill>
              </a:rPr>
              <a:t>红色</a:t>
            </a:r>
            <a:r>
              <a:rPr lang="zh-CN" altLang="en-US" sz="1600">
                <a:solidFill>
                  <a:schemeClr val="tx1"/>
                </a:solidFill>
              </a:rPr>
              <a:t>代表</a:t>
            </a:r>
            <a:r>
              <a:rPr lang="zh-CN" altLang="en-US" sz="1600">
                <a:solidFill>
                  <a:schemeClr val="accent4">
                    <a:lumMod val="75000"/>
                  </a:schemeClr>
                </a:solidFill>
              </a:rPr>
              <a:t>中线主力</a:t>
            </a:r>
            <a:r>
              <a:rPr lang="zh-CN" altLang="en-US" sz="1600">
                <a:solidFill>
                  <a:schemeClr val="tx1"/>
                </a:solidFill>
              </a:rPr>
              <a:t>，一般是基金机构，保险资金、前十大股东等中长线资金</a:t>
            </a:r>
            <a:endParaRPr lang="zh-CN" altLang="en-US" sz="160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600">
                <a:solidFill>
                  <a:srgbClr val="F900F9"/>
                </a:solidFill>
              </a:rPr>
              <a:t>紫色</a:t>
            </a:r>
            <a:r>
              <a:rPr lang="zh-CN" altLang="en-US" sz="1600">
                <a:solidFill>
                  <a:schemeClr val="tx1"/>
                </a:solidFill>
              </a:rPr>
              <a:t>代表短线主力，一般是</a:t>
            </a:r>
            <a:r>
              <a:rPr lang="zh-CN" altLang="en-US" sz="1600">
                <a:solidFill>
                  <a:schemeClr val="accent4">
                    <a:lumMod val="75000"/>
                  </a:schemeClr>
                </a:solidFill>
              </a:rPr>
              <a:t>短期的</a:t>
            </a:r>
            <a:r>
              <a:rPr lang="zh-CN" altLang="en-US" sz="1600">
                <a:solidFill>
                  <a:schemeClr val="tx1"/>
                </a:solidFill>
              </a:rPr>
              <a:t>，大户等喜欢炒作短线的资金</a:t>
            </a:r>
            <a:endParaRPr lang="zh-CN" altLang="en-US" sz="160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600">
                <a:solidFill>
                  <a:schemeClr val="accent1">
                    <a:lumMod val="75000"/>
                  </a:schemeClr>
                </a:solidFill>
              </a:rPr>
              <a:t>蓝色</a:t>
            </a:r>
            <a:r>
              <a:rPr lang="zh-CN" altLang="en-US" sz="1600">
                <a:solidFill>
                  <a:schemeClr val="tx1"/>
                </a:solidFill>
              </a:rPr>
              <a:t>和</a:t>
            </a:r>
            <a:r>
              <a:rPr lang="zh-CN" altLang="en-US" sz="1600">
                <a:solidFill>
                  <a:srgbClr val="00B050"/>
                </a:solidFill>
              </a:rPr>
              <a:t>绿色</a:t>
            </a:r>
            <a:r>
              <a:rPr lang="zh-CN" altLang="en-US" sz="1600">
                <a:solidFill>
                  <a:schemeClr val="tx1"/>
                </a:solidFill>
              </a:rPr>
              <a:t>代表</a:t>
            </a:r>
            <a:r>
              <a:rPr lang="zh-CN" altLang="en-US" sz="1600">
                <a:solidFill>
                  <a:schemeClr val="accent4">
                    <a:lumMod val="75000"/>
                  </a:schemeClr>
                </a:solidFill>
              </a:rPr>
              <a:t>套牢资金</a:t>
            </a:r>
            <a:r>
              <a:rPr lang="zh-CN" altLang="en-US" sz="1600">
                <a:solidFill>
                  <a:schemeClr val="tx1"/>
                </a:solidFill>
              </a:rPr>
              <a:t>，区别是蓝色是短期套牢资金，绿色是长期套牢资金，这一块绝大多数时候是散户居多</a:t>
            </a:r>
            <a:endParaRPr lang="zh-CN" altLang="en-US" sz="160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600" b="1">
                <a:solidFill>
                  <a:srgbClr val="F0E378"/>
                </a:solidFill>
              </a:rPr>
              <a:t>黄色</a:t>
            </a:r>
            <a:r>
              <a:rPr lang="zh-CN" altLang="en-US" sz="1600">
                <a:solidFill>
                  <a:schemeClr val="tx1"/>
                </a:solidFill>
              </a:rPr>
              <a:t>是</a:t>
            </a:r>
            <a:r>
              <a:rPr lang="zh-CN" altLang="en-US" sz="1600">
                <a:solidFill>
                  <a:schemeClr val="accent4">
                    <a:lumMod val="75000"/>
                  </a:schemeClr>
                </a:solidFill>
              </a:rPr>
              <a:t>控盘资金</a:t>
            </a:r>
            <a:r>
              <a:rPr lang="zh-CN" altLang="en-US" sz="1600">
                <a:solidFill>
                  <a:schemeClr val="tx1"/>
                </a:solidFill>
              </a:rPr>
              <a:t>，也就是我们的主力控盘，主力控盘也属于主力状态的一种，代表的是中线资金筹码收集到了一定程度才会有控盘</a:t>
            </a:r>
            <a:endParaRPr lang="zh-CN" altLang="en-US" sz="1600">
              <a:solidFill>
                <a:schemeClr val="tx1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跟庄操作：一图尽收眼底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08280" y="737235"/>
            <a:ext cx="11775440" cy="58451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蓝色网状，庄家砸盘出货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00673" y="726440"/>
            <a:ext cx="11590655" cy="58477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</a:t>
            </a:r>
            <a:r>
              <a:rPr lang="zh-CN" altLang="en-US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紫</a:t>
            </a:r>
            <a:r>
              <a:rPr lang="zh-CN" altLang="en-US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色网状：短期主力，复制涨停</a:t>
            </a:r>
            <a:endParaRPr lang="zh-CN" altLang="en-US" sz="40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9415" y="706755"/>
            <a:ext cx="4548505" cy="586359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99415" y="6254750"/>
            <a:ext cx="4705350" cy="3886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800"/>
              <a:t>【风险提示】个别情况不代表普遍实际收益率，过往收益亦不代表未来收益的承诺，股市有风险，投资需谨慎！</a:t>
            </a:r>
            <a:endParaRPr lang="zh-CN" altLang="en-US" sz="8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7920" y="706755"/>
            <a:ext cx="6922135" cy="58635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紫色网状，短线主力出击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7655" y="737235"/>
            <a:ext cx="5666105" cy="58337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125" y="737235"/>
            <a:ext cx="5941695" cy="59632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红色</a:t>
            </a:r>
            <a:r>
              <a:rPr lang="en-US" altLang="zh-CN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蓝色网状：中线主力洗盘</a:t>
            </a:r>
            <a:endParaRPr lang="zh-CN" altLang="en-US" sz="40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77495" y="737235"/>
            <a:ext cx="11628120" cy="58832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红色网状：中线机构低位吸筹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70510" y="737235"/>
            <a:ext cx="11626215" cy="58616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28700" y="1684020"/>
            <a:ext cx="4064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中线机构资金低位吸筹，震荡向上</a:t>
            </a:r>
            <a:endParaRPr lang="zh-CN" altLang="en-US" sz="20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635" y="737235"/>
            <a:ext cx="5609590" cy="57442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波段复制涨停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波段复制涨停选股思路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58900" y="6095365"/>
            <a:ext cx="101422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【以上所涉及个股只作为案例分析和教学使用，不构成具体的投资建议，市场有风险，投资需谨慎！】</a:t>
            </a:r>
            <a:endParaRPr lang="zh-CN" altLang="en-US" sz="16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14220" y="2052320"/>
            <a:ext cx="8162925" cy="27527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01060" y="1846580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86860" y="2731135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01060" y="3615690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955540" y="162941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大盘分析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226560" y="154622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163060" y="331279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163060" y="242951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955540" y="251269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透析主力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955540" y="339598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波段复制涨停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波段复制涨停选股思路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58900" y="6231890"/>
            <a:ext cx="101422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【以上所涉及个股只作为案例分析和教学使用，不构成具体的投资建议，市场有风险，投资需谨慎！】</a:t>
            </a:r>
            <a:endParaRPr lang="zh-CN" altLang="en-US" sz="16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83895"/>
            <a:ext cx="12192000" cy="55581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</a:t>
            </a:r>
            <a:r>
              <a:rPr lang="zh-CN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绩优有主力双</a:t>
            </a:r>
            <a:r>
              <a:rPr lang="en-US" altLang="zh-CN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B</a:t>
            </a:r>
            <a:r>
              <a:rPr lang="zh-CN" altLang="en-US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牛：波段复制涨停</a:t>
            </a:r>
            <a:endParaRPr lang="zh-CN" altLang="en-US" sz="40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06755"/>
            <a:ext cx="12192000" cy="58801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835" y="4459605"/>
            <a:ext cx="6781165" cy="18192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</a:t>
            </a:r>
            <a:r>
              <a:rPr lang="zh-CN" altLang="en-US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最佳拍档：主题龙头回档</a:t>
            </a:r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波段买卖</a:t>
            </a:r>
            <a:endParaRPr lang="zh-CN" altLang="en-US" sz="36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11" name="图片 10" descr="C:\Users\Administrator\Desktop\操作细则.png操作细则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0" y="718185"/>
            <a:ext cx="11710035" cy="5779770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897255" y="1694815"/>
            <a:ext cx="3645535" cy="29781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点建仓三成做反弹</a:t>
            </a:r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日，回档抬升</a:t>
            </a:r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点加仓</a:t>
            </a:r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成</a:t>
            </a:r>
            <a:endParaRPr lang="zh-CN" altLang="en-US" sz="1400" b="1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897255" y="2123440"/>
            <a:ext cx="1855470" cy="29781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、资金翻红，金叉加仓</a:t>
            </a:r>
            <a:endParaRPr lang="zh-CN" altLang="en-US" sz="1400" b="1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97255" y="2494915"/>
            <a:ext cx="3552825" cy="29781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、线</a:t>
            </a:r>
            <a:r>
              <a:rPr 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上持有为主，短线高位死叉减仓一半做波段</a:t>
            </a:r>
            <a:endParaRPr lang="zh-CN" sz="1400" b="1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6"/>
            </p:custDataLst>
          </p:nvPr>
        </p:nvSpPr>
        <p:spPr>
          <a:xfrm>
            <a:off x="897255" y="3580130"/>
            <a:ext cx="3584575" cy="29781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en-US" altLang="zh-CN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、破位</a:t>
            </a:r>
            <a:r>
              <a:rPr lang="en-US" altLang="zh-CN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zh-CN" altLang="en-US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点中期卖出，短期高位智能交易</a:t>
            </a:r>
            <a:r>
              <a:rPr lang="en-US" altLang="zh-CN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zh-CN" altLang="en-US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点减仓</a:t>
            </a:r>
            <a:endParaRPr lang="zh-CN" altLang="en-US" sz="1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8885" y="718185"/>
            <a:ext cx="5391785" cy="582231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大盘分析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    </a:t>
            </a:r>
            <a:r>
              <a:rPr 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突破牛线，熊线上移，资金翻红兴起牛</a:t>
            </a:r>
            <a:endParaRPr lang="zh-CN" sz="3600" b="1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45160"/>
            <a:ext cx="12192000" cy="58762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    </a:t>
            </a:r>
            <a:r>
              <a:rPr lang="zh-CN" sz="36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中期向好，关注资金翻红，兴起牛机遇</a:t>
            </a:r>
            <a:endParaRPr lang="zh-CN" sz="3600" b="1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3225" y="873760"/>
            <a:ext cx="5601335" cy="56254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7110" y="873760"/>
            <a:ext cx="5631815" cy="56248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   </a:t>
            </a:r>
            <a:r>
              <a:rPr lang="zh-CN" altLang="en-US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兴起牛，</a:t>
            </a:r>
            <a:r>
              <a:rPr lang="zh-CN" altLang="en-US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低位跟对主力做票，账户飘红！</a:t>
            </a:r>
            <a:endParaRPr lang="zh-CN" altLang="en-US" sz="3200" b="1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35330"/>
            <a:ext cx="6738620" cy="5842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2335" y="737870"/>
            <a:ext cx="6209665" cy="58388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   </a:t>
            </a:r>
            <a:r>
              <a:rPr lang="zh-CN" altLang="en-US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兴起牛，</a:t>
            </a:r>
            <a:r>
              <a:rPr lang="zh-CN" altLang="en-US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低位跟对主力做票，账户飘红！</a:t>
            </a:r>
            <a:endParaRPr lang="zh-CN" altLang="en-US" sz="3200" b="1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45490"/>
            <a:ext cx="6589395" cy="57619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9395" y="744855"/>
            <a:ext cx="5603240" cy="5847715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7888605" y="1496060"/>
            <a:ext cx="4303395" cy="206057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透析主力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找准定位，选对方向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1811020" y="1686878"/>
            <a:ext cx="384048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庄家：</a:t>
            </a:r>
            <a:endParaRPr lang="zh-CN" altLang="en-US" sz="2800" b="1" dirty="0">
              <a:solidFill>
                <a:schemeClr val="accent4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、专业团队</a:t>
            </a:r>
            <a:endParaRPr lang="zh-CN" altLang="en-US" sz="2800" b="1" dirty="0">
              <a:solidFill>
                <a:schemeClr val="accent4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、资金庞大</a:t>
            </a:r>
            <a:endParaRPr lang="zh-CN" altLang="en-US" sz="2800" b="1" dirty="0">
              <a:solidFill>
                <a:schemeClr val="accent4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、内幕消息</a:t>
            </a:r>
            <a:endParaRPr lang="zh-CN" altLang="en-US" sz="2800" b="1" dirty="0">
              <a:solidFill>
                <a:schemeClr val="accent4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、仓位笨重</a:t>
            </a:r>
            <a:endParaRPr lang="zh-CN" altLang="en-US" sz="2800" b="1" dirty="0">
              <a:solidFill>
                <a:schemeClr val="accent4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zh-CN" altLang="en-US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、建仓周期长</a:t>
            </a:r>
            <a:endParaRPr lang="zh-CN" altLang="en-US" sz="2800" b="1" dirty="0">
              <a:solidFill>
                <a:schemeClr val="accent4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6534150" y="1686878"/>
            <a:ext cx="384048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800" b="1" dirty="0">
                <a:solidFill>
                  <a:srgbClr val="FF0000"/>
                </a:solidFill>
              </a:rPr>
              <a:t>散户：</a:t>
            </a:r>
            <a:endParaRPr lang="zh-CN" altLang="en-US" sz="2800" b="1" dirty="0">
              <a:solidFill>
                <a:srgbClr val="FF000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rgbClr val="FF0000"/>
                </a:solidFill>
              </a:rPr>
              <a:t>1</a:t>
            </a:r>
            <a:r>
              <a:rPr lang="zh-CN" altLang="en-US" sz="2800" b="1" dirty="0">
                <a:solidFill>
                  <a:srgbClr val="FF0000"/>
                </a:solidFill>
              </a:rPr>
              <a:t>、仓位灵活</a:t>
            </a:r>
            <a:endParaRPr lang="zh-CN" altLang="en-US" sz="2800" b="1" dirty="0">
              <a:solidFill>
                <a:srgbClr val="FF000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rgbClr val="FF0000"/>
                </a:solidFill>
              </a:rPr>
              <a:t>2</a:t>
            </a:r>
            <a:r>
              <a:rPr lang="zh-CN" altLang="en-US" sz="2800" b="1" dirty="0">
                <a:solidFill>
                  <a:srgbClr val="FF0000"/>
                </a:solidFill>
              </a:rPr>
              <a:t>、无需吸筹</a:t>
            </a:r>
            <a:endParaRPr lang="zh-CN" altLang="en-US" sz="2800" b="1" dirty="0">
              <a:solidFill>
                <a:srgbClr val="FF000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rgbClr val="FF0000"/>
                </a:solidFill>
              </a:rPr>
              <a:t>3</a:t>
            </a:r>
            <a:r>
              <a:rPr lang="zh-CN" altLang="en-US" sz="2800" b="1" dirty="0">
                <a:solidFill>
                  <a:srgbClr val="FF0000"/>
                </a:solidFill>
              </a:rPr>
              <a:t>、不够专业</a:t>
            </a:r>
            <a:endParaRPr lang="zh-CN" altLang="en-US" sz="2800" b="1" dirty="0">
              <a:solidFill>
                <a:srgbClr val="FF000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rgbClr val="FF0000"/>
                </a:solidFill>
              </a:rPr>
              <a:t>4</a:t>
            </a:r>
            <a:r>
              <a:rPr lang="zh-CN" altLang="en-US" sz="2800" b="1" dirty="0">
                <a:solidFill>
                  <a:srgbClr val="FF0000"/>
                </a:solidFill>
              </a:rPr>
              <a:t>、没有内幕</a:t>
            </a:r>
            <a:endParaRPr lang="zh-CN" altLang="en-US" sz="2800" b="1" dirty="0">
              <a:solidFill>
                <a:srgbClr val="FF000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rgbClr val="FF0000"/>
                </a:solidFill>
              </a:rPr>
              <a:t>5</a:t>
            </a:r>
            <a:r>
              <a:rPr lang="zh-CN" altLang="en-US" sz="2800" b="1" dirty="0">
                <a:solidFill>
                  <a:srgbClr val="FF0000"/>
                </a:solidFill>
              </a:rPr>
              <a:t>、资金不大</a:t>
            </a:r>
            <a:r>
              <a:rPr lang="zh-CN" altLang="en-US" sz="2800" b="1" dirty="0">
                <a:solidFill>
                  <a:schemeClr val="bg1"/>
                </a:solidFill>
              </a:rPr>
              <a:t>大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3.xml><?xml version="1.0" encoding="utf-8"?>
<p:tagLst xmlns:p="http://schemas.openxmlformats.org/presentationml/2006/main">
  <p:tag name="COMMONDATA" val="eyJoZGlkIjoiNzcwN2EyNDZjZTA2ODVhZTc3ZDAzY2QyMDBhMDQyMzQifQ=="/>
  <p:tag name="KSO_WPP_MARK_KEY" val="7fb726d2-c86b-42c1-b34d-3bbbdc299f5d"/>
  <p:tag name="commondata" val="eyJoZGlkIjoiYjM0MzIzOGExY2RmNDFkZTQ5ZTE4NzVmNjNiZTY4MWEifQ=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967</Words>
  <Application>WPS 演示</Application>
  <PresentationFormat>宽屏</PresentationFormat>
  <Paragraphs>107</Paragraphs>
  <Slides>26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26</vt:i4>
      </vt:variant>
    </vt:vector>
  </HeadingPairs>
  <TitlesOfParts>
    <vt:vector size="45" baseType="lpstr">
      <vt:lpstr>Arial</vt:lpstr>
      <vt:lpstr>宋体</vt:lpstr>
      <vt:lpstr>Wingdings</vt:lpstr>
      <vt:lpstr>微软雅黑</vt:lpstr>
      <vt:lpstr>Wingdings</vt:lpstr>
      <vt:lpstr>优设标题黑</vt:lpstr>
      <vt:lpstr>黑体</vt:lpstr>
      <vt:lpstr>微软雅黑 Light</vt:lpstr>
      <vt:lpstr>思源黑体 CN Normal</vt:lpstr>
      <vt:lpstr>思源黑体 CN Medium</vt:lpstr>
      <vt:lpstr>思源黑体 CN Light</vt:lpstr>
      <vt:lpstr>思源黑体 CN Heavy</vt:lpstr>
      <vt:lpstr>思源黑体 CN Regular</vt:lpstr>
      <vt:lpstr>Impact</vt:lpstr>
      <vt:lpstr>Arial Unicode MS</vt:lpstr>
      <vt:lpstr>Calibri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siren</cp:lastModifiedBy>
  <cp:revision>461</cp:revision>
  <dcterms:created xsi:type="dcterms:W3CDTF">2019-06-19T02:08:00Z</dcterms:created>
  <dcterms:modified xsi:type="dcterms:W3CDTF">2026-04-14T10:53:59Z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85B43D4750454495958804E56C380DD5_13</vt:lpwstr>
  </property>
</Properties>
</file>