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33"/>
  </p:notesMasterIdLst>
  <p:sldIdLst>
    <p:sldId id="383" r:id="rId5"/>
    <p:sldId id="430" r:id="rId6"/>
    <p:sldId id="431" r:id="rId7"/>
    <p:sldId id="408" r:id="rId8"/>
    <p:sldId id="435" r:id="rId9"/>
    <p:sldId id="470" r:id="rId10"/>
    <p:sldId id="436" r:id="rId11"/>
    <p:sldId id="433" r:id="rId12"/>
    <p:sldId id="439" r:id="rId13"/>
    <p:sldId id="438" r:id="rId14"/>
    <p:sldId id="440" r:id="rId15"/>
    <p:sldId id="426" r:id="rId16"/>
    <p:sldId id="456" r:id="rId17"/>
    <p:sldId id="457" r:id="rId18"/>
    <p:sldId id="458" r:id="rId19"/>
    <p:sldId id="459" r:id="rId20"/>
    <p:sldId id="460" r:id="rId21"/>
    <p:sldId id="434" r:id="rId22"/>
    <p:sldId id="455" r:id="rId23"/>
    <p:sldId id="441" r:id="rId24"/>
    <p:sldId id="445" r:id="rId25"/>
    <p:sldId id="461" r:id="rId26"/>
    <p:sldId id="463" r:id="rId27"/>
    <p:sldId id="467" r:id="rId28"/>
    <p:sldId id="451" r:id="rId29"/>
    <p:sldId id="471" r:id="rId30"/>
    <p:sldId id="472" r:id="rId31"/>
    <p:sldId id="473" r:id="rId32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04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8" Type="http://schemas.openxmlformats.org/officeDocument/2006/relationships/tags" Target="tags/tag98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270" y="6459220"/>
            <a:ext cx="12192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经传多赢资深投顾：吴镇鸿，投顾执业编号</a:t>
            </a:r>
            <a:r>
              <a:rPr lang="en-US" altLang="zh-CN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00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A1120618120002  </a:t>
            </a:r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:A20250617005261</a:t>
            </a:r>
            <a:endParaRPr lang="en-US" altLang="zh-CN" sz="1000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  <a:p>
            <a:pPr algn="ctr"/>
            <a:r>
              <a:rPr lang="en-US" altLang="zh-CN" sz="100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  </a:t>
            </a:r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4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image" Target="../media/image23.png"/><Relationship Id="rId5" Type="http://schemas.openxmlformats.org/officeDocument/2006/relationships/tags" Target="../tags/tag68.xml"/><Relationship Id="rId4" Type="http://schemas.openxmlformats.org/officeDocument/2006/relationships/image" Target="../media/image22.png"/><Relationship Id="rId3" Type="http://schemas.openxmlformats.org/officeDocument/2006/relationships/tags" Target="../tags/tag67.xml"/><Relationship Id="rId2" Type="http://schemas.openxmlformats.org/officeDocument/2006/relationships/image" Target="../media/image21.png"/><Relationship Id="rId1" Type="http://schemas.openxmlformats.org/officeDocument/2006/relationships/tags" Target="../tags/tag6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75.xml"/><Relationship Id="rId5" Type="http://schemas.openxmlformats.org/officeDocument/2006/relationships/image" Target="../media/image23.png"/><Relationship Id="rId4" Type="http://schemas.openxmlformats.org/officeDocument/2006/relationships/tags" Target="../tags/tag74.xml"/><Relationship Id="rId3" Type="http://schemas.openxmlformats.org/officeDocument/2006/relationships/image" Target="../media/image26.png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79.xml"/><Relationship Id="rId5" Type="http://schemas.openxmlformats.org/officeDocument/2006/relationships/image" Target="../media/image23.png"/><Relationship Id="rId4" Type="http://schemas.openxmlformats.org/officeDocument/2006/relationships/tags" Target="../tags/tag78.xml"/><Relationship Id="rId3" Type="http://schemas.openxmlformats.org/officeDocument/2006/relationships/image" Target="../media/image26.png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../media/image28.png"/><Relationship Id="rId3" Type="http://schemas.openxmlformats.org/officeDocument/2006/relationships/tags" Target="../tags/tag81.xml"/><Relationship Id="rId2" Type="http://schemas.openxmlformats.org/officeDocument/2006/relationships/image" Target="../media/image27.png"/><Relationship Id="rId1" Type="http://schemas.openxmlformats.org/officeDocument/2006/relationships/tags" Target="../tags/tag8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6.xml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7.xml"/><Relationship Id="rId2" Type="http://schemas.openxmlformats.org/officeDocument/2006/relationships/image" Target="../media/image23.png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image" Target="../media/image12.png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9.xml"/><Relationship Id="rId2" Type="http://schemas.openxmlformats.org/officeDocument/2006/relationships/image" Target="../media/image23.png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90.xml"/><Relationship Id="rId1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1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92.xml"/><Relationship Id="rId1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3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94.xml"/><Relationship Id="rId1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95.xml"/><Relationship Id="rId1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96.xml"/><Relationship Id="rId1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9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8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2.xml"/><Relationship Id="rId3" Type="http://schemas.openxmlformats.org/officeDocument/2006/relationships/image" Target="../media/image18.png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3" Type="http://schemas.openxmlformats.org/officeDocument/2006/relationships/slideLayout" Target="../slideLayouts/slideLayout5.xml"/><Relationship Id="rId22" Type="http://schemas.openxmlformats.org/officeDocument/2006/relationships/tags" Target="../tags/tag63.xml"/><Relationship Id="rId21" Type="http://schemas.openxmlformats.org/officeDocument/2006/relationships/tags" Target="../tags/tag62.xml"/><Relationship Id="rId20" Type="http://schemas.openxmlformats.org/officeDocument/2006/relationships/tags" Target="../tags/tag61.xml"/><Relationship Id="rId2" Type="http://schemas.openxmlformats.org/officeDocument/2006/relationships/image" Target="../media/image19.jpeg"/><Relationship Id="rId19" Type="http://schemas.openxmlformats.org/officeDocument/2006/relationships/tags" Target="../tags/tag60.xml"/><Relationship Id="rId18" Type="http://schemas.openxmlformats.org/officeDocument/2006/relationships/tags" Target="../tags/tag59.xml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tags" Target="../tags/tag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30333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:A20250617005261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  <a:p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9552" y="1297051"/>
            <a:ext cx="8484054" cy="1918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66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超强风口</a:t>
            </a:r>
            <a:endParaRPr lang="zh-CN" altLang="en-US" sz="66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双紫战法</a:t>
            </a:r>
            <a:endParaRPr sz="66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19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1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如何确定三共振赚钱风口？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235"/>
            <a:ext cx="12192000" cy="57327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超强双紫牛特征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确定风口之后如何筛选个股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24485" y="1285240"/>
            <a:ext cx="6219825" cy="45243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01460" y="1285240"/>
            <a:ext cx="5046980" cy="45243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927850" y="5616575"/>
            <a:ext cx="4394200" cy="40259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6601460" y="1461770"/>
            <a:ext cx="297815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牛股特征</a:t>
            </a:r>
            <a:endParaRPr lang="zh-CN" altLang="en-US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、双</a:t>
            </a: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点启动</a:t>
            </a:r>
            <a:endParaRPr lang="zh-CN" altLang="en-US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、双紫出击！</a:t>
            </a:r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确定风口之后如何筛选个股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215" y="737235"/>
            <a:ext cx="6200140" cy="57391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790" y="737235"/>
            <a:ext cx="5687060" cy="57391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号滚动净利润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506095" y="2075180"/>
            <a:ext cx="57080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单季净利：一个季度的净利润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</a:t>
            </a:r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累计净利：财报数据，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Q1\Q2\Q3\Q4</a:t>
            </a:r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滚动净利：循环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4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个单季度利润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63665" y="1718945"/>
            <a:ext cx="3973830" cy="36633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05880" y="5382260"/>
            <a:ext cx="4128770" cy="3784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号滚动净利润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506095" y="2075180"/>
            <a:ext cx="57080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单季净利：一个季度的净利润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     </a:t>
            </a:r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累计净利：财报数据，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Q1\Q2\Q3\Q4</a:t>
            </a:r>
            <a:endParaRPr lang="en-US" altLang="zh-CN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滚动净利：循环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4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个单季度利润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63665" y="1718945"/>
            <a:ext cx="3973830" cy="36633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05880" y="5382260"/>
            <a:ext cx="4128770" cy="3784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号滚动净利润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3570" y="1188720"/>
            <a:ext cx="4921250" cy="35521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82995" y="1986280"/>
            <a:ext cx="5243195" cy="3101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676910" y="5088255"/>
            <a:ext cx="48152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红色色块是上市公司已正式公布的数据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紫色色块是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AI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预测模型的预测数据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268085" y="1064260"/>
            <a:ext cx="51581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预期投资库副图指标可以看两个季度预测数据值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AI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预期页面气泡图可以看到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8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个季度的预测数据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5806440" y="5166995"/>
            <a:ext cx="56775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单季数据值变化幅度大，滚动数据值变化曲线更加平滑。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要识别没有持续性的单季偶发变化影响滚动持续</a:t>
            </a: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变化。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指标学习：紫色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号主力动向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2465" y="847725"/>
            <a:ext cx="983361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主力动向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红色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代表大资金主动进场意愿强,</a:t>
            </a:r>
            <a:r>
              <a:rPr lang="zh-CN" altLang="en-US" sz="20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绿色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表示大资金砸盘意愿强;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表示大资金不仅主动进场意愿强，并且对当天成交起主导作用;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蓝色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表示大资金不仅砸盘意愿强,并且对当天成交起主导作用。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2005" y="2909570"/>
            <a:ext cx="5508625" cy="33705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     </a:t>
            </a:r>
            <a:r>
              <a:rPr lang="zh-CN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紧跟主题风口，</a:t>
            </a:r>
            <a:r>
              <a:rPr lang="zh-CN" sz="3200" b="1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超强双紫牛是如何诞生？</a:t>
            </a:r>
            <a:endParaRPr lang="zh-CN" altLang="en-US" sz="32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5965" y="1374140"/>
            <a:ext cx="555307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，底部双B启动，主力动向紫色之后就会形成突破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，最近5个季度连续增加，利润增速向上</a:t>
            </a: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(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白色线向上）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 sz="2400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，缩量控盘向上，回档就是机会</a:t>
            </a:r>
            <a:endParaRPr lang="zh-CN" altLang="en-US" sz="2400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9040" y="1374140"/>
            <a:ext cx="3977640" cy="35674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040" y="4940935"/>
            <a:ext cx="3977005" cy="4025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3-5次确定性机会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15335" y="1325880"/>
            <a:ext cx="6927850" cy="714375"/>
          </a:xfrm>
          <a:prstGeom prst="rect">
            <a:avLst/>
          </a:prstGeom>
        </p:spPr>
      </p:pic>
      <p:pic>
        <p:nvPicPr>
          <p:cNvPr id="19" name="图片 18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01135" y="2210435"/>
            <a:ext cx="6927850" cy="714375"/>
          </a:xfrm>
          <a:prstGeom prst="rect">
            <a:avLst/>
          </a:prstGeom>
        </p:spPr>
      </p:pic>
      <p:pic>
        <p:nvPicPr>
          <p:cNvPr id="20" name="图片 19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15335" y="3094990"/>
            <a:ext cx="6927850" cy="714375"/>
          </a:xfrm>
          <a:prstGeom prst="rect">
            <a:avLst/>
          </a:prstGeom>
        </p:spPr>
      </p:pic>
      <p:pic>
        <p:nvPicPr>
          <p:cNvPr id="21" name="图片 20" descr="组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01135" y="3979545"/>
            <a:ext cx="6927850" cy="714375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6"/>
            </p:custDataLst>
          </p:nvPr>
        </p:nvSpPr>
        <p:spPr>
          <a:xfrm>
            <a:off x="4869815" y="110871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价值共生，赢在绩优 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7"/>
            </p:custDataLst>
          </p:nvPr>
        </p:nvSpPr>
        <p:spPr>
          <a:xfrm>
            <a:off x="4077335" y="10255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4" name="文本框 23"/>
          <p:cNvSpPr txBox="1"/>
          <p:nvPr>
            <p:custDataLst>
              <p:tags r:id="rId8"/>
            </p:custDataLst>
          </p:nvPr>
        </p:nvSpPr>
        <p:spPr>
          <a:xfrm>
            <a:off x="4077335" y="27920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9"/>
            </p:custDataLst>
          </p:nvPr>
        </p:nvSpPr>
        <p:spPr>
          <a:xfrm>
            <a:off x="4077335" y="19088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10"/>
            </p:custDataLst>
          </p:nvPr>
        </p:nvSpPr>
        <p:spPr>
          <a:xfrm>
            <a:off x="4077335" y="369697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11"/>
            </p:custDataLst>
          </p:nvPr>
        </p:nvSpPr>
        <p:spPr>
          <a:xfrm>
            <a:off x="4869815" y="19919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确定三共振主线风口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2"/>
            </p:custDataLst>
          </p:nvPr>
        </p:nvSpPr>
        <p:spPr>
          <a:xfrm>
            <a:off x="4869815" y="28752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超强双紫牛特征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13"/>
            </p:custDataLst>
          </p:nvPr>
        </p:nvSpPr>
        <p:spPr>
          <a:xfrm>
            <a:off x="4869815" y="378015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3-5次确定性机会</a:t>
            </a:r>
            <a:endParaRPr lang="en-US" alt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gradFill>
                  <a:gsLst>
                    <a:gs pos="0">
                      <a:srgbClr val="FFFAE9"/>
                    </a:gs>
                    <a:gs pos="100000">
                      <a:srgbClr val="FDF248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每年把握3-5次确定性的机会</a:t>
            </a:r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332220" y="1160780"/>
            <a:ext cx="4941201" cy="4893880"/>
            <a:chOff x="9972" y="1828"/>
            <a:chExt cx="8492" cy="8593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972" y="1828"/>
              <a:ext cx="8491" cy="8593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72" y="9576"/>
              <a:ext cx="8492" cy="845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745490" y="1282700"/>
            <a:ext cx="5420995" cy="4292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用好智尊版，升级好智尊版，等待这种稳中求胜的投资机遇！如果没有做好准备，哪怕捡钱都不利索</a:t>
            </a: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稳健中线波段最简单有效的盈利思路：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三共振双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战法</a:t>
            </a:r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双紫出击</a:t>
            </a:r>
            <a:endParaRPr lang="zh-CN" altLang="en-US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  <a:latin typeface="思源黑体 CN Bold" panose="020B0800000000000000" charset="-122"/>
                <a:ea typeface="思源黑体 CN Bold" panose="020B0800000000000000" charset="-122"/>
                <a:cs typeface="微软雅黑" panose="020B0503020204020204" pitchFamily="34" charset="-122"/>
              </a:rPr>
              <a:t>关注核心关键点：</a:t>
            </a:r>
            <a:endParaRPr lang="zh-CN" altLang="en-US">
              <a:solidFill>
                <a:srgbClr val="FF0000"/>
              </a:solidFill>
              <a:latin typeface="思源黑体 CN Bold" panose="020B0800000000000000" charset="-122"/>
              <a:ea typeface="思源黑体 CN Bold" panose="020B0800000000000000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，单季或者滚动净利润最好大于</a:t>
            </a: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个亿以上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，白色线代表利润增速的趋势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>
                <a:solidFill>
                  <a:schemeClr val="tx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，明显的阶梯状向上就是最好的</a:t>
            </a:r>
            <a:endParaRPr lang="zh-CN" altLang="en-US">
              <a:solidFill>
                <a:schemeClr val="tx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超强风口双紫选股思路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1675" y="2257425"/>
            <a:ext cx="8248650" cy="23431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超强风口双紫选股思路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87070"/>
            <a:ext cx="12192000" cy="57746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770" y="4830445"/>
            <a:ext cx="7759065" cy="14611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三共振风口选股思路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3730"/>
            <a:ext cx="12192000" cy="58248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选股标准：</a:t>
            </a:r>
            <a:r>
              <a:rPr 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低位有空间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绩优双紫牛</a:t>
            </a:r>
            <a:endParaRPr lang="zh-CN" altLang="en-US" sz="3600" b="1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1980" y="736600"/>
            <a:ext cx="5619115" cy="57772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095" y="685165"/>
            <a:ext cx="5391785" cy="58293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_直播带货海报1920_1080_202604191356379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6675"/>
            <a:ext cx="12192000" cy="69246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价值共生，赢在绩优 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资金持续翻红，兴起牛低吸机遇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78815"/>
            <a:ext cx="12192000" cy="57943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4095" y="737235"/>
            <a:ext cx="5849620" cy="57023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736600"/>
            <a:ext cx="5945505" cy="5702935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超强风口双紫牛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让利润奔跑起来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超强风口双紫牛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让利润奔跑起来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315" y="737235"/>
            <a:ext cx="5848985" cy="57264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300" y="737235"/>
            <a:ext cx="5849620" cy="57264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确定三共振主线风口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三确定法则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7" name="Title 6"/>
          <p:cNvSpPr txBox="1"/>
          <p:nvPr>
            <p:custDataLst>
              <p:tags r:id="rId1"/>
            </p:custDataLst>
          </p:nvPr>
        </p:nvSpPr>
        <p:spPr>
          <a:xfrm>
            <a:off x="252730" y="1566545"/>
            <a:ext cx="8232775" cy="372491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Segoe UI" panose="020B0502040204020203" pitchFamily="34" charset="0"/>
              </a:defRPr>
            </a:lvl1pPr>
          </a:lstStyle>
          <a:p>
            <a:pPr marL="381000" lvl="0" indent="-381000" algn="l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微软雅黑" panose="020B0503020204020204" pitchFamily="34" charset="-122"/>
              <a:buAutoNum type="ea1JpnChsDbPeriod"/>
            </a:pPr>
            <a:r>
              <a:rPr lang="en-US" altLang="zh-CN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确定主线风口</a:t>
            </a:r>
            <a:endParaRPr lang="en-US" altLang="zh-CN" sz="2400" b="1" spc="14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微软雅黑" panose="020B0503020204020204" pitchFamily="34" charset="-122"/>
              <a:buAutoNum type="ea1JpnChsDbPeriod"/>
            </a:pPr>
            <a:r>
              <a:rPr lang="en-US" altLang="zh-CN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滚动净利润预增，增速向上（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altLang="zh-CN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sz="2400" b="1" spc="14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微软雅黑" panose="020B0503020204020204" pitchFamily="34" charset="-122"/>
              <a:buAutoNum type="ea1JpnChsDbPeriod"/>
            </a:pPr>
            <a:r>
              <a:rPr lang="en-US" altLang="zh-CN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确定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短期主力动向向上（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紫色</a:t>
            </a:r>
            <a:r>
              <a:rPr altLang="zh-CN" sz="2400" b="1" spc="140">
                <a:ln w="3175">
                  <a:noFill/>
                  <a:prstDash val="dash"/>
                </a:ln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 b="1" spc="140">
                <a:ln w="3175">
                  <a:noFill/>
                  <a:prstDash val="dash"/>
                </a:ln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lang="zh-CN" altLang="en-US" sz="2400" b="1" spc="140">
              <a:ln w="3175">
                <a:noFill/>
                <a:prstDash val="dash"/>
              </a:ln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46265" y="1202055"/>
            <a:ext cx="5156835" cy="4655820"/>
          </a:xfrm>
          <a:prstGeom prst="round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12700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跟对主线，遥遥领先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screen">
            <a:lum bright="54000" contrast="-54000"/>
          </a:blip>
          <a:srcRect/>
          <a:stretch>
            <a:fillRect/>
          </a:stretch>
        </p:blipFill>
        <p:spPr>
          <a:xfrm>
            <a:off x="7863840" y="981075"/>
            <a:ext cx="3562985" cy="52177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" cstate="screen">
            <a:lum bright="54000" contrast="-54000"/>
          </a:blip>
          <a:srcRect/>
          <a:stretch>
            <a:fillRect/>
          </a:stretch>
        </p:blipFill>
        <p:spPr>
          <a:xfrm>
            <a:off x="596265" y="981075"/>
            <a:ext cx="3556000" cy="5143500"/>
          </a:xfrm>
          <a:prstGeom prst="rect">
            <a:avLst/>
          </a:prstGeom>
        </p:spPr>
      </p:pic>
      <p:cxnSp>
        <p:nvCxnSpPr>
          <p:cNvPr id="29699" name="直接连接符 7"/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>
            <a:off x="6763548" y="3055205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0" name="椭圆 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400858" y="2895877"/>
            <a:ext cx="317063" cy="317061"/>
          </a:xfrm>
          <a:prstGeom prst="ellipse">
            <a:avLst/>
          </a:pr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2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01" name="文本框 2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940771" y="1913890"/>
            <a:ext cx="3483112" cy="115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2019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年上证指数整年涨幅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21%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芯片，氢燃料主题启动，芯片股晶方科技成就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倍牛股，通富微电，长电科技，华天科技最少涨幅三倍以上；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炒作时间氢燃料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个月，芯片一年。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703" name="任意多边形 23"/>
          <p:cNvSpPr/>
          <p:nvPr>
            <p:custDataLst>
              <p:tags r:id="rId7"/>
            </p:custDataLst>
          </p:nvPr>
        </p:nvSpPr>
        <p:spPr bwMode="auto">
          <a:xfrm>
            <a:off x="5517607" y="2484812"/>
            <a:ext cx="1194957" cy="599072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endParaRPr lang="zh-CN" altLang="en-US" sz="1350"/>
          </a:p>
        </p:txBody>
      </p:sp>
      <p:sp>
        <p:nvSpPr>
          <p:cNvPr id="29704" name="任意多边形 24"/>
          <p:cNvSpPr/>
          <p:nvPr>
            <p:custDataLst>
              <p:tags r:id="rId8"/>
            </p:custDataLst>
          </p:nvPr>
        </p:nvSpPr>
        <p:spPr bwMode="auto">
          <a:xfrm rot="5400000">
            <a:off x="6601035" y="3533187"/>
            <a:ext cx="1194957" cy="595885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06" name="直接连接符 18"/>
          <p:cNvCxnSpPr>
            <a:cxnSpLocks noChangeShapeType="1"/>
          </p:cNvCxnSpPr>
          <p:nvPr>
            <p:custDataLst>
              <p:tags r:id="rId9"/>
            </p:custDataLst>
          </p:nvPr>
        </p:nvCxnSpPr>
        <p:spPr bwMode="auto">
          <a:xfrm>
            <a:off x="6926062" y="4465254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7" name="椭圆 1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486850" y="4344984"/>
            <a:ext cx="317061" cy="317063"/>
          </a:xfrm>
          <a:prstGeom prst="ellipse">
            <a:avLst/>
          </a:pr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altLang="zh-CN" sz="1350">
                <a:solidFill>
                  <a:sysClr val="window" lastClr="FFFFFF"/>
                </a:solidFill>
                <a:latin typeface="Arial" panose="020B0604020202020204" pitchFamily="34" charset="0"/>
                <a:ea typeface="黑体" panose="02010609060101010101" charset="-122"/>
              </a:rPr>
              <a:t>4</a:t>
            </a:r>
            <a:endParaRPr lang="en-US" altLang="zh-CN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08" name="文本框 20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077835" y="4075430"/>
            <a:ext cx="3208020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2020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年上证指数整年涨幅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15%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新能源汽车，军工，白马股。轮番炒作，阳光电源翻十倍，隆基股份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倍，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白酒等个股也出现了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倍涨幅；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炒作周期时间半年。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702" name="任意多边形 22"/>
          <p:cNvSpPr/>
          <p:nvPr>
            <p:custDataLst>
              <p:tags r:id="rId12"/>
            </p:custDataLst>
          </p:nvPr>
        </p:nvSpPr>
        <p:spPr bwMode="auto">
          <a:xfrm rot="16200000">
            <a:off x="4475818" y="3606371"/>
            <a:ext cx="1194957" cy="595885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09" name="直接连接符 25"/>
          <p:cNvCxnSpPr>
            <a:cxnSpLocks noChangeShapeType="1"/>
          </p:cNvCxnSpPr>
          <p:nvPr>
            <p:custDataLst>
              <p:tags r:id="rId13"/>
            </p:custDataLst>
          </p:nvPr>
        </p:nvCxnSpPr>
        <p:spPr bwMode="auto">
          <a:xfrm flipH="1">
            <a:off x="4810193" y="3074324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0" name="椭圆 2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 flipH="1">
            <a:off x="4152494" y="2896904"/>
            <a:ext cx="317061" cy="317063"/>
          </a:xfrm>
          <a:prstGeom prst="ellipse">
            <a:avLst/>
          </a:prstGeom>
          <a:solidFill>
            <a:srgbClr val="009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1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11" name="文本框 2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 flipH="1">
            <a:off x="796245" y="2044093"/>
            <a:ext cx="3130467" cy="148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2018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年上证指数整年涨幅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-25%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5G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主题启动，东方通信，沪电股份，东信和平等主题牛股翻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倍以上；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炒作周期时间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705" name="任意多边形 14"/>
          <p:cNvSpPr/>
          <p:nvPr>
            <p:custDataLst>
              <p:tags r:id="rId16"/>
            </p:custDataLst>
          </p:nvPr>
        </p:nvSpPr>
        <p:spPr bwMode="auto">
          <a:xfrm rot="10800000">
            <a:off x="5517607" y="4653259"/>
            <a:ext cx="1194957" cy="597479"/>
          </a:xfrm>
          <a:custGeom>
            <a:avLst/>
            <a:gdLst>
              <a:gd name="T0" fmla="*/ 1213505 w 1391850"/>
              <a:gd name="T1" fmla="*/ 0 h 696292"/>
              <a:gd name="T2" fmla="*/ 1391850 w 1391850"/>
              <a:gd name="T3" fmla="*/ 680523 h 696292"/>
              <a:gd name="T4" fmla="*/ 664395 w 1391850"/>
              <a:gd name="T5" fmla="*/ 679784 h 696292"/>
              <a:gd name="T6" fmla="*/ 810270 w 1391850"/>
              <a:gd name="T7" fmla="*/ 476062 h 696292"/>
              <a:gd name="T8" fmla="*/ 0 w 1391850"/>
              <a:gd name="T9" fmla="*/ 696292 h 696292"/>
              <a:gd name="T10" fmla="*/ 1084978 w 1391850"/>
              <a:gd name="T11" fmla="*/ 149640 h 696292"/>
              <a:gd name="T12" fmla="*/ 1213505 w 1391850"/>
              <a:gd name="T13" fmla="*/ 0 h 696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1850" h="696292">
                <a:moveTo>
                  <a:pt x="1213505" y="0"/>
                </a:moveTo>
                <a:lnTo>
                  <a:pt x="1391850" y="680523"/>
                </a:lnTo>
                <a:lnTo>
                  <a:pt x="664395" y="679784"/>
                </a:lnTo>
                <a:lnTo>
                  <a:pt x="810270" y="476062"/>
                </a:lnTo>
                <a:cubicBezTo>
                  <a:pt x="711564" y="424684"/>
                  <a:pt x="364296" y="301346"/>
                  <a:pt x="0" y="696292"/>
                </a:cubicBezTo>
                <a:cubicBezTo>
                  <a:pt x="100779" y="106417"/>
                  <a:pt x="733669" y="-15667"/>
                  <a:pt x="1084978" y="149640"/>
                </a:cubicBezTo>
                <a:lnTo>
                  <a:pt x="1213505" y="0"/>
                </a:lnTo>
                <a:close/>
              </a:path>
            </a:pathLst>
          </a:cu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350"/>
          </a:p>
        </p:txBody>
      </p:sp>
      <p:cxnSp>
        <p:nvCxnSpPr>
          <p:cNvPr id="29712" name="直接连接符 32"/>
          <p:cNvCxnSpPr>
            <a:cxnSpLocks noChangeShapeType="1"/>
          </p:cNvCxnSpPr>
          <p:nvPr>
            <p:custDataLst>
              <p:tags r:id="rId17"/>
            </p:custDataLst>
          </p:nvPr>
        </p:nvCxnSpPr>
        <p:spPr bwMode="auto">
          <a:xfrm flipH="1">
            <a:off x="4902602" y="4661227"/>
            <a:ext cx="560833" cy="0"/>
          </a:xfrm>
          <a:prstGeom prst="line">
            <a:avLst/>
          </a:prstGeom>
          <a:noFill/>
          <a:ln w="3175" cmpd="sng">
            <a:solidFill>
              <a:sysClr val="window" lastClr="FFFFFF">
                <a:lumMod val="75000"/>
              </a:sysClr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3" name="椭圆 33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 flipH="1">
            <a:off x="4152194" y="4345054"/>
            <a:ext cx="317061" cy="317061"/>
          </a:xfrm>
          <a:prstGeom prst="ellipse">
            <a:avLst/>
          </a:prstGeom>
          <a:solidFill>
            <a:srgbClr val="0F6F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742950" indent="-28575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marL="11430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/>
            <a:r>
              <a:rPr lang="en-US" sz="1350">
                <a:solidFill>
                  <a:sysClr val="window" lastClr="FFFFFF"/>
                </a:solidFill>
                <a:latin typeface="Arial" panose="020B0604020202020204" pitchFamily="34" charset="0"/>
                <a:ea typeface="+mn-ea"/>
              </a:rPr>
              <a:t>3</a:t>
            </a:r>
            <a:endParaRPr lang="zh-CN" altLang="en-US" sz="1350">
              <a:solidFill>
                <a:sysClr val="window" lastClr="FFFFFF"/>
              </a:solidFill>
              <a:latin typeface="Arial" panose="020B0604020202020204" pitchFamily="34" charset="0"/>
              <a:ea typeface="黑体" panose="02010609060101010101" charset="-122"/>
            </a:endParaRPr>
          </a:p>
        </p:txBody>
      </p:sp>
      <p:sp>
        <p:nvSpPr>
          <p:cNvPr id="29714" name="文本框 34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 flipH="1">
            <a:off x="796030" y="4172755"/>
            <a:ext cx="3155110" cy="165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rgbClr val="0F6FC6"/>
              </a:buClr>
              <a:buSzPct val="80000"/>
              <a:buFont typeface="Wingdings" panose="05000000000000000000" pitchFamily="2" charset="2"/>
              <a:buChar char="{"/>
              <a:defRPr sz="2400">
                <a:solidFill>
                  <a:srgbClr val="0F6FC6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 algn="just">
              <a:lnSpc>
                <a:spcPct val="120000"/>
              </a:lnSpc>
              <a:buClr>
                <a:srgbClr val="DABE8B"/>
              </a:buClr>
              <a:buFont typeface="幼圆" panose="02010509060101010101" pitchFamily="49" charset="-122"/>
              <a:buChar char=" 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年上证指数涨幅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4.8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%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碳中和主题启动，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深圳能源，长源电力，华银电力，南网能源涨幅超三倍以上；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炒作周期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个月。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流程图: 终止 6"/>
          <p:cNvSpPr/>
          <p:nvPr>
            <p:custDataLst>
              <p:tags r:id="rId20"/>
            </p:custDataLst>
          </p:nvPr>
        </p:nvSpPr>
        <p:spPr>
          <a:xfrm>
            <a:off x="4775200" y="858520"/>
            <a:ext cx="2743200" cy="905256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21"/>
            </p:custDataLst>
          </p:nvPr>
        </p:nvSpPr>
        <p:spPr>
          <a:xfrm>
            <a:off x="5066625" y="930873"/>
            <a:ext cx="2316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确定主线风口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3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4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5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6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7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8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29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31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32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33.xml><?xml version="1.0" encoding="utf-8"?>
<p:tagLst xmlns:p="http://schemas.openxmlformats.org/presentationml/2006/main">
  <p:tag name="KSO_WM_DIAGRAM_VIRTUALLY_FRAME" val="{&quot;height&quot;:296.05,&quot;left&quot;:261.05,&quot;top&quot;:80.75,&quot;width&quot;:599.5}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7069_1*f*1"/>
  <p:tag name="KSO_WM_TEMPLATE_CATEGORY" val="diagram"/>
  <p:tag name="KSO_WM_TEMPLATE_INDEX" val="20217069"/>
  <p:tag name="KSO_WM_UNIT_LAYERLEVEL" val="1"/>
  <p:tag name="KSO_WM_TAG_VERSION" val="1.0"/>
  <p:tag name="KSO_WM_BEAUTIFY_FLAG" val=""/>
  <p:tag name="KSO_WM_UNIT_DEFAULT_FONT" val="14;20;2"/>
  <p:tag name="KSO_WM_UNIT_BLOCK" val="0"/>
  <p:tag name="KSO_WM_UNIT_VALUE" val="90"/>
  <p:tag name="KSO_WM_UNIT_SHOW_EDIT_AREA_INDICATION" val="1"/>
  <p:tag name="KSO_WM_CHIP_GROUPID" val="5e6b05596848fb12bee65ac8"/>
  <p:tag name="KSO_WM_CHIP_XID" val="5e6b05596848fb12bee65aca"/>
  <p:tag name="KSO_WM_UNIT_DEC_AREA_ID" val="46ab471ebe5046c689d117c3ccfe512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954ebfd14f7b44f1888c8f9819c6029a"/>
  <p:tag name="KSO_WM_UNIT_TEXT_FILL_FORE_SCHEMECOLOR_INDEX_BRIGHTNESS" val="0.25"/>
  <p:tag name="KSO_WM_UNIT_TEXT_FILL_FORE_SCHEMECOLOR_INDEX" val="13"/>
  <p:tag name="KSO_WM_UNIT_TEXT_FILL_TYPE" val="1"/>
  <p:tag name="KSO_WM_TEMPLATE_ASSEMBLE_XID" val="606570524054ed1e2fb814c2"/>
  <p:tag name="KSO_WM_TEMPLATE_ASSEMBLE_GROUPID" val="606570524054ed1e2fb814c2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1_1"/>
  <p:tag name="KSO_WM_UNIT_ID" val="diagram20171623_3*q_h_i*1_1_1"/>
  <p:tag name="KSO_WM_UNIT_LAYERLEVEL" val="1_1_1"/>
  <p:tag name="KSO_WM_DIAGRAM_GROUP_CODE" val="q1-1"/>
  <p:tag name="KSO_WM_UNIT_LINE_FORE_SCHEMECOLOR_INDEX" val="14"/>
  <p:tag name="KSO_WM_UNIT_LINE_FILL_TYPE" val="2"/>
</p:tagLst>
</file>

<file path=ppt/tags/tag46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1_2"/>
  <p:tag name="KSO_WM_UNIT_ID" val="diagram20171623_3*q_h_i*1_1_2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7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1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1_1"/>
  <p:tag name="KSO_WM_UNIT_TEXT_FILL_FORE_SCHEMECOLOR_INDEX" val="13"/>
  <p:tag name="KSO_WM_UNIT_TEXT_FILL_TYPE" val="1"/>
</p:tagLst>
</file>

<file path=ppt/tags/tag48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1_3"/>
  <p:tag name="KSO_WM_UNIT_ID" val="diagram20171623_3*q_h_i*1_1_3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9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2_1"/>
  <p:tag name="KSO_WM_UNIT_ID" val="diagram20171623_3*q_h_i*1_2_1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2_2"/>
  <p:tag name="KSO_WM_UNIT_ID" val="diagram20171623_3*q_h_i*1_2_2"/>
  <p:tag name="KSO_WM_UNIT_LAYERLEVEL" val="1_1_1"/>
  <p:tag name="KSO_WM_DIAGRAM_GROUP_CODE" val="q1-1"/>
  <p:tag name="KSO_WM_UNIT_LINE_FORE_SCHEMECOLOR_INDEX" val="14"/>
  <p:tag name="KSO_WM_UNIT_LINE_FILL_TYPE" val="2"/>
</p:tagLst>
</file>

<file path=ppt/tags/tag51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2_3"/>
  <p:tag name="KSO_WM_UNIT_ID" val="diagram20171623_3*q_h_i*1_2_3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52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2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2_1"/>
  <p:tag name="KSO_WM_UNIT_TEXT_FILL_FORE_SCHEMECOLOR_INDEX" val="13"/>
  <p:tag name="KSO_WM_UNIT_TEXT_FILL_TYPE" val="1"/>
</p:tagLst>
</file>

<file path=ppt/tags/tag53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4_1"/>
  <p:tag name="KSO_WM_UNIT_ID" val="diagram20171623_3*q_h_i*1_4_1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4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4_2"/>
  <p:tag name="KSO_WM_UNIT_ID" val="diagram20171623_3*q_h_i*1_4_2"/>
  <p:tag name="KSO_WM_UNIT_LAYERLEVEL" val="1_1_1"/>
  <p:tag name="KSO_WM_DIAGRAM_GROUP_CODE" val="q1-1"/>
  <p:tag name="KSO_WM_UNIT_LINE_FORE_SCHEMECOLOR_INDEX" val="14"/>
  <p:tag name="KSO_WM_UNIT_LINE_FILL_TYPE" val="2"/>
</p:tagLst>
</file>

<file path=ppt/tags/tag55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4_3"/>
  <p:tag name="KSO_WM_UNIT_ID" val="diagram20171623_3*q_h_i*1_4_3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56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4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4_1"/>
  <p:tag name="KSO_WM_UNIT_TEXT_FILL_FORE_SCHEMECOLOR_INDEX" val="13"/>
  <p:tag name="KSO_WM_UNIT_TEXT_FILL_TYPE" val="1"/>
</p:tagLst>
</file>

<file path=ppt/tags/tag57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3_1"/>
  <p:tag name="KSO_WM_UNIT_ID" val="diagram20171623_3*q_h_i*1_3_1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8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3_2"/>
  <p:tag name="KSO_WM_UNIT_ID" val="diagram20171623_3*q_h_i*1_3_2"/>
  <p:tag name="KSO_WM_UNIT_LAYERLEVEL" val="1_1_1"/>
  <p:tag name="KSO_WM_DIAGRAM_GROUP_CODE" val="q1-1"/>
  <p:tag name="KSO_WM_UNIT_LINE_FORE_SCHEMECOLOR_INDEX" val="14"/>
  <p:tag name="KSO_WM_UNIT_LINE_FILL_TYPE" val="2"/>
</p:tagLst>
</file>

<file path=ppt/tags/tag59.xml><?xml version="1.0" encoding="utf-8"?>
<p:tagLst xmlns:p="http://schemas.openxmlformats.org/presentationml/2006/main">
  <p:tag name="KSO_WM_TEMPLATE_CATEGORY" val="diagram"/>
  <p:tag name="KSO_WM_TEMPLATE_INDEX" val="20171623"/>
  <p:tag name="KSO_WM_UNIT_CLEAR" val="1"/>
  <p:tag name="KSO_WM_TAG_VERSION" val="1.0"/>
  <p:tag name="KSO_WM_BEAUTIFY_FLAG" val=""/>
  <p:tag name="KSO_WM_UNIT_TYPE" val="q_h_i"/>
  <p:tag name="KSO_WM_UNIT_INDEX" val="1_3_3"/>
  <p:tag name="KSO_WM_UNIT_ID" val="diagram20171623_3*q_h_i*1_3_3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TEMPLATE_CATEGORY" val="diagram"/>
  <p:tag name="KSO_WM_TEMPLATE_INDEX" val="20171623"/>
  <p:tag name="KSO_WM_TAG_VERSION" val="1.0"/>
  <p:tag name="KSO_WM_BEAUTIFY_FLAG" val=""/>
  <p:tag name="KSO_WM_UNIT_TYPE" val="q_h_f"/>
  <p:tag name="KSO_WM_UNIT_INDEX" val="1_3_1"/>
  <p:tag name="KSO_WM_UNIT_CLEAR" val="1"/>
  <p:tag name="KSO_WM_UNIT_LAYERLEVEL" val="1_1_1"/>
  <p:tag name="KSO_WM_UNIT_VALUE" val="39"/>
  <p:tag name="KSO_WM_UNIT_HIGHLIGHT" val="0"/>
  <p:tag name="KSO_WM_UNIT_COMPATIBLE" val="0"/>
  <p:tag name="KSO_WM_UNIT_PRESET_TEXT_INDEX" val="4"/>
  <p:tag name="KSO_WM_UNIT_PRESET_TEXT_LEN" val="57"/>
  <p:tag name="KSO_WM_DIAGRAM_GROUP_CODE" val="q1-1"/>
  <p:tag name="KSO_WM_UNIT_ID" val="diagram20171623_3*q_h_f*1_3_1"/>
  <p:tag name="KSO_WM_UNIT_TEXT_FILL_FORE_SCHEMECOLOR_INDEX" val="13"/>
  <p:tag name="KSO_WM_UNIT_TEXT_FILL_TYPE" val="1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8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jM0MzIzOGExY2RmNDFkZTQ5ZTE4NzVmNjNiZTY4MWEi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1399</Words>
  <Application>WPS 演示</Application>
  <PresentationFormat>宽屏</PresentationFormat>
  <Paragraphs>157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28</vt:i4>
      </vt:variant>
    </vt:vector>
  </HeadingPairs>
  <TitlesOfParts>
    <vt:vector size="64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Segoe UI</vt:lpstr>
      <vt:lpstr>幼圆</vt:lpstr>
      <vt:lpstr>Arial Unicode MS</vt:lpstr>
      <vt:lpstr>Calibri</vt:lpstr>
      <vt:lpstr>思源黑体 CN Bold</vt:lpstr>
      <vt:lpstr>等线 Light</vt:lpstr>
      <vt:lpstr>等线</vt:lpstr>
      <vt:lpstr>优设标题黑</vt:lpstr>
      <vt:lpstr>思源黑体 CN Bold</vt:lpstr>
      <vt:lpstr>思源黑体 CN Heavy</vt:lpstr>
      <vt:lpstr>思源黑体 CN Light</vt:lpstr>
      <vt:lpstr>思源黑体 CN Medium</vt:lpstr>
      <vt:lpstr>思源黑体 CN Normal</vt:lpstr>
      <vt:lpstr>思源黑体 CN Regular</vt:lpstr>
      <vt:lpstr>文道标题黑</vt:lpstr>
      <vt:lpstr>文道潮黑体</vt:lpstr>
      <vt:lpstr>方正宝黑体 简 Medium</vt:lpstr>
      <vt:lpstr>方正宝黑体 简 Light</vt:lpstr>
      <vt:lpstr>清雅黑体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</cp:lastModifiedBy>
  <cp:revision>420</cp:revision>
  <dcterms:created xsi:type="dcterms:W3CDTF">2019-06-19T02:08:00Z</dcterms:created>
  <dcterms:modified xsi:type="dcterms:W3CDTF">2026-04-19T10:21:09Z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74C77D3501584EC98173579CAF1323C6_13</vt:lpwstr>
  </property>
</Properties>
</file>