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31"/>
  </p:notesMasterIdLst>
  <p:sldIdLst>
    <p:sldId id="383" r:id="rId5"/>
    <p:sldId id="430" r:id="rId6"/>
    <p:sldId id="431" r:id="rId7"/>
    <p:sldId id="408" r:id="rId8"/>
    <p:sldId id="435" r:id="rId9"/>
    <p:sldId id="470" r:id="rId10"/>
    <p:sldId id="436" r:id="rId11"/>
    <p:sldId id="433" r:id="rId12"/>
    <p:sldId id="439" r:id="rId13"/>
    <p:sldId id="438" r:id="rId14"/>
    <p:sldId id="440" r:id="rId15"/>
    <p:sldId id="426" r:id="rId16"/>
    <p:sldId id="456" r:id="rId17"/>
    <p:sldId id="458" r:id="rId18"/>
    <p:sldId id="459" r:id="rId19"/>
    <p:sldId id="460" r:id="rId20"/>
    <p:sldId id="434" r:id="rId21"/>
    <p:sldId id="455" r:id="rId22"/>
    <p:sldId id="441" r:id="rId23"/>
    <p:sldId id="461" r:id="rId24"/>
    <p:sldId id="471" r:id="rId25"/>
    <p:sldId id="463" r:id="rId26"/>
    <p:sldId id="467" r:id="rId27"/>
    <p:sldId id="451" r:id="rId28"/>
    <p:sldId id="473" r:id="rId29"/>
    <p:sldId id="472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4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gs" Target="tags/tag9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经传多赢资深投顾：吴镇鸿，投顾执业编号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image" Target="../media/image23.png"/><Relationship Id="rId5" Type="http://schemas.openxmlformats.org/officeDocument/2006/relationships/tags" Target="../tags/tag68.xml"/><Relationship Id="rId4" Type="http://schemas.openxmlformats.org/officeDocument/2006/relationships/image" Target="../media/image22.png"/><Relationship Id="rId3" Type="http://schemas.openxmlformats.org/officeDocument/2006/relationships/tags" Target="../tags/tag67.xml"/><Relationship Id="rId2" Type="http://schemas.openxmlformats.org/officeDocument/2006/relationships/image" Target="../media/image21.png"/><Relationship Id="rId1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5.xml"/><Relationship Id="rId5" Type="http://schemas.openxmlformats.org/officeDocument/2006/relationships/image" Target="../media/image23.png"/><Relationship Id="rId4" Type="http://schemas.openxmlformats.org/officeDocument/2006/relationships/tags" Target="../tags/tag74.xml"/><Relationship Id="rId3" Type="http://schemas.openxmlformats.org/officeDocument/2006/relationships/image" Target="../media/image26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image" Target="../media/image28.png"/><Relationship Id="rId3" Type="http://schemas.openxmlformats.org/officeDocument/2006/relationships/tags" Target="../tags/tag77.xml"/><Relationship Id="rId2" Type="http://schemas.openxmlformats.org/officeDocument/2006/relationships/image" Target="../media/image27.png"/><Relationship Id="rId1" Type="http://schemas.openxmlformats.org/officeDocument/2006/relationships/tags" Target="../tags/tag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2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3.xml"/><Relationship Id="rId2" Type="http://schemas.openxmlformats.org/officeDocument/2006/relationships/image" Target="../media/image23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5.xml"/><Relationship Id="rId2" Type="http://schemas.openxmlformats.org/officeDocument/2006/relationships/image" Target="../media/image23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6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8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9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0.xml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1.xml"/><Relationship Id="rId1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18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3" Type="http://schemas.openxmlformats.org/officeDocument/2006/relationships/slideLayout" Target="../slideLayouts/slideLayout5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image" Target="../media/image19.jpeg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541395"/>
            <a:ext cx="3033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297051"/>
            <a:ext cx="848405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b="1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超强风口</a:t>
            </a:r>
            <a:endParaRPr lang="zh-CN" altLang="en-US" sz="6600" b="1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双紫战法</a:t>
            </a:r>
            <a:endParaRPr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如何确定三共振赚钱风口？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721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超强双紫牛特征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485" y="1285240"/>
            <a:ext cx="6219825" cy="452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1460" y="1285240"/>
            <a:ext cx="5046980" cy="452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27850" y="5616575"/>
            <a:ext cx="4394200" cy="4025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01460" y="1461770"/>
            <a:ext cx="297815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牛股特征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点启动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、双紫出击！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215" y="737235"/>
            <a:ext cx="6200140" cy="5739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790" y="737235"/>
            <a:ext cx="5687060" cy="57391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570" y="1188720"/>
            <a:ext cx="4921250" cy="3552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82995" y="1986280"/>
            <a:ext cx="5243195" cy="310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76910" y="5088255"/>
            <a:ext cx="4815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红色色块是上市公司已正式公布的数据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紫色色块是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预测模型的预测数据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268085" y="1064260"/>
            <a:ext cx="5158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预期投资库副图指标可以看两个季度预测数据值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预期页面气泡图可以看到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个季度的预测数据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806440" y="5166995"/>
            <a:ext cx="5677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单季数据值变化幅度大，滚动数据值变化曲线更加平滑。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要识别没有持续性的单季偶发变化影响滚动持续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变化。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号主力动向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847725"/>
            <a:ext cx="98336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代表大资金主动进场意愿强,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表示大资金砸盘意愿强;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表示大资金不仅主动进场意愿强，并且对当天成交起主导作用;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表示大资金不仅砸盘意愿强,并且对当天成交起主导作用。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005" y="2909570"/>
            <a:ext cx="5508625" cy="3370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紧跟主题风口，</a:t>
            </a:r>
            <a:r>
              <a:rPr lang="zh-CN" sz="32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超强双紫牛是如何诞生？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5965" y="1374140"/>
            <a:ext cx="5553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，底部双B启动，主力动向紫色之后就会形成突破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，最近5个季度连续增加，利润增速向上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白色线向上）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，缩量控盘向上，回档就是机会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040" y="1374140"/>
            <a:ext cx="3977640" cy="356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4940935"/>
            <a:ext cx="3977005" cy="402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3-5次确定性机会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每年把握3-5次确定性的机会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45490" y="1282700"/>
            <a:ext cx="5420995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用好智尊版，升级好智尊版，等待这种稳中求胜的投资机遇！如果没有做好准备，哪怕捡钱都不利索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三共振双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战法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双紫出击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1325880"/>
            <a:ext cx="6927850" cy="714375"/>
          </a:xfrm>
          <a:prstGeom prst="rect">
            <a:avLst/>
          </a:prstGeom>
        </p:spPr>
      </p:pic>
      <p:pic>
        <p:nvPicPr>
          <p:cNvPr id="19" name="图片 18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2210435"/>
            <a:ext cx="6927850" cy="714375"/>
          </a:xfrm>
          <a:prstGeom prst="rect">
            <a:avLst/>
          </a:prstGeom>
        </p:spPr>
      </p:pic>
      <p:pic>
        <p:nvPicPr>
          <p:cNvPr id="20" name="图片 19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3094990"/>
            <a:ext cx="6927850" cy="714375"/>
          </a:xfrm>
          <a:prstGeom prst="rect">
            <a:avLst/>
          </a:prstGeom>
        </p:spPr>
      </p:pic>
      <p:pic>
        <p:nvPicPr>
          <p:cNvPr id="21" name="图片 20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3979545"/>
            <a:ext cx="6927850" cy="71437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4869815" y="11087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价值共生，赢在绩优 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077335" y="1025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4077335" y="2792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4077335" y="1908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4077335" y="369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4869815" y="1991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确定三共振主线风口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4869815" y="2875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超强双紫牛特征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4869815" y="378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3-5次确定性机会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5165"/>
            <a:ext cx="12192000" cy="5800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40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625" y="4857115"/>
            <a:ext cx="8124825" cy="1285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三共振风口选股思路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15950"/>
            <a:ext cx="12192000" cy="5835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110" y="4649470"/>
            <a:ext cx="6739890" cy="16421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绩优双紫牛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065" y="692150"/>
            <a:ext cx="5896610" cy="58045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5" y="692150"/>
            <a:ext cx="5744210" cy="58045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价值共生，赢在绩优 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震荡洗盘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，兴起牛低吸机遇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4530"/>
            <a:ext cx="12192000" cy="58007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095" y="737235"/>
            <a:ext cx="5849620" cy="5702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736600"/>
            <a:ext cx="5945505" cy="570293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737235"/>
            <a:ext cx="5848985" cy="57264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345" y="737235"/>
            <a:ext cx="5369560" cy="57264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确定三共振主线风口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三确定法则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Title 6"/>
          <p:cNvSpPr txBox="1"/>
          <p:nvPr>
            <p:custDataLst>
              <p:tags r:id="rId1"/>
            </p:custDataLst>
          </p:nvPr>
        </p:nvSpPr>
        <p:spPr>
          <a:xfrm>
            <a:off x="252730" y="1566545"/>
            <a:ext cx="8232775" cy="3724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确定主线风口</a:t>
            </a:r>
            <a:endParaRPr lang="en-US" altLang="zh-CN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滚动净利润预增，增速向上（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短期主力动向向上（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46265" y="1202055"/>
            <a:ext cx="5156835" cy="4655820"/>
          </a:xfrm>
          <a:prstGeom prst="round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2700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跟对主线，遥遥领先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7863840" y="981075"/>
            <a:ext cx="3562985" cy="5217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596265" y="981075"/>
            <a:ext cx="3556000" cy="5143500"/>
          </a:xfrm>
          <a:prstGeom prst="rect">
            <a:avLst/>
          </a:prstGeom>
        </p:spPr>
      </p:pic>
      <p:cxnSp>
        <p:nvCxnSpPr>
          <p:cNvPr id="29699" name="直接连接符 7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6763548" y="3055205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00858" y="2895877"/>
            <a:ext cx="317063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2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940771" y="1913890"/>
            <a:ext cx="3483112" cy="1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芯片，氢燃料主题启动，芯片股晶方科技成就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倍牛股，通富微电，长电科技，华天科技最少涨幅三倍以上；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炒作时间氢燃料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个月，芯片一年。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3" name="任意多边形 23"/>
          <p:cNvSpPr/>
          <p:nvPr>
            <p:custDataLst>
              <p:tags r:id="rId7"/>
            </p:custDataLst>
          </p:nvPr>
        </p:nvSpPr>
        <p:spPr bwMode="auto">
          <a:xfrm>
            <a:off x="5517607" y="2484812"/>
            <a:ext cx="1194957" cy="599072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50"/>
          </a:p>
        </p:txBody>
      </p:sp>
      <p:sp>
        <p:nvSpPr>
          <p:cNvPr id="29704" name="任意多边形 24"/>
          <p:cNvSpPr/>
          <p:nvPr>
            <p:custDataLst>
              <p:tags r:id="rId8"/>
            </p:custDataLst>
          </p:nvPr>
        </p:nvSpPr>
        <p:spPr bwMode="auto">
          <a:xfrm rot="5400000">
            <a:off x="6601035" y="3533187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>
            <a:off x="6926062" y="446525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486850" y="434498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altLang="zh-CN" sz="135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charset="-122"/>
              </a:rPr>
              <a:t>4</a:t>
            </a:r>
            <a:endParaRPr lang="en-US" altLang="zh-CN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077835" y="4075430"/>
            <a:ext cx="320802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新能源汽车，军工，白马股。轮番炒作，阳光电源翻十倍，隆基股份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白酒等个股也出现了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倍涨幅；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炒作周期时间半年。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2" name="任意多边形 22"/>
          <p:cNvSpPr/>
          <p:nvPr>
            <p:custDataLst>
              <p:tags r:id="rId12"/>
            </p:custDataLst>
          </p:nvPr>
        </p:nvSpPr>
        <p:spPr bwMode="auto">
          <a:xfrm rot="16200000">
            <a:off x="4475818" y="3606371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 flipH="1">
            <a:off x="4810193" y="307432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flipH="1">
            <a:off x="4152494" y="289690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1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flipH="1">
            <a:off x="796245" y="2044093"/>
            <a:ext cx="3130467" cy="1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-25%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主题启动，东方通信，沪电股份，东信和平等主题牛股翻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5" name="任意多边形 14"/>
          <p:cNvSpPr/>
          <p:nvPr>
            <p:custDataLst>
              <p:tags r:id="rId16"/>
            </p:custDataLst>
          </p:nvPr>
        </p:nvSpPr>
        <p:spPr bwMode="auto">
          <a:xfrm rot="10800000">
            <a:off x="5517607" y="4653259"/>
            <a:ext cx="1194957" cy="597479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7"/>
            </p:custDataLst>
          </p:nvPr>
        </p:nvCxnSpPr>
        <p:spPr bwMode="auto">
          <a:xfrm flipH="1">
            <a:off x="4902602" y="4661227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flipH="1">
            <a:off x="4152194" y="4345054"/>
            <a:ext cx="317061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3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>
            <a:off x="796030" y="4172755"/>
            <a:ext cx="3155110" cy="16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4.8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碳中和主题启动，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深圳能源，长源电力，华银电力，南网能源涨幅超三倍以上；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流程图: 终止 6"/>
          <p:cNvSpPr/>
          <p:nvPr>
            <p:custDataLst>
              <p:tags r:id="rId20"/>
            </p:custDataLst>
          </p:nvPr>
        </p:nvSpPr>
        <p:spPr>
          <a:xfrm>
            <a:off x="4775200" y="858520"/>
            <a:ext cx="2743200" cy="90525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1"/>
            </p:custDataLst>
          </p:nvPr>
        </p:nvSpPr>
        <p:spPr>
          <a:xfrm>
            <a:off x="5066625" y="930873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确定主线风口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4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5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6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1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69_1*f*1"/>
  <p:tag name="KSO_WM_TEMPLATE_CATEGORY" val="diagram"/>
  <p:tag name="KSO_WM_TEMPLATE_INDEX" val="20217069"/>
  <p:tag name="KSO_WM_UNIT_LAYERLEVEL" val="1"/>
  <p:tag name="KSO_WM_TAG_VERSION" val="1.0"/>
  <p:tag name="KSO_WM_BEAUTIFY_FLAG" val="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46ab471ebe5046c689d117c3ccfe51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54ebfd14f7b44f1888c8f9819c6029a"/>
  <p:tag name="KSO_WM_UNIT_TEXT_FILL_FORE_SCHEMECOLOR_INDEX_BRIGHTNESS" val="0.25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1"/>
  <p:tag name="KSO_WM_UNIT_ID" val="diagram20171623_3*q_h_i*1_1_1"/>
  <p:tag name="KSO_WM_UNIT_LAYERLEVEL" val="1_1_1"/>
  <p:tag name="KSO_WM_DIAGRAM_GROUP_CODE" val="q1-1"/>
  <p:tag name="KSO_WM_UNIT_LINE_FORE_SCHEMECOLOR_INDEX" val="14"/>
  <p:tag name="KSO_WM_UNIT_LINE_FILL_TYPE" val="2"/>
</p:tagLst>
</file>

<file path=ppt/tags/tag4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2"/>
  <p:tag name="KSO_WM_UNIT_ID" val="diagram20171623_3*q_h_i*1_1_2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1_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3"/>
  <p:tag name="KSO_WM_UNIT_ID" val="diagram20171623_3*q_h_i*1_1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1"/>
  <p:tag name="KSO_WM_UNIT_ID" val="diagram20171623_3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2"/>
  <p:tag name="KSO_WM_UNIT_ID" val="diagram20171623_3*q_h_i*1_2_2"/>
  <p:tag name="KSO_WM_UNIT_LAYERLEVEL" val="1_1_1"/>
  <p:tag name="KSO_WM_DIAGRAM_GROUP_CODE" val="q1-1"/>
  <p:tag name="KSO_WM_UNIT_LINE_FORE_SCHEMECOLOR_INDEX" val="14"/>
  <p:tag name="KSO_WM_UNIT_LINE_FILL_TYPE" val="2"/>
</p:tagLst>
</file>

<file path=ppt/tags/tag5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3"/>
  <p:tag name="KSO_WM_UNIT_ID" val="diagram20171623_3*q_h_i*1_2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2_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1"/>
  <p:tag name="KSO_WM_UNIT_ID" val="diagram20171623_3*q_h_i*1_4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2"/>
  <p:tag name="KSO_WM_UNIT_ID" val="diagram20171623_3*q_h_i*1_4_2"/>
  <p:tag name="KSO_WM_UNIT_LAYERLEVEL" val="1_1_1"/>
  <p:tag name="KSO_WM_DIAGRAM_GROUP_CODE" val="q1-1"/>
  <p:tag name="KSO_WM_UNIT_LINE_FORE_SCHEMECOLOR_INDEX" val="14"/>
  <p:tag name="KSO_WM_UNIT_LINE_FILL_TYPE" val="2"/>
</p:tagLst>
</file>

<file path=ppt/tags/tag5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3"/>
  <p:tag name="KSO_WM_UNIT_ID" val="diagram20171623_3*q_h_i*1_4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4_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1"/>
  <p:tag name="KSO_WM_UNIT_ID" val="diagram20171623_3*q_h_i*1_3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2"/>
  <p:tag name="KSO_WM_UNIT_ID" val="diagram20171623_3*q_h_i*1_3_2"/>
  <p:tag name="KSO_WM_UNIT_LAYERLEVEL" val="1_1_1"/>
  <p:tag name="KSO_WM_DIAGRAM_GROUP_CODE" val="q1-1"/>
  <p:tag name="KSO_WM_UNIT_LINE_FORE_SCHEMECOLOR_INDEX" val="14"/>
  <p:tag name="KSO_WM_UNIT_LINE_FILL_TYPE" val="2"/>
</p:tagLst>
</file>

<file path=ppt/tags/tag5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3"/>
  <p:tag name="KSO_WM_UNIT_ID" val="diagram20171623_3*q_h_i*1_3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3_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1326</Words>
  <Application>WPS 演示</Application>
  <PresentationFormat>宽屏</PresentationFormat>
  <Paragraphs>149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54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Segoe UI</vt:lpstr>
      <vt:lpstr>幼圆</vt:lpstr>
      <vt:lpstr>KSOF954951BB</vt:lpstr>
      <vt:lpstr>Segoe Print</vt:lpstr>
      <vt:lpstr>KSOFDDF4E7ED</vt:lpstr>
      <vt:lpstr>Arial Unicode MS</vt:lpstr>
      <vt:lpstr>Calibri</vt:lpstr>
      <vt:lpstr>思源黑体 CN Bold</vt:lpstr>
      <vt:lpstr>KSOF28C8607A</vt:lpstr>
      <vt:lpstr>KSOF6188761F</vt:lpstr>
      <vt:lpstr>KSOFD723FC5D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439</cp:revision>
  <dcterms:created xsi:type="dcterms:W3CDTF">2019-06-19T02:08:00Z</dcterms:created>
  <dcterms:modified xsi:type="dcterms:W3CDTF">2026-06-03T10:02:06Z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48E039B2442B4D2C87747C89C55D9BA7_13</vt:lpwstr>
  </property>
</Properties>
</file>