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330" r:id="rId3"/>
    <p:sldId id="321" r:id="rId4"/>
    <p:sldId id="322" r:id="rId5"/>
    <p:sldId id="331" r:id="rId6"/>
    <p:sldId id="353" r:id="rId7"/>
    <p:sldId id="378" r:id="rId8"/>
    <p:sldId id="379" r:id="rId9"/>
    <p:sldId id="348" r:id="rId10"/>
    <p:sldId id="351" r:id="rId11"/>
    <p:sldId id="352" r:id="rId12"/>
    <p:sldId id="380" r:id="rId13"/>
    <p:sldId id="384" r:id="rId14"/>
    <p:sldId id="338" r:id="rId15"/>
    <p:sldId id="382" r:id="rId16"/>
    <p:sldId id="383" r:id="rId17"/>
    <p:sldId id="381" r:id="rId18"/>
    <p:sldId id="397" r:id="rId19"/>
    <p:sldId id="398" r:id="rId20"/>
    <p:sldId id="349" r:id="rId21"/>
    <p:sldId id="385" r:id="rId22"/>
    <p:sldId id="387" r:id="rId23"/>
    <p:sldId id="388" r:id="rId24"/>
    <p:sldId id="389" r:id="rId25"/>
    <p:sldId id="390" r:id="rId26"/>
    <p:sldId id="350" r:id="rId27"/>
    <p:sldId id="391" r:id="rId28"/>
    <p:sldId id="392" r:id="rId29"/>
    <p:sldId id="393" r:id="rId30"/>
    <p:sldId id="394" r:id="rId31"/>
    <p:sldId id="395" r:id="rId32"/>
    <p:sldId id="396" r:id="rId33"/>
    <p:sldId id="327" r:id="rId34"/>
  </p:sldIdLst>
  <p:sldSz cx="12192000" cy="6858000"/>
  <p:notesSz cx="6858000" cy="9144000"/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6" userDrawn="1">
          <p15:clr>
            <a:srgbClr val="A4A3A4"/>
          </p15:clr>
        </p15:guide>
        <p15:guide id="2" pos="36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admin" initials="a" lastIdx="1" clrIdx="0"/>
  <p:cmAuthor id="0" name="Mia Vida Villanueva" initials="MVV" lastIdx="1" clrIdx="0"/>
  <p:cmAuthor id="7" name="1206988966@qq.com" initials="1" lastIdx="1" clrIdx="2"/>
  <p:cmAuthor id="8" name="姜伟光" initials="姜" lastIdx="1" clrIdx="0"/>
  <p:cmAuthor id="3" name="lenovo" initials="l" lastIdx="6" clrIdx="2"/>
  <p:cmAuthor id="4" name="Administrator" initials="A" lastIdx="6" clrIdx="3"/>
  <p:cmAuthor id="6" name="ming qiu" initials="m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7BFD"/>
    <a:srgbClr val="4B58ED"/>
    <a:srgbClr val="1E38B8"/>
    <a:srgbClr val="B77DFE"/>
    <a:srgbClr val="171DA6"/>
    <a:srgbClr val="210BB8"/>
    <a:srgbClr val="241789"/>
    <a:srgbClr val="4A4A4A"/>
    <a:srgbClr val="FFFEEB"/>
    <a:srgbClr val="FFF4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16"/>
        <p:guide pos="361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tags" Target="tags/tag108.xml"/><Relationship Id="rId4" Type="http://schemas.openxmlformats.org/officeDocument/2006/relationships/slide" Target="slides/slide2.xml"/><Relationship Id="rId39" Type="http://schemas.openxmlformats.org/officeDocument/2006/relationships/commentAuthors" Target="commentAuthors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notesMaster" Target="notesMasters/notesMaster1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ags" Target="../tags/tag6.xml"/><Relationship Id="rId3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tags" Target="../tags/tag9.xml"/><Relationship Id="rId5" Type="http://schemas.openxmlformats.org/officeDocument/2006/relationships/image" Target="../media/image5.png"/><Relationship Id="rId4" Type="http://schemas.openxmlformats.org/officeDocument/2006/relationships/tags" Target="../tags/tag8.xml"/><Relationship Id="rId3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主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主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2 拷贝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5" name="直接连接符 14"/>
          <p:cNvCxnSpPr/>
          <p:nvPr userDrawn="1">
            <p:custDataLst>
              <p:tags r:id="rId3"/>
            </p:custDataLst>
          </p:nvPr>
        </p:nvCxnSpPr>
        <p:spPr>
          <a:xfrm flipV="1">
            <a:off x="1917700" y="766445"/>
            <a:ext cx="8630920" cy="13335"/>
          </a:xfrm>
          <a:prstGeom prst="line">
            <a:avLst/>
          </a:prstGeom>
          <a:ln w="12700" cmpd="sng">
            <a:solidFill>
              <a:srgbClr val="FFFFFF"/>
            </a:soli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" name="图片 5" descr="vip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74320" y="243840"/>
            <a:ext cx="1660525" cy="43307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718165" y="327025"/>
            <a:ext cx="1220470" cy="2603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2 拷贝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2 拷贝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vip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74320" y="243840"/>
            <a:ext cx="1660525" cy="433070"/>
          </a:xfrm>
          <a:prstGeom prst="rect">
            <a:avLst/>
          </a:prstGeom>
        </p:spPr>
      </p:pic>
      <p:pic>
        <p:nvPicPr>
          <p:cNvPr id="10" name="图片 9" descr="矢量智能对象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718165" y="327025"/>
            <a:ext cx="1220470" cy="2603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画板 2 拷贝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635" y="767080"/>
            <a:ext cx="12188825" cy="6094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vip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74320" y="243840"/>
            <a:ext cx="1660525" cy="43307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718165" y="327025"/>
            <a:ext cx="1220470" cy="2603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19.xml"/><Relationship Id="rId11" Type="http://schemas.openxmlformats.org/officeDocument/2006/relationships/tags" Target="../tags/tag18.xml"/><Relationship Id="rId10" Type="http://schemas.openxmlformats.org/officeDocument/2006/relationships/tags" Target="../tags/tag17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24.xml"/><Relationship Id="rId7" Type="http://schemas.openxmlformats.org/officeDocument/2006/relationships/image" Target="../media/image9.png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tags" Target="../tags/tag59.xml"/><Relationship Id="rId10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62.xml"/><Relationship Id="rId3" Type="http://schemas.openxmlformats.org/officeDocument/2006/relationships/image" Target="../media/image19.png"/><Relationship Id="rId2" Type="http://schemas.openxmlformats.org/officeDocument/2006/relationships/tags" Target="../tags/tag61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64.xml"/><Relationship Id="rId3" Type="http://schemas.openxmlformats.org/officeDocument/2006/relationships/image" Target="../media/image20.png"/><Relationship Id="rId2" Type="http://schemas.openxmlformats.org/officeDocument/2006/relationships/tags" Target="../tags/tag63.xml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66.xml"/><Relationship Id="rId3" Type="http://schemas.openxmlformats.org/officeDocument/2006/relationships/image" Target="../media/image21.png"/><Relationship Id="rId2" Type="http://schemas.openxmlformats.org/officeDocument/2006/relationships/tags" Target="../tags/tag65.xml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68.xml"/><Relationship Id="rId3" Type="http://schemas.openxmlformats.org/officeDocument/2006/relationships/image" Target="../media/image22.png"/><Relationship Id="rId2" Type="http://schemas.openxmlformats.org/officeDocument/2006/relationships/tags" Target="../tags/tag67.xml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70.xml"/><Relationship Id="rId3" Type="http://schemas.openxmlformats.org/officeDocument/2006/relationships/image" Target="../media/image23.png"/><Relationship Id="rId2" Type="http://schemas.openxmlformats.org/officeDocument/2006/relationships/tags" Target="../tags/tag69.xml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72.xml"/><Relationship Id="rId3" Type="http://schemas.openxmlformats.org/officeDocument/2006/relationships/image" Target="../media/image24.png"/><Relationship Id="rId2" Type="http://schemas.openxmlformats.org/officeDocument/2006/relationships/tags" Target="../tags/tag71.xml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74.xml"/><Relationship Id="rId3" Type="http://schemas.openxmlformats.org/officeDocument/2006/relationships/image" Target="../media/image25.png"/><Relationship Id="rId2" Type="http://schemas.openxmlformats.org/officeDocument/2006/relationships/tags" Target="../tags/tag73.xml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image" Target="../media/image11.png"/><Relationship Id="rId3" Type="http://schemas.openxmlformats.org/officeDocument/2006/relationships/tags" Target="../tags/tag25.xml"/><Relationship Id="rId2" Type="http://schemas.openxmlformats.org/officeDocument/2006/relationships/image" Target="../media/image10.png"/><Relationship Id="rId17" Type="http://schemas.openxmlformats.org/officeDocument/2006/relationships/slideLayout" Target="../slideLayouts/slideLayout4.xml"/><Relationship Id="rId16" Type="http://schemas.openxmlformats.org/officeDocument/2006/relationships/tags" Target="../tags/tag37.xml"/><Relationship Id="rId15" Type="http://schemas.openxmlformats.org/officeDocument/2006/relationships/tags" Target="../tags/tag36.xml"/><Relationship Id="rId14" Type="http://schemas.openxmlformats.org/officeDocument/2006/relationships/tags" Target="../tags/tag35.xml"/><Relationship Id="rId13" Type="http://schemas.openxmlformats.org/officeDocument/2006/relationships/tags" Target="../tags/tag34.xml"/><Relationship Id="rId12" Type="http://schemas.openxmlformats.org/officeDocument/2006/relationships/tags" Target="../tags/tag33.xml"/><Relationship Id="rId11" Type="http://schemas.openxmlformats.org/officeDocument/2006/relationships/tags" Target="../tags/tag32.xml"/><Relationship Id="rId10" Type="http://schemas.openxmlformats.org/officeDocument/2006/relationships/tags" Target="../tags/tag31.xml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tags" Target="../tags/tag8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tags" Target="../tags/tag80.xml"/><Relationship Id="rId1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tags" Target="../tags/tag8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tags" Target="../tags/tag82.xml"/><Relationship Id="rId1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tags" Target="../tags/tag8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tags" Target="../tags/tag84.xml"/><Relationship Id="rId1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tags" Target="../tags/tag10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40.xml"/><Relationship Id="rId4" Type="http://schemas.openxmlformats.org/officeDocument/2006/relationships/image" Target="../media/image12.png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103.xml"/><Relationship Id="rId3" Type="http://schemas.openxmlformats.org/officeDocument/2006/relationships/image" Target="../media/image39.png"/><Relationship Id="rId2" Type="http://schemas.openxmlformats.org/officeDocument/2006/relationships/tags" Target="../tags/tag102.xml"/><Relationship Id="rId1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07.xml"/><Relationship Id="rId2" Type="http://schemas.openxmlformats.org/officeDocument/2006/relationships/image" Target="../media/image40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框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480" y="3359785"/>
            <a:ext cx="10088880" cy="2813050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5374640" y="4196715"/>
            <a:ext cx="52692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</a:t>
            </a:r>
            <a:endParaRPr lang="zh-CN" altLang="en-US" sz="150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4"/>
            </p:custDataLst>
          </p:nvPr>
        </p:nvSpPr>
        <p:spPr>
          <a:xfrm>
            <a:off x="5361305" y="4479925"/>
            <a:ext cx="52825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熟知各类股民投资者的投资问题，擅长把业余投资者通过股术道法的方式锻炼成半专业投资者，盈利体系完善，其【攻守兼备】带来的踏实感，深受广大投资者喜爱。</a:t>
            </a:r>
            <a:endParaRPr lang="zh-CN" altLang="en-US" sz="150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主要战法【双红双紫】、【游庄混合】、【首板炸板爆量】</a:t>
            </a:r>
            <a:endParaRPr lang="zh-CN" altLang="en-US" sz="150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5"/>
            </p:custDataLst>
          </p:nvPr>
        </p:nvSpPr>
        <p:spPr>
          <a:xfrm>
            <a:off x="4822190" y="788035"/>
            <a:ext cx="6313170" cy="24415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 fontAlgn="auto">
              <a:lnSpc>
                <a:spcPct val="100000"/>
              </a:lnSpc>
            </a:pPr>
            <a:r>
              <a:rPr lang="zh-CN" altLang="en-US" sz="8000" b="1" dirty="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普通投资者</a:t>
            </a:r>
            <a:endParaRPr lang="zh-CN" altLang="en-US" sz="8000" b="1" dirty="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 fontAlgn="auto">
              <a:lnSpc>
                <a:spcPct val="100000"/>
              </a:lnSpc>
            </a:pPr>
            <a:r>
              <a:rPr lang="zh-CN" altLang="en-US" sz="8000" b="1" dirty="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如何知行合一</a:t>
            </a:r>
            <a:endParaRPr lang="zh-CN" altLang="en-US" sz="8000" b="1" dirty="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66360" y="4163695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5166360" y="4478020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308600" y="3583940"/>
            <a:ext cx="5335270" cy="50990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B58ED"/>
              </a:gs>
              <a:gs pos="100000">
                <a:srgbClr val="B47BF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875020" y="3639185"/>
            <a:ext cx="4768850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9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宋旭先</a:t>
            </a:r>
            <a:r>
              <a:rPr lang="en-US" altLang="zh-CN" sz="19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  |  执业编号:</a:t>
            </a:r>
            <a:r>
              <a:rPr lang="en-US" altLang="zh-CN" sz="19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A11206240600005</a:t>
            </a:r>
            <a:endParaRPr lang="en-US" altLang="zh-CN" sz="1900">
              <a:solidFill>
                <a:srgbClr val="210BB8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endParaRPr lang="en-US" altLang="zh-CN" sz="1900">
              <a:solidFill>
                <a:schemeClr val="bg1"/>
              </a:solidFill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6480" y="697865"/>
            <a:ext cx="4416425" cy="522922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>
            <p:custDataLst>
              <p:tags r:id="rId2"/>
            </p:custDataLst>
          </p:nvPr>
        </p:nvSpPr>
        <p:spPr>
          <a:xfrm>
            <a:off x="626110" y="658241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:宋旭先丨执业编号: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A1120624060005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642235" y="58420"/>
            <a:ext cx="73266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战法环境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横向样本统计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5280" y="694690"/>
            <a:ext cx="10989310" cy="57143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15900" indent="0" fontAlgn="auto">
              <a:lnSpc>
                <a:spcPct val="150000"/>
              </a:lnSpc>
            </a:pPr>
            <a:r>
              <a:rPr lang="en-US" altLang="zh-CN" sz="2000">
                <a:solidFill>
                  <a:schemeClr val="bg2"/>
                </a:solidFill>
                <a:sym typeface="+mn-ea"/>
              </a:rPr>
              <a:t>1</a:t>
            </a:r>
            <a:r>
              <a:rPr lang="zh-CN" altLang="en-US" sz="2000">
                <a:solidFill>
                  <a:schemeClr val="bg2"/>
                </a:solidFill>
                <a:sym typeface="+mn-ea"/>
              </a:rPr>
              <a:t>、</a:t>
            </a:r>
            <a:r>
              <a:rPr lang="zh-CN" altLang="en-US" sz="200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低迷区域</a:t>
            </a:r>
            <a:r>
              <a:rPr lang="zh-CN" altLang="en-US" sz="2000">
                <a:solidFill>
                  <a:schemeClr val="bg2"/>
                </a:solidFill>
                <a:sym typeface="+mn-ea"/>
              </a:rPr>
              <a:t>（中线上攻和短线上攻都小于</a:t>
            </a:r>
            <a:r>
              <a:rPr lang="en-US" altLang="zh-CN" sz="2000">
                <a:solidFill>
                  <a:schemeClr val="bg2"/>
                </a:solidFill>
                <a:sym typeface="+mn-ea"/>
              </a:rPr>
              <a:t>10</a:t>
            </a:r>
            <a:r>
              <a:rPr lang="zh-CN" altLang="en-US" sz="2000">
                <a:solidFill>
                  <a:schemeClr val="bg2"/>
                </a:solidFill>
                <a:sym typeface="+mn-ea"/>
              </a:rPr>
              <a:t>）</a:t>
            </a:r>
            <a:r>
              <a:rPr lang="en-US" altLang="zh-CN" sz="2000">
                <a:solidFill>
                  <a:schemeClr val="bg2"/>
                </a:solidFill>
                <a:sym typeface="+mn-ea"/>
              </a:rPr>
              <a:t>-</a:t>
            </a:r>
            <a:r>
              <a:rPr lang="zh-CN" altLang="en-US" sz="2000">
                <a:solidFill>
                  <a:schemeClr val="bg2"/>
                </a:solidFill>
                <a:sym typeface="+mn-ea"/>
              </a:rPr>
              <a:t>小仓位</a:t>
            </a:r>
            <a:endParaRPr lang="zh-CN" altLang="en-US" sz="2000">
              <a:solidFill>
                <a:srgbClr val="FF0000"/>
              </a:solidFill>
              <a:highlight>
                <a:srgbClr val="FFFF00"/>
              </a:highlight>
              <a:sym typeface="+mn-ea"/>
            </a:endParaRPr>
          </a:p>
          <a:p>
            <a:pPr marL="215900" indent="0" fontAlgn="auto">
              <a:lnSpc>
                <a:spcPct val="150000"/>
              </a:lnSpc>
            </a:pPr>
            <a:r>
              <a:rPr lang="zh-CN" altLang="en-US" sz="2000">
                <a:solidFill>
                  <a:schemeClr val="bg2"/>
                </a:solidFill>
                <a:sym typeface="+mn-ea"/>
              </a:rPr>
              <a:t>双红双紫：超级单红</a:t>
            </a:r>
            <a:r>
              <a:rPr lang="en-US" altLang="zh-CN" sz="2000">
                <a:solidFill>
                  <a:schemeClr val="bg2"/>
                </a:solidFill>
                <a:sym typeface="+mn-ea"/>
              </a:rPr>
              <a:t>+</a:t>
            </a:r>
            <a:r>
              <a:rPr lang="zh-CN" altLang="en-US" sz="2000">
                <a:solidFill>
                  <a:schemeClr val="bg2"/>
                </a:solidFill>
                <a:sym typeface="+mn-ea"/>
              </a:rPr>
              <a:t>流动资金红</a:t>
            </a:r>
            <a:r>
              <a:rPr lang="en-US" altLang="zh-CN" sz="2000">
                <a:solidFill>
                  <a:schemeClr val="bg2"/>
                </a:solidFill>
                <a:sym typeface="+mn-ea"/>
              </a:rPr>
              <a:t>+</a:t>
            </a:r>
            <a:r>
              <a:rPr lang="zh-CN" altLang="en-US" sz="2000">
                <a:solidFill>
                  <a:schemeClr val="bg2"/>
                </a:solidFill>
                <a:sym typeface="+mn-ea"/>
              </a:rPr>
              <a:t>席位紫</a:t>
            </a:r>
            <a:r>
              <a:rPr lang="en-US" altLang="zh-CN" sz="2000">
                <a:solidFill>
                  <a:schemeClr val="bg2"/>
                </a:solidFill>
                <a:sym typeface="+mn-ea"/>
              </a:rPr>
              <a:t>+</a:t>
            </a:r>
            <a:r>
              <a:rPr lang="zh-CN" altLang="en-US" sz="2000">
                <a:solidFill>
                  <a:schemeClr val="bg2"/>
                </a:solidFill>
                <a:sym typeface="+mn-ea"/>
              </a:rPr>
              <a:t>主力动向紫</a:t>
            </a:r>
            <a:endParaRPr lang="zh-CN" altLang="en-US" sz="2000">
              <a:solidFill>
                <a:schemeClr val="bg2"/>
              </a:solidFill>
              <a:sym typeface="+mn-ea"/>
            </a:endParaRPr>
          </a:p>
          <a:p>
            <a:pPr marL="215900" indent="0" fontAlgn="auto">
              <a:lnSpc>
                <a:spcPct val="150000"/>
              </a:lnSpc>
            </a:pPr>
            <a:r>
              <a:rPr lang="en-US" altLang="zh-CN" sz="2000">
                <a:solidFill>
                  <a:schemeClr val="bg2"/>
                </a:solidFill>
                <a:sym typeface="+mn-ea"/>
              </a:rPr>
              <a:t>2</a:t>
            </a:r>
            <a:r>
              <a:rPr lang="zh-CN" altLang="en-US" sz="2000">
                <a:solidFill>
                  <a:schemeClr val="bg2"/>
                </a:solidFill>
                <a:sym typeface="+mn-ea"/>
              </a:rPr>
              <a:t>、</a:t>
            </a:r>
            <a:r>
              <a:rPr lang="zh-CN" altLang="en-US" sz="200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起步</a:t>
            </a:r>
            <a:r>
              <a:rPr lang="zh-CN" altLang="en-US" sz="200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区域</a:t>
            </a:r>
            <a:r>
              <a:rPr lang="zh-CN" altLang="en-US" sz="2000">
                <a:solidFill>
                  <a:schemeClr val="bg2"/>
                </a:solidFill>
                <a:sym typeface="+mn-ea"/>
              </a:rPr>
              <a:t>（中线上攻和短线上攻都大于</a:t>
            </a:r>
            <a:r>
              <a:rPr lang="en-US" altLang="zh-CN" sz="2000">
                <a:solidFill>
                  <a:schemeClr val="bg2"/>
                </a:solidFill>
                <a:sym typeface="+mn-ea"/>
              </a:rPr>
              <a:t>10</a:t>
            </a:r>
            <a:r>
              <a:rPr lang="zh-CN" altLang="en-US" sz="2000">
                <a:solidFill>
                  <a:schemeClr val="bg2"/>
                </a:solidFill>
                <a:sym typeface="+mn-ea"/>
              </a:rPr>
              <a:t>，小于</a:t>
            </a:r>
            <a:r>
              <a:rPr lang="en-US" altLang="zh-CN" sz="2000">
                <a:solidFill>
                  <a:schemeClr val="bg2"/>
                </a:solidFill>
                <a:sym typeface="+mn-ea"/>
              </a:rPr>
              <a:t>20</a:t>
            </a:r>
            <a:r>
              <a:rPr lang="zh-CN" altLang="en-US" sz="2000">
                <a:solidFill>
                  <a:schemeClr val="bg2"/>
                </a:solidFill>
                <a:sym typeface="+mn-ea"/>
              </a:rPr>
              <a:t>）</a:t>
            </a:r>
            <a:r>
              <a:rPr lang="en-US" altLang="zh-CN" sz="2000">
                <a:solidFill>
                  <a:schemeClr val="bg2"/>
                </a:solidFill>
                <a:sym typeface="+mn-ea"/>
              </a:rPr>
              <a:t>-</a:t>
            </a:r>
            <a:r>
              <a:rPr lang="zh-CN" altLang="en-US" sz="2000">
                <a:solidFill>
                  <a:schemeClr val="bg2"/>
                </a:solidFill>
                <a:sym typeface="+mn-ea"/>
              </a:rPr>
              <a:t>逐步给仓位</a:t>
            </a:r>
            <a:endParaRPr lang="zh-CN" altLang="en-US" sz="2000">
              <a:solidFill>
                <a:schemeClr val="bg2"/>
              </a:solidFill>
            </a:endParaRPr>
          </a:p>
          <a:p>
            <a:pPr marL="215900" indent="0" fontAlgn="auto">
              <a:lnSpc>
                <a:spcPct val="150000"/>
              </a:lnSpc>
            </a:pPr>
            <a:r>
              <a:rPr lang="zh-CN" altLang="en-US" sz="2000">
                <a:solidFill>
                  <a:schemeClr val="bg2"/>
                </a:solidFill>
                <a:sym typeface="+mn-ea"/>
              </a:rPr>
              <a:t>变形双红双紫：</a:t>
            </a:r>
            <a:r>
              <a:rPr lang="en-US" altLang="zh-CN" sz="2000">
                <a:solidFill>
                  <a:schemeClr val="bg2"/>
                </a:solidFill>
                <a:sym typeface="+mn-ea"/>
              </a:rPr>
              <a:t>5</a:t>
            </a:r>
            <a:r>
              <a:rPr lang="zh-CN" altLang="en-US" sz="2000">
                <a:solidFill>
                  <a:schemeClr val="bg2"/>
                </a:solidFill>
                <a:sym typeface="+mn-ea"/>
              </a:rPr>
              <a:t>日内超级单红</a:t>
            </a:r>
            <a:r>
              <a:rPr lang="en-US" altLang="zh-CN" sz="2000">
                <a:solidFill>
                  <a:schemeClr val="bg2"/>
                </a:solidFill>
                <a:sym typeface="+mn-ea"/>
              </a:rPr>
              <a:t>+</a:t>
            </a:r>
            <a:r>
              <a:rPr lang="zh-CN" altLang="en-US" sz="2000">
                <a:solidFill>
                  <a:schemeClr val="bg2"/>
                </a:solidFill>
                <a:sym typeface="+mn-ea"/>
              </a:rPr>
              <a:t>流动资金红</a:t>
            </a:r>
            <a:r>
              <a:rPr lang="en-US" altLang="zh-CN" sz="2000">
                <a:solidFill>
                  <a:schemeClr val="bg2"/>
                </a:solidFill>
                <a:sym typeface="+mn-ea"/>
              </a:rPr>
              <a:t>+5</a:t>
            </a:r>
            <a:r>
              <a:rPr lang="zh-CN" altLang="en-US" sz="2000">
                <a:solidFill>
                  <a:schemeClr val="bg2"/>
                </a:solidFill>
                <a:sym typeface="+mn-ea"/>
              </a:rPr>
              <a:t>日内席位紫</a:t>
            </a:r>
            <a:r>
              <a:rPr lang="en-US" altLang="zh-CN" sz="2000">
                <a:solidFill>
                  <a:schemeClr val="bg2"/>
                </a:solidFill>
                <a:sym typeface="+mn-ea"/>
              </a:rPr>
              <a:t>+5</a:t>
            </a:r>
            <a:r>
              <a:rPr lang="zh-CN" altLang="en-US" sz="2000">
                <a:solidFill>
                  <a:schemeClr val="bg2"/>
                </a:solidFill>
                <a:sym typeface="+mn-ea"/>
              </a:rPr>
              <a:t>日内主力动向紫</a:t>
            </a:r>
            <a:endParaRPr lang="zh-CN" altLang="en-US" sz="2000">
              <a:solidFill>
                <a:schemeClr val="bg2"/>
              </a:solidFill>
              <a:sym typeface="+mn-ea"/>
            </a:endParaRPr>
          </a:p>
          <a:p>
            <a:pPr marL="215900" indent="0" fontAlgn="auto">
              <a:lnSpc>
                <a:spcPct val="150000"/>
              </a:lnSpc>
            </a:pPr>
            <a:r>
              <a:rPr lang="zh-CN" altLang="en-US" sz="2000">
                <a:solidFill>
                  <a:schemeClr val="bg2"/>
                </a:solidFill>
                <a:sym typeface="+mn-ea"/>
              </a:rPr>
              <a:t>首板（炸板）爆量：前面小阴小阳</a:t>
            </a:r>
            <a:r>
              <a:rPr lang="en-US" altLang="zh-CN" sz="2000">
                <a:solidFill>
                  <a:schemeClr val="bg2"/>
                </a:solidFill>
                <a:sym typeface="+mn-ea"/>
              </a:rPr>
              <a:t>+10</a:t>
            </a:r>
            <a:r>
              <a:rPr lang="zh-CN" altLang="en-US" sz="2000">
                <a:solidFill>
                  <a:schemeClr val="bg2"/>
                </a:solidFill>
                <a:sym typeface="+mn-ea"/>
              </a:rPr>
              <a:t>日内首板</a:t>
            </a:r>
            <a:r>
              <a:rPr lang="en-US" altLang="zh-CN" sz="2000">
                <a:solidFill>
                  <a:schemeClr val="bg2"/>
                </a:solidFill>
                <a:sym typeface="+mn-ea"/>
              </a:rPr>
              <a:t>+</a:t>
            </a:r>
            <a:r>
              <a:rPr lang="zh-CN" altLang="en-US" sz="2000">
                <a:solidFill>
                  <a:schemeClr val="bg2"/>
                </a:solidFill>
                <a:sym typeface="+mn-ea"/>
              </a:rPr>
              <a:t>主力动向爆量</a:t>
            </a:r>
            <a:endParaRPr lang="zh-CN" altLang="en-US" sz="2000">
              <a:solidFill>
                <a:schemeClr val="bg2"/>
              </a:solidFill>
              <a:sym typeface="+mn-ea"/>
            </a:endParaRPr>
          </a:p>
          <a:p>
            <a:pPr marL="215900" indent="0" fontAlgn="auto">
              <a:lnSpc>
                <a:spcPct val="150000"/>
              </a:lnSpc>
            </a:pPr>
            <a:r>
              <a:rPr lang="zh-CN" altLang="en-US" sz="2000">
                <a:solidFill>
                  <a:schemeClr val="bg2"/>
                </a:solidFill>
                <a:sym typeface="+mn-ea"/>
              </a:rPr>
              <a:t>首板紫旗：前面小阴小阳</a:t>
            </a:r>
            <a:r>
              <a:rPr lang="en-US" altLang="zh-CN" sz="2000">
                <a:solidFill>
                  <a:schemeClr val="bg2"/>
                </a:solidFill>
                <a:sym typeface="+mn-ea"/>
              </a:rPr>
              <a:t>+10</a:t>
            </a:r>
            <a:r>
              <a:rPr lang="zh-CN" altLang="en-US" sz="2000">
                <a:solidFill>
                  <a:schemeClr val="bg2"/>
                </a:solidFill>
                <a:sym typeface="+mn-ea"/>
              </a:rPr>
              <a:t>日内首板</a:t>
            </a:r>
            <a:r>
              <a:rPr lang="en-US" altLang="zh-CN" sz="2000">
                <a:solidFill>
                  <a:schemeClr val="bg2"/>
                </a:solidFill>
                <a:sym typeface="+mn-ea"/>
              </a:rPr>
              <a:t>+</a:t>
            </a:r>
            <a:r>
              <a:rPr lang="zh-CN" altLang="en-US" sz="2000">
                <a:solidFill>
                  <a:schemeClr val="bg2"/>
                </a:solidFill>
                <a:sym typeface="+mn-ea"/>
              </a:rPr>
              <a:t>席位紫旗</a:t>
            </a:r>
            <a:endParaRPr lang="zh-CN" altLang="en-US" sz="2000">
              <a:solidFill>
                <a:schemeClr val="bg2"/>
              </a:solidFill>
            </a:endParaRPr>
          </a:p>
          <a:p>
            <a:pPr marL="215900" indent="0" fontAlgn="auto">
              <a:lnSpc>
                <a:spcPct val="150000"/>
              </a:lnSpc>
            </a:pPr>
            <a:r>
              <a:rPr lang="en-US" altLang="zh-CN" sz="2000">
                <a:solidFill>
                  <a:schemeClr val="bg2"/>
                </a:solidFill>
                <a:sym typeface="+mn-ea"/>
              </a:rPr>
              <a:t>3</a:t>
            </a:r>
            <a:r>
              <a:rPr lang="zh-CN" altLang="en-US" sz="2000">
                <a:solidFill>
                  <a:schemeClr val="bg2"/>
                </a:solidFill>
                <a:sym typeface="+mn-ea"/>
              </a:rPr>
              <a:t>、</a:t>
            </a:r>
            <a:r>
              <a:rPr lang="zh-CN" altLang="en-US" sz="200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拉升区域</a:t>
            </a:r>
            <a:r>
              <a:rPr lang="zh-CN" altLang="en-US" sz="2000">
                <a:solidFill>
                  <a:schemeClr val="bg2"/>
                </a:solidFill>
                <a:sym typeface="+mn-ea"/>
              </a:rPr>
              <a:t>（中线上攻和短线上攻都高于</a:t>
            </a:r>
            <a:r>
              <a:rPr lang="en-US" altLang="zh-CN" sz="2000">
                <a:solidFill>
                  <a:schemeClr val="bg2"/>
                </a:solidFill>
                <a:sym typeface="+mn-ea"/>
              </a:rPr>
              <a:t>20</a:t>
            </a:r>
            <a:r>
              <a:rPr lang="zh-CN" altLang="en-US" sz="2000">
                <a:solidFill>
                  <a:schemeClr val="bg2"/>
                </a:solidFill>
                <a:sym typeface="+mn-ea"/>
              </a:rPr>
              <a:t>）</a:t>
            </a:r>
            <a:r>
              <a:rPr lang="en-US" altLang="zh-CN" sz="2000">
                <a:solidFill>
                  <a:schemeClr val="bg2"/>
                </a:solidFill>
                <a:sym typeface="+mn-ea"/>
              </a:rPr>
              <a:t>-</a:t>
            </a:r>
            <a:r>
              <a:rPr lang="zh-CN" altLang="en-US" sz="2000">
                <a:solidFill>
                  <a:schemeClr val="bg2"/>
                </a:solidFill>
                <a:sym typeface="+mn-ea"/>
              </a:rPr>
              <a:t>敢于上仓位</a:t>
            </a:r>
            <a:endParaRPr lang="zh-CN" altLang="en-US" sz="2000">
              <a:solidFill>
                <a:schemeClr val="bg2"/>
              </a:solidFill>
            </a:endParaRPr>
          </a:p>
          <a:p>
            <a:pPr marL="215900" indent="0" fontAlgn="auto">
              <a:lnSpc>
                <a:spcPct val="150000"/>
              </a:lnSpc>
            </a:pPr>
            <a:r>
              <a:rPr lang="zh-CN" altLang="en-US" sz="2000">
                <a:solidFill>
                  <a:schemeClr val="bg2"/>
                </a:solidFill>
              </a:rPr>
              <a:t>游庄混合：</a:t>
            </a:r>
            <a:r>
              <a:rPr lang="en-US" altLang="zh-CN" sz="2000">
                <a:solidFill>
                  <a:schemeClr val="bg2"/>
                </a:solidFill>
              </a:rPr>
              <a:t>10</a:t>
            </a:r>
            <a:r>
              <a:rPr lang="zh-CN" altLang="en-US" sz="2000">
                <a:solidFill>
                  <a:schemeClr val="bg2"/>
                </a:solidFill>
              </a:rPr>
              <a:t>日内超级单红</a:t>
            </a:r>
            <a:r>
              <a:rPr lang="en-US" altLang="zh-CN" sz="2000">
                <a:solidFill>
                  <a:schemeClr val="bg2"/>
                </a:solidFill>
              </a:rPr>
              <a:t>+10</a:t>
            </a:r>
            <a:r>
              <a:rPr lang="zh-CN" altLang="en-US" sz="2000">
                <a:solidFill>
                  <a:schemeClr val="bg2"/>
                </a:solidFill>
              </a:rPr>
              <a:t>日内出现紫旗</a:t>
            </a:r>
            <a:r>
              <a:rPr lang="en-US" altLang="zh-CN" sz="2000">
                <a:solidFill>
                  <a:schemeClr val="bg2"/>
                </a:solidFill>
              </a:rPr>
              <a:t>+10</a:t>
            </a:r>
            <a:r>
              <a:rPr lang="zh-CN" altLang="en-US" sz="2000">
                <a:solidFill>
                  <a:schemeClr val="bg2"/>
                </a:solidFill>
              </a:rPr>
              <a:t>日内主力变紫</a:t>
            </a:r>
            <a:r>
              <a:rPr lang="en-US" altLang="zh-CN" sz="2000">
                <a:solidFill>
                  <a:schemeClr val="bg2"/>
                </a:solidFill>
              </a:rPr>
              <a:t>+</a:t>
            </a:r>
            <a:r>
              <a:rPr lang="zh-CN" altLang="en-US" sz="2000">
                <a:solidFill>
                  <a:schemeClr val="bg2"/>
                </a:solidFill>
              </a:rPr>
              <a:t>主力连续控盘</a:t>
            </a:r>
            <a:endParaRPr lang="zh-CN" altLang="en-US" sz="2000">
              <a:solidFill>
                <a:schemeClr val="bg2"/>
              </a:solidFill>
            </a:endParaRPr>
          </a:p>
          <a:p>
            <a:pPr marL="215900" indent="0" fontAlgn="auto">
              <a:lnSpc>
                <a:spcPct val="150000"/>
              </a:lnSpc>
            </a:pPr>
            <a:r>
              <a:rPr lang="zh-CN" altLang="en-US" sz="2000">
                <a:solidFill>
                  <a:schemeClr val="bg2"/>
                </a:solidFill>
              </a:rPr>
              <a:t>风口游庄：风口龙头股</a:t>
            </a:r>
            <a:r>
              <a:rPr lang="en-US" altLang="zh-CN" sz="2000">
                <a:solidFill>
                  <a:schemeClr val="bg2"/>
                </a:solidFill>
              </a:rPr>
              <a:t>+</a:t>
            </a:r>
            <a:r>
              <a:rPr lang="zh-CN" altLang="en-US" sz="2000">
                <a:solidFill>
                  <a:schemeClr val="bg2"/>
                </a:solidFill>
              </a:rPr>
              <a:t>游庄混合战法</a:t>
            </a:r>
            <a:endParaRPr lang="zh-CN" altLang="en-US" sz="2000">
              <a:solidFill>
                <a:schemeClr val="bg2"/>
              </a:solidFill>
            </a:endParaRPr>
          </a:p>
          <a:p>
            <a:pPr marL="215900" indent="0" fontAlgn="auto">
              <a:lnSpc>
                <a:spcPct val="150000"/>
              </a:lnSpc>
            </a:pPr>
            <a:r>
              <a:rPr lang="en-US" altLang="zh-CN" sz="2000">
                <a:solidFill>
                  <a:schemeClr val="bg2"/>
                </a:solidFill>
              </a:rPr>
              <a:t>4</a:t>
            </a:r>
            <a:r>
              <a:rPr lang="zh-CN" altLang="en-US" sz="2000">
                <a:solidFill>
                  <a:schemeClr val="bg2"/>
                </a:solidFill>
              </a:rPr>
              <a:t>、</a:t>
            </a:r>
            <a:r>
              <a:rPr lang="zh-CN" altLang="en-US" sz="2000">
                <a:solidFill>
                  <a:srgbClr val="FF0000"/>
                </a:solidFill>
                <a:highlight>
                  <a:srgbClr val="FFFF00"/>
                </a:highlight>
              </a:rPr>
              <a:t>分裂区域</a:t>
            </a:r>
            <a:r>
              <a:rPr lang="zh-CN" altLang="en-US" sz="2000">
                <a:solidFill>
                  <a:schemeClr val="bg2"/>
                </a:solidFill>
              </a:rPr>
              <a:t>（一个数据特别高，一个数据特别低）</a:t>
            </a:r>
            <a:r>
              <a:rPr lang="en-US" altLang="zh-CN" sz="2000">
                <a:solidFill>
                  <a:schemeClr val="bg2"/>
                </a:solidFill>
              </a:rPr>
              <a:t>-</a:t>
            </a:r>
            <a:r>
              <a:rPr lang="zh-CN" altLang="en-US" sz="2000">
                <a:solidFill>
                  <a:schemeClr val="bg2"/>
                </a:solidFill>
              </a:rPr>
              <a:t>风格对不上的人小仓位</a:t>
            </a:r>
            <a:endParaRPr lang="zh-CN" altLang="en-US" sz="2000">
              <a:solidFill>
                <a:schemeClr val="bg2"/>
              </a:solidFill>
            </a:endParaRPr>
          </a:p>
          <a:p>
            <a:pPr marL="215900" indent="0" fontAlgn="auto">
              <a:lnSpc>
                <a:spcPct val="150000"/>
              </a:lnSpc>
            </a:pPr>
            <a:r>
              <a:rPr lang="zh-CN" altLang="en-US" sz="2000">
                <a:solidFill>
                  <a:schemeClr val="bg2"/>
                </a:solidFill>
              </a:rPr>
              <a:t>这种时候中线玩家已经拿着中线股乘风破浪了，</a:t>
            </a:r>
            <a:endParaRPr lang="zh-CN" altLang="en-US" sz="2000">
              <a:solidFill>
                <a:schemeClr val="bg2"/>
              </a:solidFill>
            </a:endParaRPr>
          </a:p>
          <a:p>
            <a:pPr marL="215900" indent="0" fontAlgn="auto">
              <a:lnSpc>
                <a:spcPct val="150000"/>
              </a:lnSpc>
            </a:pPr>
            <a:r>
              <a:rPr lang="zh-CN" altLang="en-US" sz="2000">
                <a:solidFill>
                  <a:schemeClr val="bg2"/>
                </a:solidFill>
              </a:rPr>
              <a:t>短线玩家要想提升胜率，必须找准题材做回踩，切不可追高入场</a:t>
            </a:r>
            <a:endParaRPr lang="zh-CN" altLang="en-US" sz="2000">
              <a:solidFill>
                <a:schemeClr val="bg2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>
            <p:custDataLst>
              <p:tags r:id="rId2"/>
            </p:custDataLst>
          </p:nvPr>
        </p:nvSpPr>
        <p:spPr>
          <a:xfrm>
            <a:off x="626110" y="658241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:宋旭先丨执业编号:</a:t>
            </a:r>
            <a:r>
              <a:rPr lang="zh-CN" altLang="en-US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A1120624060005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40" y="645160"/>
            <a:ext cx="3019425" cy="19608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8420" y="645160"/>
            <a:ext cx="2981325" cy="19615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9670" y="643890"/>
            <a:ext cx="2943225" cy="19621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30630" y="2812415"/>
            <a:ext cx="1353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超短线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53940" y="2812415"/>
            <a:ext cx="1353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短线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539480" y="2812415"/>
            <a:ext cx="1353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短线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1095" y="3387090"/>
            <a:ext cx="2971800" cy="19526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8420" y="3310890"/>
            <a:ext cx="3019425" cy="20288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853940" y="5617845"/>
            <a:ext cx="1353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中线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300085" y="5617845"/>
            <a:ext cx="1353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中长线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440" y="3310890"/>
            <a:ext cx="3019425" cy="215265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230630" y="5621020"/>
            <a:ext cx="1353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波段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683240" y="1624965"/>
            <a:ext cx="560070" cy="35007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>
                <a:solidFill>
                  <a:schemeClr val="bg1"/>
                </a:solidFill>
              </a:rPr>
              <a:t>接下来举几个例子</a:t>
            </a:r>
            <a:endParaRPr lang="zh-CN" altLang="en-US" sz="2800">
              <a:solidFill>
                <a:schemeClr val="bg1"/>
              </a:solidFill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>
            <p:custDataLst>
              <p:tags r:id="rId2"/>
            </p:custDataLst>
          </p:nvPr>
        </p:nvSpPr>
        <p:spPr>
          <a:xfrm>
            <a:off x="626110" y="658241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:宋旭先丨执业编号: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A1120624060005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675" y="1312545"/>
            <a:ext cx="9899650" cy="517906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256030" y="789305"/>
            <a:ext cx="9298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>
                <a:solidFill>
                  <a:schemeClr val="bg1"/>
                </a:solidFill>
              </a:rPr>
              <a:t>控盘回档</a:t>
            </a:r>
            <a:r>
              <a:rPr lang="en-US" altLang="zh-CN">
                <a:solidFill>
                  <a:schemeClr val="bg1"/>
                </a:solidFill>
              </a:rPr>
              <a:t>+</a:t>
            </a:r>
            <a:r>
              <a:rPr lang="zh-CN" altLang="en-US">
                <a:solidFill>
                  <a:schemeClr val="bg1"/>
                </a:solidFill>
              </a:rPr>
              <a:t>横盘突破</a:t>
            </a:r>
            <a:endParaRPr lang="zh-CN" altLang="en-US">
              <a:solidFill>
                <a:schemeClr val="bg1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>
            <p:custDataLst>
              <p:tags r:id="rId2"/>
            </p:custDataLst>
          </p:nvPr>
        </p:nvSpPr>
        <p:spPr>
          <a:xfrm>
            <a:off x="626110" y="658241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:宋旭先丨执业编号: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A1120624060005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30" y="1254125"/>
            <a:ext cx="10034905" cy="523176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87730" y="789305"/>
            <a:ext cx="94716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双红双紫</a:t>
            </a:r>
            <a:r>
              <a:rPr lang="en-US" altLang="zh-CN">
                <a:solidFill>
                  <a:schemeClr val="bg1"/>
                </a:solidFill>
              </a:rPr>
              <a:t>/</a:t>
            </a:r>
            <a:r>
              <a:rPr lang="zh-CN" altLang="en-US">
                <a:solidFill>
                  <a:schemeClr val="bg1"/>
                </a:solidFill>
              </a:rPr>
              <a:t>首板爆量</a:t>
            </a:r>
            <a:r>
              <a:rPr lang="en-US" altLang="zh-CN">
                <a:solidFill>
                  <a:schemeClr val="bg1"/>
                </a:solidFill>
              </a:rPr>
              <a:t>/</a:t>
            </a:r>
            <a:r>
              <a:rPr lang="zh-CN" altLang="en-US">
                <a:solidFill>
                  <a:schemeClr val="bg1"/>
                </a:solidFill>
              </a:rPr>
              <a:t>首板紫旗</a:t>
            </a:r>
            <a:r>
              <a:rPr lang="en-US" altLang="zh-CN">
                <a:solidFill>
                  <a:schemeClr val="bg1"/>
                </a:solidFill>
              </a:rPr>
              <a:t>/</a:t>
            </a:r>
            <a:r>
              <a:rPr lang="zh-CN" altLang="en-US">
                <a:solidFill>
                  <a:schemeClr val="bg1"/>
                </a:solidFill>
              </a:rPr>
              <a:t>控盘回档、主要它还是</a:t>
            </a:r>
            <a:r>
              <a:rPr lang="en-US" altLang="zh-CN">
                <a:solidFill>
                  <a:schemeClr val="bg1"/>
                </a:solidFill>
              </a:rPr>
              <a:t>cips</a:t>
            </a:r>
            <a:r>
              <a:rPr lang="zh-CN" altLang="en-US">
                <a:solidFill>
                  <a:schemeClr val="bg1"/>
                </a:solidFill>
              </a:rPr>
              <a:t>的</a:t>
            </a:r>
            <a:endParaRPr lang="zh-CN" altLang="en-US">
              <a:solidFill>
                <a:schemeClr val="bg1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>
            <p:custDataLst>
              <p:tags r:id="rId2"/>
            </p:custDataLst>
          </p:nvPr>
        </p:nvSpPr>
        <p:spPr>
          <a:xfrm>
            <a:off x="626110" y="658241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:宋旭先丨执业编号:</a:t>
            </a:r>
            <a:r>
              <a:rPr lang="zh-CN" altLang="en-US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A1120624060005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230" y="1368425"/>
            <a:ext cx="9412605" cy="492125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099820" y="963930"/>
            <a:ext cx="94716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前面小阴小阳</a:t>
            </a:r>
            <a:r>
              <a:rPr lang="en-US" altLang="zh-CN">
                <a:solidFill>
                  <a:schemeClr val="bg1"/>
                </a:solidFill>
              </a:rPr>
              <a:t>+</a:t>
            </a:r>
            <a:r>
              <a:rPr lang="zh-CN" altLang="en-US">
                <a:solidFill>
                  <a:schemeClr val="bg1"/>
                </a:solidFill>
              </a:rPr>
              <a:t>控盘回档，突然横盘突破涨停并爆量，下一个例子牵涉到的战法更多</a:t>
            </a:r>
            <a:endParaRPr lang="zh-CN" altLang="en-US">
              <a:solidFill>
                <a:schemeClr val="bg1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>
            <p:custDataLst>
              <p:tags r:id="rId2"/>
            </p:custDataLst>
          </p:nvPr>
        </p:nvSpPr>
        <p:spPr>
          <a:xfrm>
            <a:off x="626110" y="658241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:宋旭先丨执业编号:</a:t>
            </a:r>
            <a:r>
              <a:rPr lang="zh-CN" altLang="en-US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A1120624060005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505" y="1342390"/>
            <a:ext cx="9805035" cy="513524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65505" y="657860"/>
            <a:ext cx="94716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同样的玩法，在同一个票上不止出现一次，硬扛不划算，但也不能跟丢了，你相信是牛股，就要持续做它【符合要求】的部分</a:t>
            </a:r>
            <a:endParaRPr lang="zh-CN" altLang="en-US">
              <a:solidFill>
                <a:schemeClr val="bg1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>
            <p:custDataLst>
              <p:tags r:id="rId2"/>
            </p:custDataLst>
          </p:nvPr>
        </p:nvSpPr>
        <p:spPr>
          <a:xfrm>
            <a:off x="626110" y="658241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:宋旭先丨执业编号:</a:t>
            </a:r>
            <a:r>
              <a:rPr lang="zh-CN" altLang="en-US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A1120624060005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820" y="1417955"/>
            <a:ext cx="9471025" cy="501586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099820" y="963930"/>
            <a:ext cx="94716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同样的一个票，符合了各种各样的战法的时候，怎么办？挣你自己接受的部分！不后悔！</a:t>
            </a:r>
            <a:endParaRPr lang="zh-CN" altLang="en-US">
              <a:solidFill>
                <a:schemeClr val="bg1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>
            <p:custDataLst>
              <p:tags r:id="rId2"/>
            </p:custDataLst>
          </p:nvPr>
        </p:nvSpPr>
        <p:spPr>
          <a:xfrm>
            <a:off x="626110" y="658241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:宋旭先丨执业编号:</a:t>
            </a:r>
            <a:r>
              <a:rPr lang="zh-CN" altLang="en-US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A1120624060005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75" y="658495"/>
            <a:ext cx="11271250" cy="58534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>
            <p:custDataLst>
              <p:tags r:id="rId2"/>
            </p:custDataLst>
          </p:nvPr>
        </p:nvSpPr>
        <p:spPr>
          <a:xfrm>
            <a:off x="626110" y="658241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:宋旭先丨执业编号:</a:t>
            </a:r>
            <a:r>
              <a:rPr lang="zh-CN" altLang="en-US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A1120624060005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583565"/>
            <a:ext cx="11506835" cy="599884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4226560" y="171608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3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Medium" panose="020B0600000000000000" charset="-122"/>
              <a:ea typeface="思源黑体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2118043" y="3064510"/>
            <a:ext cx="7955915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76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如何做熟不做生</a:t>
            </a:r>
            <a:endParaRPr lang="zh-CN" altLang="en-US" sz="76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279015" y="2635250"/>
            <a:ext cx="7641590" cy="0"/>
          </a:xfrm>
          <a:prstGeom prst="line">
            <a:avLst/>
          </a:prstGeom>
          <a:ln>
            <a:gradFill>
              <a:gsLst>
                <a:gs pos="0">
                  <a:srgbClr val="1E38B8"/>
                </a:gs>
                <a:gs pos="50000">
                  <a:srgbClr val="B77DFE"/>
                </a:gs>
                <a:gs pos="100000">
                  <a:srgbClr val="1E38B8"/>
                </a:gs>
              </a:gsLst>
              <a:lin ang="0" scaled="0"/>
            </a:gra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目录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555" y="1383030"/>
            <a:ext cx="1457325" cy="3444240"/>
          </a:xfrm>
          <a:prstGeom prst="rect">
            <a:avLst/>
          </a:prstGeom>
        </p:spPr>
      </p:pic>
      <p:pic>
        <p:nvPicPr>
          <p:cNvPr id="6" name="图片 5" descr="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187700" y="1417320"/>
            <a:ext cx="7849870" cy="794385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3446780" y="1473835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第一章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5694045" y="1568450"/>
            <a:ext cx="513016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自己适合做什么</a:t>
            </a:r>
            <a:r>
              <a:rPr lang="en-US" altLang="zh-CN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-</a:t>
            </a:r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知己</a:t>
            </a:r>
            <a:r>
              <a:rPr lang="en-US" altLang="zh-CN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15" name="图片 14" descr="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187700" y="2407920"/>
            <a:ext cx="7849870" cy="794385"/>
          </a:xfrm>
          <a:prstGeom prst="rect">
            <a:avLst/>
          </a:prstGeom>
        </p:spPr>
      </p:pic>
      <p:sp>
        <p:nvSpPr>
          <p:cNvPr id="16" name="文本框 15"/>
          <p:cNvSpPr txBox="1"/>
          <p:nvPr>
            <p:custDataLst>
              <p:tags r:id="rId8"/>
            </p:custDataLst>
          </p:nvPr>
        </p:nvSpPr>
        <p:spPr>
          <a:xfrm>
            <a:off x="3446780" y="2464435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</a:t>
            </a:r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二章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9"/>
            </p:custDataLst>
          </p:nvPr>
        </p:nvSpPr>
        <p:spPr>
          <a:xfrm>
            <a:off x="5694045" y="2576195"/>
            <a:ext cx="513016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000">
                <a:solidFill>
                  <a:schemeClr val="bg2"/>
                </a:solidFill>
                <a:sym typeface="+mn-ea"/>
              </a:rPr>
              <a:t>市场适合做什么</a:t>
            </a:r>
            <a:r>
              <a:rPr lang="en-US" altLang="zh-CN" sz="3000">
                <a:solidFill>
                  <a:schemeClr val="bg2"/>
                </a:solidFill>
                <a:sym typeface="+mn-ea"/>
              </a:rPr>
              <a:t>-</a:t>
            </a:r>
            <a:r>
              <a:rPr lang="zh-CN" altLang="en-US" sz="3000">
                <a:solidFill>
                  <a:schemeClr val="bg2"/>
                </a:solidFill>
                <a:sym typeface="+mn-ea"/>
              </a:rPr>
              <a:t>知彼</a:t>
            </a:r>
            <a:endParaRPr lang="zh-CN" altLang="en-US" sz="3000">
              <a:solidFill>
                <a:schemeClr val="bg2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2" name="图片 21" descr="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187700" y="3398520"/>
            <a:ext cx="7849870" cy="794385"/>
          </a:xfrm>
          <a:prstGeom prst="rect">
            <a:avLst/>
          </a:prstGeom>
        </p:spPr>
      </p:pic>
      <p:sp>
        <p:nvSpPr>
          <p:cNvPr id="24" name="文本框 23"/>
          <p:cNvSpPr txBox="1"/>
          <p:nvPr>
            <p:custDataLst>
              <p:tags r:id="rId11"/>
            </p:custDataLst>
          </p:nvPr>
        </p:nvSpPr>
        <p:spPr>
          <a:xfrm>
            <a:off x="3446780" y="3455035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</a:t>
            </a:r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三章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12"/>
            </p:custDataLst>
          </p:nvPr>
        </p:nvSpPr>
        <p:spPr>
          <a:xfrm>
            <a:off x="5694045" y="3557905"/>
            <a:ext cx="513016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做熟不做生</a:t>
            </a:r>
            <a:r>
              <a:rPr lang="en-US" altLang="zh-CN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-</a:t>
            </a:r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目标是挣钱</a:t>
            </a:r>
            <a:r>
              <a:rPr lang="en-US" altLang="zh-CN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</a:t>
            </a:r>
            <a:endParaRPr lang="en-US" altLang="zh-CN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6" name="图片 25" descr="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195320" y="4355465"/>
            <a:ext cx="7841615" cy="794385"/>
          </a:xfrm>
          <a:prstGeom prst="rect">
            <a:avLst/>
          </a:prstGeom>
        </p:spPr>
      </p:pic>
      <p:sp>
        <p:nvSpPr>
          <p:cNvPr id="27" name="文本框 26"/>
          <p:cNvSpPr txBox="1"/>
          <p:nvPr>
            <p:custDataLst>
              <p:tags r:id="rId14"/>
            </p:custDataLst>
          </p:nvPr>
        </p:nvSpPr>
        <p:spPr>
          <a:xfrm>
            <a:off x="3454400" y="4411980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第四章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5"/>
            </p:custDataLst>
          </p:nvPr>
        </p:nvSpPr>
        <p:spPr>
          <a:xfrm>
            <a:off x="5694045" y="4494530"/>
            <a:ext cx="513016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解决不懂</a:t>
            </a:r>
            <a:r>
              <a:rPr lang="en-US" altLang="zh-CN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=</a:t>
            </a:r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解决执行力</a:t>
            </a:r>
            <a:r>
              <a:rPr lang="en-US" altLang="zh-CN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</a:t>
            </a:r>
            <a:endParaRPr lang="en-US" altLang="zh-CN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  <p:custDataLst>
      <p:tags r:id="rId16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>
            <p:custDataLst>
              <p:tags r:id="rId2"/>
            </p:custDataLst>
          </p:nvPr>
        </p:nvSpPr>
        <p:spPr>
          <a:xfrm>
            <a:off x="626110" y="658241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:宋旭先丨执业编号: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A1120624060005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32535" y="1385570"/>
            <a:ext cx="9727565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bg1"/>
                </a:solidFill>
              </a:rPr>
              <a:t>目的：解决想太多，做得不严格的问题</a:t>
            </a:r>
            <a:endParaRPr lang="zh-CN" altLang="en-US" sz="3200">
              <a:solidFill>
                <a:schemeClr val="bg1"/>
              </a:solidFill>
            </a:endParaRPr>
          </a:p>
          <a:p>
            <a:r>
              <a:rPr lang="zh-CN" altLang="en-US" sz="3200">
                <a:solidFill>
                  <a:schemeClr val="bg1"/>
                </a:solidFill>
              </a:rPr>
              <a:t>好处：心不慌，买和卖都知道怎么处理，能不能进，能不能继续拿，哪怕做错了，也知道错在哪儿</a:t>
            </a:r>
            <a:endParaRPr lang="en-US" altLang="zh-CN" sz="3200">
              <a:solidFill>
                <a:schemeClr val="bg1"/>
              </a:solidFill>
            </a:endParaRPr>
          </a:p>
          <a:p>
            <a:endParaRPr lang="en-US" altLang="zh-CN" sz="3200">
              <a:solidFill>
                <a:schemeClr val="bg1"/>
              </a:solidFill>
            </a:endParaRPr>
          </a:p>
          <a:p>
            <a:r>
              <a:rPr lang="en-US" altLang="zh-CN" sz="3200">
                <a:solidFill>
                  <a:schemeClr val="bg1"/>
                </a:solidFill>
              </a:rPr>
              <a:t>1</a:t>
            </a:r>
            <a:r>
              <a:rPr lang="zh-CN" altLang="en-US" sz="3200">
                <a:solidFill>
                  <a:schemeClr val="bg1"/>
                </a:solidFill>
              </a:rPr>
              <a:t>、</a:t>
            </a:r>
            <a:r>
              <a:rPr lang="zh-CN" altLang="en-US" sz="3200">
                <a:solidFill>
                  <a:srgbClr val="FF0000"/>
                </a:solidFill>
                <a:highlight>
                  <a:srgbClr val="FFFF00"/>
                </a:highlight>
              </a:rPr>
              <a:t>同一个战法反复做符合的票</a:t>
            </a:r>
            <a:r>
              <a:rPr lang="en-US" altLang="zh-CN" sz="3200">
                <a:solidFill>
                  <a:schemeClr val="bg1"/>
                </a:solidFill>
              </a:rPr>
              <a:t>  </a:t>
            </a:r>
            <a:r>
              <a:rPr lang="zh-CN" altLang="en-US" sz="3200">
                <a:solidFill>
                  <a:schemeClr val="bg1"/>
                </a:solidFill>
              </a:rPr>
              <a:t>只认战法</a:t>
            </a:r>
            <a:r>
              <a:rPr lang="en-US" altLang="zh-CN" sz="3200">
                <a:solidFill>
                  <a:schemeClr val="bg1"/>
                </a:solidFill>
              </a:rPr>
              <a:t>-</a:t>
            </a:r>
            <a:r>
              <a:rPr lang="zh-CN" altLang="en-US" sz="3200">
                <a:solidFill>
                  <a:schemeClr val="bg1"/>
                </a:solidFill>
              </a:rPr>
              <a:t>不认票</a:t>
            </a:r>
            <a:endParaRPr lang="zh-CN" altLang="en-US" sz="3200">
              <a:solidFill>
                <a:schemeClr val="bg1"/>
              </a:solidFill>
            </a:endParaRPr>
          </a:p>
          <a:p>
            <a:endParaRPr lang="zh-CN" altLang="en-US" sz="3200">
              <a:solidFill>
                <a:schemeClr val="bg1"/>
              </a:solidFill>
            </a:endParaRPr>
          </a:p>
          <a:p>
            <a:r>
              <a:rPr lang="en-US" altLang="zh-CN" sz="3200">
                <a:solidFill>
                  <a:schemeClr val="bg1"/>
                </a:solidFill>
              </a:rPr>
              <a:t>2</a:t>
            </a:r>
            <a:r>
              <a:rPr lang="zh-CN" altLang="en-US" sz="3200">
                <a:solidFill>
                  <a:schemeClr val="bg1"/>
                </a:solidFill>
              </a:rPr>
              <a:t>、</a:t>
            </a:r>
            <a:r>
              <a:rPr lang="zh-CN" altLang="en-US" sz="3200">
                <a:solidFill>
                  <a:srgbClr val="FF0000"/>
                </a:solidFill>
                <a:highlight>
                  <a:srgbClr val="FFFF00"/>
                </a:highlight>
              </a:rPr>
              <a:t>同一个股票反复做符合的部分</a:t>
            </a:r>
            <a:r>
              <a:rPr lang="en-US" altLang="zh-CN" sz="3200">
                <a:solidFill>
                  <a:schemeClr val="bg1"/>
                </a:solidFill>
              </a:rPr>
              <a:t>  </a:t>
            </a:r>
            <a:r>
              <a:rPr lang="zh-CN" altLang="en-US" sz="3200">
                <a:solidFill>
                  <a:schemeClr val="bg1"/>
                </a:solidFill>
              </a:rPr>
              <a:t>只认票</a:t>
            </a:r>
            <a:r>
              <a:rPr lang="en-US" altLang="zh-CN" sz="3200">
                <a:solidFill>
                  <a:schemeClr val="bg1"/>
                </a:solidFill>
              </a:rPr>
              <a:t>-</a:t>
            </a:r>
            <a:r>
              <a:rPr lang="zh-CN" altLang="en-US" sz="3200">
                <a:solidFill>
                  <a:schemeClr val="bg1"/>
                </a:solidFill>
              </a:rPr>
              <a:t>不认战法</a:t>
            </a:r>
            <a:endParaRPr lang="zh-CN" altLang="en-US" sz="3200">
              <a:solidFill>
                <a:schemeClr val="bg1"/>
              </a:solidFill>
            </a:endParaRPr>
          </a:p>
          <a:p>
            <a:endParaRPr lang="zh-CN" altLang="en-US" sz="3200">
              <a:solidFill>
                <a:schemeClr val="bg1"/>
              </a:solidFill>
            </a:endParaRPr>
          </a:p>
          <a:p>
            <a:r>
              <a:rPr lang="zh-CN" altLang="en-US" sz="3200">
                <a:solidFill>
                  <a:schemeClr val="bg1"/>
                </a:solidFill>
              </a:rPr>
              <a:t>他们是怎么被我教</a:t>
            </a:r>
            <a:r>
              <a:rPr lang="en-US" altLang="zh-CN" sz="3200">
                <a:solidFill>
                  <a:schemeClr val="bg1"/>
                </a:solidFill>
              </a:rPr>
              <a:t>“</a:t>
            </a:r>
            <a:r>
              <a:rPr lang="zh-CN" altLang="en-US" sz="3200">
                <a:solidFill>
                  <a:schemeClr val="bg1"/>
                </a:solidFill>
              </a:rPr>
              <a:t>熟</a:t>
            </a:r>
            <a:r>
              <a:rPr lang="en-US" altLang="zh-CN" sz="3200">
                <a:solidFill>
                  <a:schemeClr val="bg1"/>
                </a:solidFill>
              </a:rPr>
              <a:t>”</a:t>
            </a:r>
            <a:r>
              <a:rPr lang="zh-CN" altLang="en-US" sz="3200">
                <a:solidFill>
                  <a:schemeClr val="bg1"/>
                </a:solidFill>
              </a:rPr>
              <a:t>的呢？</a:t>
            </a:r>
            <a:endParaRPr lang="zh-CN" altLang="en-US" sz="3200">
              <a:solidFill>
                <a:schemeClr val="bg1"/>
              </a:solidFill>
            </a:endParaRPr>
          </a:p>
          <a:p>
            <a:endParaRPr lang="zh-CN" altLang="en-US" sz="3200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>
            <p:custDataLst>
              <p:tags r:id="rId2"/>
            </p:custDataLst>
          </p:nvPr>
        </p:nvSpPr>
        <p:spPr>
          <a:xfrm>
            <a:off x="626110" y="658241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:宋旭先丨执业编号: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A1120624060005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90" y="1068705"/>
            <a:ext cx="3190875" cy="16573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44955" y="1125855"/>
            <a:ext cx="724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6510" y="657860"/>
            <a:ext cx="4391025" cy="59245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380345" y="1715770"/>
            <a:ext cx="13849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665" y="3096260"/>
            <a:ext cx="2933700" cy="30670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2715" y="749935"/>
            <a:ext cx="3448050" cy="56007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498465" y="1007745"/>
            <a:ext cx="13849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>
            <p:custDataLst>
              <p:tags r:id="rId2"/>
            </p:custDataLst>
          </p:nvPr>
        </p:nvSpPr>
        <p:spPr>
          <a:xfrm>
            <a:off x="626110" y="658241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:宋旭先丨执业编号:</a:t>
            </a:r>
            <a:r>
              <a:rPr lang="zh-CN" altLang="en-US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A1120624060005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444115" y="263525"/>
            <a:ext cx="76987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</a:rPr>
              <a:t>用户们做熟了之后的感受</a:t>
            </a:r>
            <a:endParaRPr lang="zh-CN" altLang="en-US" sz="280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/>
          <p:nvPr/>
        </p:nvPicPr>
        <p:blipFill>
          <a:blip r:embed="rId3"/>
          <a:stretch>
            <a:fillRect/>
          </a:stretch>
        </p:blipFill>
        <p:spPr>
          <a:xfrm>
            <a:off x="192405" y="1099820"/>
            <a:ext cx="3649345" cy="4447540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4"/>
          <a:stretch>
            <a:fillRect/>
          </a:stretch>
        </p:blipFill>
        <p:spPr>
          <a:xfrm>
            <a:off x="4083685" y="894715"/>
            <a:ext cx="4025265" cy="46526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0885" y="676275"/>
            <a:ext cx="3569335" cy="58019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55600" y="5547360"/>
            <a:ext cx="76987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以上为特定客户、特定时间区间的较好反馈，个别情况不代表普遍现象，个股历史涨幅不预示其未来表现，过往收益亦不代表未来收益承诺。市场有风险，投资需谨慎！</a:t>
            </a:r>
            <a:endParaRPr lang="zh-CN" altLang="en-US">
              <a:solidFill>
                <a:schemeClr val="bg1"/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>
            <p:custDataLst>
              <p:tags r:id="rId2"/>
            </p:custDataLst>
          </p:nvPr>
        </p:nvSpPr>
        <p:spPr>
          <a:xfrm>
            <a:off x="626110" y="658241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:宋旭先丨执业编号:</a:t>
            </a:r>
            <a:r>
              <a:rPr lang="zh-CN" altLang="en-US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A1120624060005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80" y="617220"/>
            <a:ext cx="3889375" cy="369379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378075" y="99695"/>
            <a:ext cx="7197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</a:rPr>
              <a:t>用户参加培训，坚持按规矩执行的感受</a:t>
            </a:r>
            <a:endParaRPr lang="zh-CN" altLang="en-US" sz="280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/>
          <p:nvPr/>
        </p:nvPicPr>
        <p:blipFill>
          <a:blip r:embed="rId4"/>
          <a:stretch>
            <a:fillRect/>
          </a:stretch>
        </p:blipFill>
        <p:spPr>
          <a:xfrm>
            <a:off x="347980" y="4376420"/>
            <a:ext cx="5674995" cy="14846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9785" y="621665"/>
            <a:ext cx="5305425" cy="30435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6655" y="3731260"/>
            <a:ext cx="5554980" cy="22840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8300" y="6015355"/>
            <a:ext cx="114560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以上为特定客户、特定时间区间的较好反馈，个别情况不代表普遍现象，个股历史涨幅不预示其未来表现，过往收益亦不代表未来收益承诺。市场有风险，投资需谨慎！</a:t>
            </a:r>
            <a:endParaRPr lang="zh-CN" altLang="en-US">
              <a:solidFill>
                <a:schemeClr val="bg1"/>
              </a:solidFill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>
            <p:custDataLst>
              <p:tags r:id="rId2"/>
            </p:custDataLst>
          </p:nvPr>
        </p:nvSpPr>
        <p:spPr>
          <a:xfrm>
            <a:off x="626110" y="658241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:宋旭先丨执业编号:</a:t>
            </a:r>
            <a:r>
              <a:rPr lang="zh-CN" altLang="en-US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A1120624060005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44040" y="443230"/>
            <a:ext cx="8883650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</a:rPr>
              <a:t>很多人追求的东西本身就是错的！</a:t>
            </a:r>
            <a:endParaRPr lang="zh-CN" altLang="en-US" sz="2800">
              <a:solidFill>
                <a:schemeClr val="bg1"/>
              </a:solidFill>
            </a:endParaRPr>
          </a:p>
          <a:p>
            <a:r>
              <a:rPr lang="zh-CN" altLang="en-US" sz="2800">
                <a:solidFill>
                  <a:schemeClr val="bg1"/>
                </a:solidFill>
              </a:rPr>
              <a:t>以为是股票代码，以为是武林秘籍，以为是</a:t>
            </a:r>
            <a:endParaRPr lang="zh-CN" altLang="en-US" sz="2800">
              <a:solidFill>
                <a:schemeClr val="bg1"/>
              </a:solidFill>
            </a:endParaRPr>
          </a:p>
          <a:p>
            <a:endParaRPr lang="zh-CN" altLang="en-US" sz="2800">
              <a:solidFill>
                <a:schemeClr val="bg1"/>
              </a:solidFill>
              <a:sym typeface="+mn-ea"/>
            </a:endParaRPr>
          </a:p>
          <a:p>
            <a:r>
              <a:rPr lang="zh-CN" altLang="en-US" sz="2800">
                <a:solidFill>
                  <a:schemeClr val="bg1"/>
                </a:solidFill>
                <a:sym typeface="+mn-ea"/>
              </a:rPr>
              <a:t>真相：</a:t>
            </a:r>
            <a:r>
              <a:rPr lang="zh-CN" altLang="en-US" sz="2800">
                <a:solidFill>
                  <a:schemeClr val="bg1"/>
                </a:solidFill>
              </a:rPr>
              <a:t>执行力这个问题不解决，炒股就不可能获得真知</a:t>
            </a:r>
            <a:endParaRPr lang="zh-CN" altLang="en-US" sz="2800">
              <a:solidFill>
                <a:schemeClr val="bg1"/>
              </a:solidFill>
            </a:endParaRPr>
          </a:p>
          <a:p>
            <a:r>
              <a:rPr lang="zh-CN" altLang="en-US" sz="2800">
                <a:solidFill>
                  <a:schemeClr val="bg1"/>
                </a:solidFill>
              </a:rPr>
              <a:t>试想：教什么都不听的学生，成绩大概率什么样？</a:t>
            </a:r>
            <a:endParaRPr lang="zh-CN" altLang="en-US" sz="2800">
              <a:solidFill>
                <a:schemeClr val="bg1"/>
              </a:solidFill>
            </a:endParaRPr>
          </a:p>
          <a:p>
            <a:endParaRPr lang="zh-CN" altLang="en-US" sz="2800">
              <a:solidFill>
                <a:schemeClr val="bg1"/>
              </a:solidFill>
            </a:endParaRPr>
          </a:p>
          <a:p>
            <a:r>
              <a:rPr lang="zh-CN" altLang="en-US" sz="2800">
                <a:solidFill>
                  <a:schemeClr val="bg1"/>
                </a:solidFill>
              </a:rPr>
              <a:t>为什么很多人明明知道道理，却就是执行不起来呢？</a:t>
            </a:r>
            <a:endParaRPr lang="zh-CN" altLang="en-US" sz="2800">
              <a:solidFill>
                <a:schemeClr val="bg1"/>
              </a:solidFill>
            </a:endParaRPr>
          </a:p>
          <a:p>
            <a:r>
              <a:rPr lang="zh-CN" altLang="en-US" sz="2800">
                <a:solidFill>
                  <a:schemeClr val="bg1"/>
                </a:solidFill>
              </a:rPr>
              <a:t>因为不是根据他自身的情况来起步的！</a:t>
            </a:r>
            <a:endParaRPr lang="zh-CN" altLang="en-US" sz="2800">
              <a:solidFill>
                <a:schemeClr val="bg1"/>
              </a:solidFill>
            </a:endParaRPr>
          </a:p>
          <a:p>
            <a:r>
              <a:rPr lang="zh-CN" altLang="en-US" sz="2800">
                <a:solidFill>
                  <a:schemeClr val="bg1"/>
                </a:solidFill>
              </a:rPr>
              <a:t>小学生如果教大学知识，哪怕是对的，他也学不进去的</a:t>
            </a:r>
            <a:endParaRPr lang="zh-CN" altLang="en-US" sz="2800">
              <a:solidFill>
                <a:schemeClr val="bg1"/>
              </a:solidFill>
            </a:endParaRPr>
          </a:p>
          <a:p>
            <a:endParaRPr lang="zh-CN" altLang="en-US" sz="2800">
              <a:solidFill>
                <a:schemeClr val="bg1"/>
              </a:solidFill>
              <a:sym typeface="+mn-ea"/>
            </a:endParaRPr>
          </a:p>
          <a:p>
            <a:r>
              <a:rPr lang="zh-CN" altLang="en-US" sz="2800">
                <a:solidFill>
                  <a:schemeClr val="bg1"/>
                </a:solidFill>
                <a:sym typeface="+mn-ea"/>
              </a:rPr>
              <a:t>提到最多的就是【规矩】</a:t>
            </a:r>
            <a:endParaRPr lang="zh-CN" altLang="en-US" sz="2800">
              <a:solidFill>
                <a:schemeClr val="bg1"/>
              </a:solidFill>
            </a:endParaRPr>
          </a:p>
          <a:p>
            <a:r>
              <a:rPr lang="zh-CN" altLang="en-US" sz="2800">
                <a:solidFill>
                  <a:schemeClr val="bg1"/>
                </a:solidFill>
                <a:sym typeface="+mn-ea"/>
              </a:rPr>
              <a:t>学再多，没规矩，就是赌。</a:t>
            </a:r>
            <a:endParaRPr lang="zh-CN" altLang="en-US" sz="2800">
              <a:solidFill>
                <a:schemeClr val="bg1"/>
              </a:solidFill>
            </a:endParaRPr>
          </a:p>
          <a:p>
            <a:r>
              <a:rPr lang="zh-CN" altLang="en-US" sz="2800">
                <a:solidFill>
                  <a:schemeClr val="bg1"/>
                </a:solidFill>
                <a:sym typeface="+mn-ea"/>
              </a:rPr>
              <a:t>规矩究竟是什么？</a:t>
            </a:r>
            <a:endParaRPr lang="zh-CN" altLang="en-US" sz="2800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4226560" y="171608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4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Medium" panose="020B0600000000000000" charset="-122"/>
              <a:ea typeface="思源黑体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2121853" y="2879725"/>
            <a:ext cx="7955915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76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规矩提升执行力</a:t>
            </a:r>
            <a:endParaRPr lang="zh-CN" altLang="en-US" sz="76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279015" y="2635250"/>
            <a:ext cx="7641590" cy="0"/>
          </a:xfrm>
          <a:prstGeom prst="line">
            <a:avLst/>
          </a:prstGeom>
          <a:ln>
            <a:gradFill>
              <a:gsLst>
                <a:gs pos="0">
                  <a:srgbClr val="1E38B8"/>
                </a:gs>
                <a:gs pos="50000">
                  <a:srgbClr val="B77DFE"/>
                </a:gs>
                <a:gs pos="100000">
                  <a:srgbClr val="1E38B8"/>
                </a:gs>
              </a:gsLst>
              <a:lin ang="0" scaled="0"/>
            </a:gra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>
            <p:custDataLst>
              <p:tags r:id="rId2"/>
            </p:custDataLst>
          </p:nvPr>
        </p:nvSpPr>
        <p:spPr>
          <a:xfrm>
            <a:off x="626110" y="658241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:宋旭先丨执业编号:</a:t>
            </a:r>
            <a:r>
              <a:rPr lang="zh-CN" altLang="en-US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A1120624060005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35405" y="666115"/>
            <a:ext cx="952055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  <a:sym typeface="+mn-ea"/>
              </a:rPr>
              <a:t>规矩究竟是什么？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-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仓位，风格，战法，选买减加卖，</a:t>
            </a:r>
            <a:r>
              <a:rPr lang="zh-CN" altLang="en-US" sz="280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标准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  <a:p>
            <a:endParaRPr lang="zh-CN" altLang="en-US" sz="2800">
              <a:solidFill>
                <a:schemeClr val="bg1"/>
              </a:solidFill>
              <a:sym typeface="+mn-ea"/>
            </a:endParaRPr>
          </a:p>
          <a:p>
            <a:r>
              <a:rPr lang="en-US" altLang="zh-CN" sz="2800">
                <a:solidFill>
                  <a:schemeClr val="bg1"/>
                </a:solidFill>
              </a:rPr>
              <a:t>1</a:t>
            </a:r>
            <a:r>
              <a:rPr lang="zh-CN" altLang="en-US" sz="2800">
                <a:solidFill>
                  <a:schemeClr val="bg1"/>
                </a:solidFill>
              </a:rPr>
              <a:t>、规矩是利用你认可的东西来给自己形成约束力。</a:t>
            </a:r>
            <a:endParaRPr lang="zh-CN" altLang="en-US" sz="2800">
              <a:solidFill>
                <a:schemeClr val="bg1"/>
              </a:solidFill>
            </a:endParaRPr>
          </a:p>
          <a:p>
            <a:r>
              <a:rPr lang="zh-CN" altLang="en-US" sz="2800">
                <a:solidFill>
                  <a:schemeClr val="bg1"/>
                </a:solidFill>
              </a:rPr>
              <a:t>自己是否认可上升通道、</a:t>
            </a:r>
            <a:endParaRPr lang="zh-CN" altLang="en-US" sz="2800">
              <a:solidFill>
                <a:schemeClr val="bg1"/>
              </a:solidFill>
            </a:endParaRPr>
          </a:p>
          <a:p>
            <a:r>
              <a:rPr lang="zh-CN" altLang="en-US" sz="2800">
                <a:solidFill>
                  <a:schemeClr val="bg1"/>
                </a:solidFill>
                <a:sym typeface="+mn-ea"/>
              </a:rPr>
              <a:t>自己</a:t>
            </a:r>
            <a:r>
              <a:rPr lang="zh-CN" altLang="en-US" sz="2800">
                <a:solidFill>
                  <a:schemeClr val="bg1"/>
                </a:solidFill>
              </a:rPr>
              <a:t>是否认可资金推动论、</a:t>
            </a:r>
            <a:endParaRPr lang="zh-CN" altLang="en-US" sz="2800">
              <a:solidFill>
                <a:schemeClr val="bg1"/>
              </a:solidFill>
            </a:endParaRPr>
          </a:p>
          <a:p>
            <a:r>
              <a:rPr lang="zh-CN" altLang="en-US" sz="2800">
                <a:solidFill>
                  <a:schemeClr val="bg1"/>
                </a:solidFill>
                <a:sym typeface="+mn-ea"/>
              </a:rPr>
              <a:t>自己</a:t>
            </a:r>
            <a:r>
              <a:rPr lang="zh-CN" altLang="en-US" sz="2800">
                <a:solidFill>
                  <a:schemeClr val="bg1"/>
                </a:solidFill>
              </a:rPr>
              <a:t>是否认可有舍有得、</a:t>
            </a:r>
            <a:endParaRPr lang="zh-CN" altLang="en-US" sz="2800">
              <a:solidFill>
                <a:schemeClr val="bg1"/>
              </a:solidFill>
            </a:endParaRPr>
          </a:p>
          <a:p>
            <a:r>
              <a:rPr lang="zh-CN" altLang="en-US" sz="2800">
                <a:solidFill>
                  <a:schemeClr val="bg1"/>
                </a:solidFill>
                <a:sym typeface="+mn-ea"/>
              </a:rPr>
              <a:t>自己</a:t>
            </a:r>
            <a:r>
              <a:rPr lang="zh-CN" altLang="en-US" sz="2800">
                <a:solidFill>
                  <a:schemeClr val="bg1"/>
                </a:solidFill>
              </a:rPr>
              <a:t>是否认可散户最大的敌人不是主力，而是随性而为</a:t>
            </a:r>
            <a:endParaRPr lang="zh-CN" altLang="en-US" sz="2800">
              <a:solidFill>
                <a:schemeClr val="bg1"/>
              </a:solidFill>
            </a:endParaRPr>
          </a:p>
          <a:p>
            <a:endParaRPr lang="zh-CN" altLang="en-US" sz="2800">
              <a:solidFill>
                <a:schemeClr val="bg1"/>
              </a:solidFill>
            </a:endParaRPr>
          </a:p>
          <a:p>
            <a:r>
              <a:rPr lang="en-US" altLang="zh-CN" sz="2800">
                <a:solidFill>
                  <a:schemeClr val="bg1"/>
                </a:solidFill>
              </a:rPr>
              <a:t>2</a:t>
            </a:r>
            <a:r>
              <a:rPr lang="zh-CN" altLang="en-US" sz="2800">
                <a:solidFill>
                  <a:schemeClr val="bg1"/>
                </a:solidFill>
              </a:rPr>
              <a:t>、规矩约束的是自己，它无法约束别人，更无法约束票。</a:t>
            </a:r>
            <a:endParaRPr lang="zh-CN" altLang="en-US" sz="2800">
              <a:solidFill>
                <a:schemeClr val="bg1"/>
              </a:solidFill>
            </a:endParaRPr>
          </a:p>
          <a:p>
            <a:r>
              <a:rPr lang="zh-CN" altLang="en-US" sz="2800">
                <a:solidFill>
                  <a:schemeClr val="bg1"/>
                </a:solidFill>
              </a:rPr>
              <a:t>该不该有战法？</a:t>
            </a:r>
            <a:endParaRPr lang="zh-CN" altLang="en-US" sz="2800">
              <a:solidFill>
                <a:schemeClr val="bg1"/>
              </a:solidFill>
            </a:endParaRPr>
          </a:p>
          <a:p>
            <a:r>
              <a:rPr lang="zh-CN" altLang="en-US" sz="2800">
                <a:solidFill>
                  <a:schemeClr val="bg1"/>
                </a:solidFill>
                <a:sym typeface="+mn-ea"/>
              </a:rPr>
              <a:t>自己</a:t>
            </a:r>
            <a:r>
              <a:rPr lang="zh-CN" altLang="en-US" sz="2800">
                <a:solidFill>
                  <a:schemeClr val="bg1"/>
                </a:solidFill>
              </a:rPr>
              <a:t>认可一个战法的【前提】是逻辑还是挣钱？</a:t>
            </a:r>
            <a:endParaRPr lang="zh-CN" altLang="en-US" sz="2800">
              <a:solidFill>
                <a:schemeClr val="bg1"/>
              </a:solidFill>
            </a:endParaRPr>
          </a:p>
          <a:p>
            <a:r>
              <a:rPr lang="zh-CN" altLang="en-US" sz="2800">
                <a:solidFill>
                  <a:schemeClr val="bg1"/>
                </a:solidFill>
                <a:sym typeface="+mn-ea"/>
              </a:rPr>
              <a:t>自己</a:t>
            </a:r>
            <a:r>
              <a:rPr lang="zh-CN" altLang="en-US" sz="2800">
                <a:solidFill>
                  <a:schemeClr val="bg1"/>
                </a:solidFill>
              </a:rPr>
              <a:t>纠正一个战法是基于逻辑，基于自己，还是基于账户？</a:t>
            </a:r>
            <a:endParaRPr lang="zh-CN" altLang="en-US" sz="2800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>
            <p:custDataLst>
              <p:tags r:id="rId2"/>
            </p:custDataLst>
          </p:nvPr>
        </p:nvSpPr>
        <p:spPr>
          <a:xfrm>
            <a:off x="626110" y="658241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:宋旭先丨执业编号:</a:t>
            </a:r>
            <a:r>
              <a:rPr lang="zh-CN" altLang="en-US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A1120624060005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06475" y="697230"/>
            <a:ext cx="10211435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框架：</a:t>
            </a:r>
            <a:endParaRPr lang="zh-CN" altLang="en-US" sz="28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l"/>
            <a:r>
              <a:rPr lang="zh-CN" altLang="en-US" sz="28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选：是找</a:t>
            </a:r>
            <a:r>
              <a:rPr lang="zh-CN" altLang="en-US" sz="2800">
                <a:solidFill>
                  <a:srgbClr val="FF0000"/>
                </a:solidFill>
                <a:highlight>
                  <a:srgbClr val="FFFF00"/>
                </a:highlight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自己认可</a:t>
            </a:r>
            <a:r>
              <a:rPr lang="zh-CN" altLang="en-US" sz="28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的票</a:t>
            </a:r>
            <a:endParaRPr lang="zh-CN" altLang="en-US" sz="28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l"/>
            <a:r>
              <a:rPr lang="zh-CN" altLang="en-US" sz="28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买：是找</a:t>
            </a:r>
            <a:r>
              <a:rPr lang="zh-CN" altLang="en-US" sz="2800">
                <a:solidFill>
                  <a:srgbClr val="FF0000"/>
                </a:solidFill>
                <a:highlight>
                  <a:srgbClr val="FFFF00"/>
                </a:highlight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自己认可</a:t>
            </a:r>
            <a:r>
              <a:rPr lang="zh-CN" altLang="en-US" sz="28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的介入信号</a:t>
            </a:r>
            <a:endParaRPr lang="zh-CN" altLang="en-US" sz="28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l"/>
            <a:r>
              <a:rPr lang="zh-CN" altLang="en-US" sz="28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卖：是找</a:t>
            </a:r>
            <a:r>
              <a:rPr lang="zh-CN" altLang="en-US" sz="2800">
                <a:solidFill>
                  <a:srgbClr val="FF0000"/>
                </a:solidFill>
                <a:highlight>
                  <a:srgbClr val="FFFF00"/>
                </a:highlight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自己认可</a:t>
            </a:r>
            <a:r>
              <a:rPr lang="zh-CN" altLang="en-US" sz="28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的离场信号</a:t>
            </a:r>
            <a:endParaRPr lang="zh-CN" altLang="en-US" sz="28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l"/>
            <a:endParaRPr lang="zh-CN" altLang="en-US" sz="28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l"/>
            <a:r>
              <a:rPr lang="zh-CN" altLang="en-US" sz="28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示范：</a:t>
            </a:r>
            <a:endParaRPr lang="zh-CN" altLang="en-US" sz="28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l"/>
            <a:r>
              <a:rPr lang="zh-CN" altLang="en-US" sz="28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风口游庄战法</a:t>
            </a:r>
            <a:endParaRPr lang="zh-CN" altLang="en-US" sz="28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l"/>
            <a:r>
              <a:rPr lang="zh-CN" altLang="en-US" sz="28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选：风口龙头股</a:t>
            </a:r>
            <a:r>
              <a:rPr lang="en-US" altLang="zh-CN" sz="28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+</a:t>
            </a:r>
            <a:r>
              <a:rPr lang="zh-CN" altLang="en-US" sz="28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游庄混合，</a:t>
            </a:r>
            <a:endParaRPr lang="zh-CN" altLang="en-US" sz="28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l"/>
            <a:r>
              <a:rPr lang="zh-CN" altLang="en-US" sz="28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自己认可做风口票吗？不要管别人挣没挣钱，跟你没关系！</a:t>
            </a:r>
            <a:endParaRPr lang="zh-CN" altLang="en-US" sz="28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l"/>
            <a:r>
              <a:rPr lang="zh-CN" altLang="en-US" sz="28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自己认可做龙头股吗？</a:t>
            </a:r>
            <a:endParaRPr lang="zh-CN" altLang="en-US" sz="28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l"/>
            <a:r>
              <a:rPr lang="zh-CN" altLang="en-US" sz="28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自己认可有庄的票更踏实吗？</a:t>
            </a:r>
            <a:endParaRPr lang="zh-CN" altLang="en-US" sz="28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l"/>
            <a:r>
              <a:rPr lang="zh-CN" altLang="en-US" sz="28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自己认可有游资参与的票更有爆发性吗？</a:t>
            </a:r>
            <a:endParaRPr lang="zh-CN" altLang="en-US" sz="28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l"/>
            <a:r>
              <a:rPr lang="zh-CN" altLang="en-US" sz="2800">
                <a:solidFill>
                  <a:srgbClr val="FF0000"/>
                </a:solidFill>
                <a:highlight>
                  <a:srgbClr val="FFFF00"/>
                </a:highlight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有任何一条不认可，这个战法就会执行不好！</a:t>
            </a:r>
            <a:endParaRPr lang="zh-CN" altLang="en-US" sz="2800">
              <a:solidFill>
                <a:srgbClr val="FF0000"/>
              </a:solidFill>
              <a:highlight>
                <a:srgbClr val="FFFF00"/>
              </a:highlight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>
            <p:custDataLst>
              <p:tags r:id="rId2"/>
            </p:custDataLst>
          </p:nvPr>
        </p:nvSpPr>
        <p:spPr>
          <a:xfrm>
            <a:off x="626110" y="658241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:宋旭先丨执业编号:</a:t>
            </a:r>
            <a:r>
              <a:rPr lang="zh-CN" altLang="en-US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A1120624060005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06475" y="697230"/>
            <a:ext cx="10211435" cy="55048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zh-CN" altLang="en-US" sz="2400">
                <a:solidFill>
                  <a:srgbClr val="FF0000"/>
                </a:solidFill>
                <a:highlight>
                  <a:srgbClr val="FFFF00"/>
                </a:highlight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为什么我听了那么多课，依然没找到适合自己的？</a:t>
            </a:r>
            <a:endParaRPr lang="zh-CN" altLang="en-US" sz="2400">
              <a:solidFill>
                <a:srgbClr val="FF0000"/>
              </a:solidFill>
              <a:highlight>
                <a:srgbClr val="FFFF00"/>
              </a:highlight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l"/>
            <a:endParaRPr lang="zh-CN" altLang="en-US" sz="24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l"/>
            <a:r>
              <a:rPr lang="zh-CN" altLang="en-US"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因为那些东西不是自己真正认可的。</a:t>
            </a:r>
            <a:endParaRPr lang="zh-CN" altLang="en-US" sz="24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l"/>
            <a:r>
              <a:rPr lang="zh-CN" altLang="en-US"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因为评估方式不对。</a:t>
            </a:r>
            <a:endParaRPr lang="zh-CN" altLang="en-US" sz="24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l"/>
            <a:r>
              <a:rPr lang="zh-CN" altLang="en-US"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观念相同，行为才可能相同！</a:t>
            </a:r>
            <a:endParaRPr lang="zh-CN" altLang="en-US" sz="24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l"/>
            <a:r>
              <a:rPr lang="zh-CN" altLang="en-US"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这个就是因人而异的点，</a:t>
            </a:r>
            <a:endParaRPr lang="zh-CN" altLang="en-US" sz="24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l"/>
            <a:r>
              <a:rPr lang="zh-CN" altLang="en-US"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要想找到适合自己的，就需要认识真正的自己</a:t>
            </a:r>
            <a:endParaRPr lang="zh-CN" altLang="en-US" sz="24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l"/>
            <a:r>
              <a:rPr lang="zh-CN" altLang="en-US"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如果自己剖析不来，可以找老师帮忙</a:t>
            </a:r>
            <a:endParaRPr lang="zh-CN" altLang="en-US" sz="24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l"/>
            <a:endParaRPr lang="zh-CN" altLang="en-US" sz="24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l"/>
            <a:r>
              <a:rPr lang="zh-CN" altLang="en-US"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执行力来自发自内心的认可。</a:t>
            </a:r>
            <a:endParaRPr lang="zh-CN" altLang="en-US" sz="24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l"/>
            <a:r>
              <a:rPr lang="zh-CN" altLang="en-US"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只有真正找到自己认可的东西，才会真的按照规矩执行，</a:t>
            </a:r>
            <a:endParaRPr lang="zh-CN" altLang="en-US" sz="24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l"/>
            <a:r>
              <a:rPr lang="zh-CN" altLang="en-US"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只有真的严格按照规矩执行了，才能得到规矩的经验。</a:t>
            </a:r>
            <a:endParaRPr lang="zh-CN" altLang="en-US" sz="24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l"/>
            <a:endParaRPr lang="zh-CN" altLang="en-US" sz="24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l"/>
            <a:r>
              <a:rPr lang="zh-CN" altLang="en-US"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选股和买卖都是如此！</a:t>
            </a:r>
            <a:endParaRPr lang="zh-CN" altLang="en-US" sz="24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>
            <p:custDataLst>
              <p:tags r:id="rId2"/>
            </p:custDataLst>
          </p:nvPr>
        </p:nvSpPr>
        <p:spPr>
          <a:xfrm>
            <a:off x="626110" y="658241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:宋旭先丨执业编号:</a:t>
            </a:r>
            <a:r>
              <a:rPr lang="zh-CN" altLang="en-US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A1120624060005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220980" y="697230"/>
            <a:ext cx="3903345" cy="56045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zh-CN" altLang="en-US"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选股和买卖都是如此！</a:t>
            </a:r>
            <a:r>
              <a:rPr lang="en-US" altLang="zh-CN"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 </a:t>
            </a:r>
            <a:endParaRPr lang="en-US" altLang="zh-CN" sz="24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l"/>
            <a:r>
              <a:rPr lang="zh-CN" altLang="en-US"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这些是我认可的</a:t>
            </a:r>
            <a:endParaRPr lang="zh-CN" altLang="en-US" sz="24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l"/>
            <a:r>
              <a:rPr lang="zh-CN" altLang="en-US"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去年下半年一直讲的</a:t>
            </a:r>
            <a:endParaRPr lang="zh-CN" altLang="en-US" sz="24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l"/>
            <a:r>
              <a:rPr lang="zh-CN" altLang="en-US"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科技</a:t>
            </a:r>
            <a:endParaRPr lang="zh-CN" altLang="en-US" sz="24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l"/>
            <a:r>
              <a:rPr lang="zh-CN" altLang="en-US"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国改央改</a:t>
            </a:r>
            <a:endParaRPr lang="zh-CN" altLang="en-US" sz="24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l"/>
            <a:endParaRPr lang="zh-CN" altLang="en-US" sz="24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l"/>
            <a:r>
              <a:rPr lang="en-US" altLang="zh-CN"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2</a:t>
            </a:r>
            <a:r>
              <a:rPr lang="zh-CN" altLang="en-US"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月的科技浪</a:t>
            </a:r>
            <a:endParaRPr lang="zh-CN" altLang="en-US" sz="24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l"/>
            <a:r>
              <a:rPr lang="en-US" altLang="zh-CN"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3</a:t>
            </a:r>
            <a:r>
              <a:rPr lang="zh-CN" altLang="en-US"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月</a:t>
            </a:r>
            <a:r>
              <a:rPr lang="en-US" altLang="zh-CN"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19</a:t>
            </a:r>
            <a:r>
              <a:rPr lang="zh-CN" altLang="en-US"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号群发通知风险提醒</a:t>
            </a:r>
            <a:endParaRPr lang="zh-CN" altLang="en-US" sz="24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l"/>
            <a:r>
              <a:rPr lang="en-US" altLang="zh-CN"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4</a:t>
            </a:r>
            <a:r>
              <a:rPr lang="zh-CN" altLang="en-US"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月</a:t>
            </a:r>
            <a:r>
              <a:rPr lang="en-US" altLang="zh-CN"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9</a:t>
            </a:r>
            <a:r>
              <a:rPr lang="zh-CN" altLang="en-US"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号分析讲的科技脉冲</a:t>
            </a:r>
            <a:endParaRPr lang="zh-CN" altLang="en-US" sz="24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l"/>
            <a:r>
              <a:rPr lang="zh-CN" altLang="en-US"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巴以冲突之后的军工热潮后</a:t>
            </a:r>
            <a:endParaRPr lang="zh-CN" altLang="en-US" sz="24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l"/>
            <a:r>
              <a:rPr lang="zh-CN" altLang="en-US"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我讲了第三步就是</a:t>
            </a:r>
            <a:r>
              <a:rPr lang="en-US" altLang="zh-CN"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cips</a:t>
            </a:r>
            <a:endParaRPr lang="en-US" altLang="zh-CN" sz="24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l"/>
            <a:endParaRPr lang="en-US" altLang="zh-CN" sz="24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l"/>
            <a:r>
              <a:rPr lang="zh-CN" altLang="en-US"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为什么，因为我信，所以我研究的都是我信的东西！</a:t>
            </a:r>
            <a:endParaRPr lang="zh-CN" altLang="en-US" sz="24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l"/>
            <a:r>
              <a:rPr lang="zh-CN" altLang="en-US"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发自内心的信，就会执行！</a:t>
            </a:r>
            <a:endParaRPr lang="zh-CN" altLang="en-US" sz="24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l"/>
            <a:endParaRPr lang="zh-CN" altLang="en-US" sz="24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5805" y="1160145"/>
            <a:ext cx="3747770" cy="53003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955" y="1193165"/>
            <a:ext cx="3943350" cy="52673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4226560" y="171608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PART 01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Medium" panose="020B0600000000000000" charset="-122"/>
              <a:ea typeface="思源黑体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129665" y="2955925"/>
            <a:ext cx="10073640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76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自己适合做什么？</a:t>
            </a:r>
            <a:endParaRPr lang="zh-CN" altLang="en-US" sz="76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279015" y="2635250"/>
            <a:ext cx="7641590" cy="0"/>
          </a:xfrm>
          <a:prstGeom prst="line">
            <a:avLst/>
          </a:prstGeom>
          <a:ln>
            <a:gradFill>
              <a:gsLst>
                <a:gs pos="0">
                  <a:srgbClr val="1E38B8"/>
                </a:gs>
                <a:gs pos="50000">
                  <a:srgbClr val="B77DFE"/>
                </a:gs>
                <a:gs pos="100000">
                  <a:srgbClr val="1E38B8"/>
                </a:gs>
              </a:gsLst>
              <a:lin ang="0" scaled="0"/>
            </a:gra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535" y="4713605"/>
            <a:ext cx="3811905" cy="77851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>
            <p:custDataLst>
              <p:tags r:id="rId2"/>
            </p:custDataLst>
          </p:nvPr>
        </p:nvSpPr>
        <p:spPr>
          <a:xfrm>
            <a:off x="626110" y="658241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:宋旭先丨执业编号:</a:t>
            </a:r>
            <a:r>
              <a:rPr lang="zh-CN" altLang="en-US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A1120624060005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1256030"/>
            <a:ext cx="11502390" cy="488124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>
            <p:custDataLst>
              <p:tags r:id="rId2"/>
            </p:custDataLst>
          </p:nvPr>
        </p:nvSpPr>
        <p:spPr>
          <a:xfrm>
            <a:off x="626110" y="658241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:宋旭先丨执业编号:</a:t>
            </a:r>
            <a:r>
              <a:rPr lang="zh-CN" altLang="en-US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A1120624060005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929130" y="1267460"/>
            <a:ext cx="8334375" cy="38690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zh-CN" altLang="en-US"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最后，我把我给学生留的作业，也给大家思考一下</a:t>
            </a:r>
            <a:endParaRPr lang="zh-CN" altLang="en-US" sz="24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l"/>
            <a:endParaRPr lang="zh-CN" altLang="en-US" sz="24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l"/>
            <a:r>
              <a:rPr lang="en-US" altLang="zh-CN"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1</a:t>
            </a:r>
            <a:r>
              <a:rPr lang="zh-CN" altLang="en-US"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、你是否相信十五五规划对中国股市而言是利好？</a:t>
            </a:r>
            <a:endParaRPr lang="zh-CN" altLang="en-US" sz="24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l"/>
            <a:endParaRPr lang="zh-CN" altLang="en-US" sz="24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l"/>
            <a:r>
              <a:rPr lang="en-US" altLang="zh-CN"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2</a:t>
            </a:r>
            <a:r>
              <a:rPr lang="zh-CN" altLang="en-US"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、你是否你其实也可以找到牛股？</a:t>
            </a:r>
            <a:endParaRPr lang="zh-CN" altLang="en-US" sz="24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l"/>
            <a:endParaRPr lang="zh-CN" altLang="en-US" sz="24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l"/>
            <a:r>
              <a:rPr lang="en-US" altLang="zh-CN"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3</a:t>
            </a:r>
            <a:r>
              <a:rPr lang="zh-CN" altLang="en-US"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、你是否相信你可以通过培训，能逐步变得理智冷静？</a:t>
            </a:r>
            <a:endParaRPr lang="zh-CN" altLang="en-US" sz="24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l"/>
            <a:endParaRPr lang="zh-CN" altLang="en-US" sz="24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l"/>
            <a:r>
              <a:rPr lang="en-US" altLang="zh-CN"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4</a:t>
            </a:r>
            <a:r>
              <a:rPr lang="zh-CN" altLang="en-US"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、你是否相信你以后炒股，也可以有清晰的盈利体系？</a:t>
            </a:r>
            <a:endParaRPr lang="zh-CN" altLang="en-US" sz="24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l"/>
            <a:endParaRPr lang="zh-CN" altLang="en-US" sz="24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组 30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748" y="1723390"/>
            <a:ext cx="8612505" cy="34112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>
            <p:custDataLst>
              <p:tags r:id="rId2"/>
            </p:custDataLst>
          </p:nvPr>
        </p:nvSpPr>
        <p:spPr>
          <a:xfrm>
            <a:off x="519430" y="6582410"/>
            <a:ext cx="1104646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：宋旭先丨执业编号: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A1120624060005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1720850" y="626110"/>
            <a:ext cx="74002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部分朋友的困惑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9465" y="1802130"/>
            <a:ext cx="1061974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>
                <a:solidFill>
                  <a:schemeClr val="bg1"/>
                </a:solidFill>
                <a:sym typeface="+mn-ea"/>
              </a:rPr>
              <a:t>1 </a:t>
            </a:r>
            <a:r>
              <a:rPr lang="zh-CN" sz="2400">
                <a:solidFill>
                  <a:schemeClr val="bg1"/>
                </a:solidFill>
                <a:sym typeface="+mn-ea"/>
              </a:rPr>
              <a:t>学了好多年，好像什么战法都学过了，但又好像什么都没学会</a:t>
            </a:r>
            <a:endParaRPr lang="zh-CN" altLang="en-US" sz="2400">
              <a:solidFill>
                <a:schemeClr val="bg1"/>
              </a:solidFill>
            </a:endParaRPr>
          </a:p>
          <a:p>
            <a:pPr algn="l"/>
            <a:endParaRPr lang="zh-CN" altLang="en-US" sz="2400">
              <a:solidFill>
                <a:schemeClr val="bg1"/>
              </a:solidFill>
            </a:endParaRPr>
          </a:p>
          <a:p>
            <a:pPr algn="l"/>
            <a:r>
              <a:rPr lang="en-US" altLang="zh-CN" sz="2400">
                <a:solidFill>
                  <a:schemeClr val="bg1"/>
                </a:solidFill>
                <a:sym typeface="+mn-ea"/>
              </a:rPr>
              <a:t>2 </a:t>
            </a:r>
            <a:r>
              <a:rPr lang="zh-CN" altLang="en-US" sz="2400">
                <a:solidFill>
                  <a:schemeClr val="bg1"/>
                </a:solidFill>
                <a:sym typeface="+mn-ea"/>
              </a:rPr>
              <a:t>自己做中线时，看别人短线挣钱，自己做短线时，看别人中线挣钱</a:t>
            </a:r>
            <a:endParaRPr lang="zh-CN" altLang="en-US" sz="2400">
              <a:solidFill>
                <a:schemeClr val="bg1"/>
              </a:solidFill>
            </a:endParaRPr>
          </a:p>
          <a:p>
            <a:pPr algn="l"/>
            <a:endParaRPr lang="zh-CN" altLang="en-US" sz="2400">
              <a:solidFill>
                <a:schemeClr val="bg1"/>
              </a:solidFill>
            </a:endParaRPr>
          </a:p>
          <a:p>
            <a:pPr algn="l"/>
            <a:r>
              <a:rPr lang="en-US" altLang="zh-CN" sz="2400">
                <a:solidFill>
                  <a:schemeClr val="bg1"/>
                </a:solidFill>
                <a:sym typeface="+mn-ea"/>
              </a:rPr>
              <a:t>3 </a:t>
            </a:r>
            <a:r>
              <a:rPr lang="zh-CN" altLang="en-US" sz="2400">
                <a:solidFill>
                  <a:schemeClr val="bg1"/>
                </a:solidFill>
                <a:sym typeface="+mn-ea"/>
              </a:rPr>
              <a:t>整天担心市场下跌，结果越担心越涨，二月份踏空之后，三月份进去就横盘</a:t>
            </a:r>
            <a:endParaRPr lang="zh-CN" altLang="en-US" sz="2400">
              <a:solidFill>
                <a:schemeClr val="bg1"/>
              </a:solidFill>
              <a:sym typeface="+mn-ea"/>
            </a:endParaRPr>
          </a:p>
          <a:p>
            <a:pPr algn="l"/>
            <a:endParaRPr lang="en-US" altLang="zh-CN" sz="2400">
              <a:solidFill>
                <a:schemeClr val="bg1"/>
              </a:solidFill>
              <a:sym typeface="+mn-ea"/>
            </a:endParaRPr>
          </a:p>
          <a:p>
            <a:pPr algn="l"/>
            <a:r>
              <a:rPr lang="en-US" altLang="zh-CN" sz="2400">
                <a:solidFill>
                  <a:schemeClr val="bg1"/>
                </a:solidFill>
                <a:sym typeface="+mn-ea"/>
              </a:rPr>
              <a:t>4 </a:t>
            </a:r>
            <a:r>
              <a:rPr lang="zh-CN" altLang="en-US" sz="2400">
                <a:solidFill>
                  <a:schemeClr val="bg1"/>
                </a:solidFill>
                <a:sym typeface="+mn-ea"/>
              </a:rPr>
              <a:t>三月尾斗着胆量入场，一伸手就被四月初打哭</a:t>
            </a:r>
            <a:endParaRPr lang="zh-CN" altLang="en-US" sz="2400">
              <a:solidFill>
                <a:schemeClr val="bg1"/>
              </a:solidFill>
              <a:sym typeface="+mn-ea"/>
            </a:endParaRPr>
          </a:p>
          <a:p>
            <a:pPr algn="l"/>
            <a:endParaRPr lang="zh-CN" altLang="en-US" sz="2400">
              <a:solidFill>
                <a:schemeClr val="bg1"/>
              </a:solidFill>
              <a:sym typeface="+mn-ea"/>
            </a:endParaRPr>
          </a:p>
          <a:p>
            <a:pPr algn="l"/>
            <a:r>
              <a:rPr lang="en-US" altLang="zh-CN" sz="2400">
                <a:solidFill>
                  <a:schemeClr val="bg1"/>
                </a:solidFill>
                <a:sym typeface="+mn-ea"/>
              </a:rPr>
              <a:t>5 </a:t>
            </a:r>
            <a:r>
              <a:rPr lang="zh-CN" altLang="en-US" sz="2400">
                <a:solidFill>
                  <a:schemeClr val="bg1"/>
                </a:solidFill>
                <a:sym typeface="+mn-ea"/>
              </a:rPr>
              <a:t>最气人的是手里一分为二，手里做长线的各种跌，短线卖了就起飞！</a:t>
            </a:r>
            <a:endParaRPr lang="en-US" altLang="zh-CN" sz="2400">
              <a:solidFill>
                <a:schemeClr val="bg1"/>
              </a:solidFill>
              <a:sym typeface="+mn-ea"/>
            </a:endParaRPr>
          </a:p>
          <a:p>
            <a:pPr algn="l"/>
            <a:endParaRPr lang="zh-CN" altLang="en-US" sz="2400">
              <a:solidFill>
                <a:schemeClr val="bg1"/>
              </a:solidFill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>
            <p:custDataLst>
              <p:tags r:id="rId2"/>
            </p:custDataLst>
          </p:nvPr>
        </p:nvSpPr>
        <p:spPr>
          <a:xfrm>
            <a:off x="452755" y="6582410"/>
            <a:ext cx="1111313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：宋旭先丨执业编号: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A1120624060005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79550" y="1532255"/>
            <a:ext cx="8721090" cy="44418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3200">
                <a:solidFill>
                  <a:schemeClr val="bg1"/>
                </a:solidFill>
                <a:sym typeface="+mn-ea"/>
              </a:rPr>
              <a:t>1</a:t>
            </a:r>
            <a:r>
              <a:rPr lang="zh-CN" altLang="en-US" sz="3200">
                <a:solidFill>
                  <a:schemeClr val="bg1"/>
                </a:solidFill>
                <a:sym typeface="+mn-ea"/>
              </a:rPr>
              <a:t>、长中短</a:t>
            </a:r>
            <a:r>
              <a:rPr lang="en-US" altLang="zh-CN" sz="3200">
                <a:solidFill>
                  <a:schemeClr val="bg1"/>
                </a:solidFill>
                <a:sym typeface="+mn-ea"/>
              </a:rPr>
              <a:t>/</a:t>
            </a:r>
            <a:r>
              <a:rPr lang="zh-CN" altLang="en-US" sz="3200">
                <a:solidFill>
                  <a:schemeClr val="bg1"/>
                </a:solidFill>
                <a:sym typeface="+mn-ea"/>
              </a:rPr>
              <a:t>超短，你正在做哪种？</a:t>
            </a:r>
            <a:endParaRPr lang="zh-CN" altLang="en-US" sz="3200">
              <a:solidFill>
                <a:schemeClr val="bg1"/>
              </a:solidFill>
              <a:sym typeface="+mn-ea"/>
            </a:endParaRPr>
          </a:p>
          <a:p>
            <a:endParaRPr lang="zh-CN" altLang="en-US" sz="3200">
              <a:solidFill>
                <a:schemeClr val="bg1"/>
              </a:solidFill>
              <a:sym typeface="+mn-ea"/>
            </a:endParaRPr>
          </a:p>
          <a:p>
            <a:r>
              <a:rPr lang="en-US" altLang="zh-CN" sz="3200">
                <a:solidFill>
                  <a:schemeClr val="bg1"/>
                </a:solidFill>
                <a:sym typeface="+mn-ea"/>
              </a:rPr>
              <a:t>2</a:t>
            </a:r>
            <a:r>
              <a:rPr lang="zh-CN" altLang="en-US" sz="3200">
                <a:solidFill>
                  <a:schemeClr val="bg1"/>
                </a:solidFill>
                <a:sym typeface="+mn-ea"/>
              </a:rPr>
              <a:t>、自己实操时，跟你预期的做法是否相同？</a:t>
            </a:r>
            <a:endParaRPr lang="zh-CN" altLang="en-US" sz="3200">
              <a:solidFill>
                <a:schemeClr val="bg1"/>
              </a:solidFill>
              <a:sym typeface="+mn-ea"/>
            </a:endParaRPr>
          </a:p>
          <a:p>
            <a:endParaRPr lang="en-US" altLang="zh-CN" sz="3200">
              <a:solidFill>
                <a:schemeClr val="bg1"/>
              </a:solidFill>
              <a:sym typeface="+mn-ea"/>
            </a:endParaRPr>
          </a:p>
          <a:p>
            <a:r>
              <a:rPr lang="en-US" altLang="zh-CN" sz="3200">
                <a:solidFill>
                  <a:schemeClr val="bg1"/>
                </a:solidFill>
                <a:sym typeface="+mn-ea"/>
              </a:rPr>
              <a:t>3</a:t>
            </a:r>
            <a:r>
              <a:rPr lang="zh-CN" altLang="en-US" sz="3200">
                <a:solidFill>
                  <a:schemeClr val="bg1"/>
                </a:solidFill>
                <a:sym typeface="+mn-ea"/>
              </a:rPr>
              <a:t>、发现自己做偏了之后，有没有应对方案？</a:t>
            </a:r>
            <a:endParaRPr lang="zh-CN" altLang="en-US" sz="3200">
              <a:solidFill>
                <a:schemeClr val="bg1"/>
              </a:solidFill>
              <a:sym typeface="+mn-ea"/>
            </a:endParaRPr>
          </a:p>
          <a:p>
            <a:endParaRPr lang="zh-CN" altLang="en-US" sz="3200">
              <a:solidFill>
                <a:schemeClr val="bg1"/>
              </a:solidFill>
              <a:sym typeface="+mn-ea"/>
            </a:endParaRPr>
          </a:p>
          <a:p>
            <a:r>
              <a:rPr lang="en-US" altLang="zh-CN" sz="3200">
                <a:solidFill>
                  <a:schemeClr val="bg1"/>
                </a:solidFill>
                <a:sym typeface="+mn-ea"/>
              </a:rPr>
              <a:t>4</a:t>
            </a:r>
            <a:r>
              <a:rPr lang="zh-CN" altLang="en-US" sz="3200">
                <a:solidFill>
                  <a:schemeClr val="bg1"/>
                </a:solidFill>
                <a:sym typeface="+mn-ea"/>
              </a:rPr>
              <a:t>、应对方案是在发挥自己的优势，还是劣势？</a:t>
            </a:r>
            <a:endParaRPr lang="zh-CN" altLang="en-US" sz="3200">
              <a:solidFill>
                <a:schemeClr val="bg1"/>
              </a:solidFill>
              <a:sym typeface="+mn-ea"/>
            </a:endParaRPr>
          </a:p>
          <a:p>
            <a:endParaRPr lang="zh-CN" altLang="en-US" sz="3200">
              <a:solidFill>
                <a:schemeClr val="bg1"/>
              </a:solidFill>
              <a:sym typeface="+mn-ea"/>
            </a:endParaRPr>
          </a:p>
          <a:p>
            <a:r>
              <a:rPr lang="en-US" altLang="zh-CN" sz="3200">
                <a:solidFill>
                  <a:schemeClr val="bg1"/>
                </a:solidFill>
                <a:sym typeface="+mn-ea"/>
              </a:rPr>
              <a:t>5</a:t>
            </a:r>
            <a:r>
              <a:rPr lang="zh-CN" altLang="en-US" sz="3200">
                <a:solidFill>
                  <a:schemeClr val="bg1"/>
                </a:solidFill>
                <a:sym typeface="+mn-ea"/>
              </a:rPr>
              <a:t>、了解自己的优缺点了，就要定生意方向了！</a:t>
            </a:r>
            <a:endParaRPr lang="zh-CN" altLang="en-US" sz="3200">
              <a:solidFill>
                <a:schemeClr val="bg1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64740" y="546100"/>
            <a:ext cx="6950075" cy="8909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800">
                <a:solidFill>
                  <a:schemeClr val="bg1"/>
                </a:solidFill>
              </a:rPr>
              <a:t>如何认识自己的优缺点？</a:t>
            </a:r>
            <a:endParaRPr lang="zh-CN" altLang="en-US" sz="4800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>
            <p:custDataLst>
              <p:tags r:id="rId2"/>
            </p:custDataLst>
          </p:nvPr>
        </p:nvSpPr>
        <p:spPr>
          <a:xfrm>
            <a:off x="452755" y="6582410"/>
            <a:ext cx="1111313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：宋旭先丨执业编号: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A1120624060005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79550" y="1532255"/>
            <a:ext cx="8721090" cy="44418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3200">
                <a:solidFill>
                  <a:schemeClr val="bg1"/>
                </a:solidFill>
                <a:sym typeface="+mn-ea"/>
              </a:rPr>
              <a:t>1</a:t>
            </a:r>
            <a:r>
              <a:rPr lang="zh-CN" altLang="en-US" sz="3200">
                <a:solidFill>
                  <a:schemeClr val="bg1"/>
                </a:solidFill>
                <a:sym typeface="+mn-ea"/>
              </a:rPr>
              <a:t>、没法盯盘？就要做不需要盯盘的</a:t>
            </a:r>
            <a:endParaRPr lang="zh-CN" altLang="en-US" sz="3200">
              <a:solidFill>
                <a:schemeClr val="bg1"/>
              </a:solidFill>
              <a:sym typeface="+mn-ea"/>
            </a:endParaRPr>
          </a:p>
          <a:p>
            <a:endParaRPr lang="zh-CN" altLang="en-US" sz="3200">
              <a:solidFill>
                <a:schemeClr val="bg1"/>
              </a:solidFill>
              <a:sym typeface="+mn-ea"/>
            </a:endParaRPr>
          </a:p>
          <a:p>
            <a:r>
              <a:rPr lang="en-US" altLang="zh-CN" sz="3200">
                <a:solidFill>
                  <a:schemeClr val="bg1"/>
                </a:solidFill>
                <a:sym typeface="+mn-ea"/>
              </a:rPr>
              <a:t>2</a:t>
            </a:r>
            <a:r>
              <a:rPr lang="zh-CN" altLang="en-US" sz="3200">
                <a:solidFill>
                  <a:schemeClr val="bg1"/>
                </a:solidFill>
                <a:sym typeface="+mn-ea"/>
              </a:rPr>
              <a:t>、没空复盘？就要有手起刀落之心</a:t>
            </a:r>
            <a:endParaRPr lang="zh-CN" altLang="en-US" sz="3200">
              <a:solidFill>
                <a:schemeClr val="bg1"/>
              </a:solidFill>
              <a:sym typeface="+mn-ea"/>
            </a:endParaRPr>
          </a:p>
          <a:p>
            <a:endParaRPr lang="en-US" altLang="zh-CN" sz="3200">
              <a:solidFill>
                <a:schemeClr val="bg1"/>
              </a:solidFill>
              <a:sym typeface="+mn-ea"/>
            </a:endParaRPr>
          </a:p>
          <a:p>
            <a:r>
              <a:rPr lang="en-US" altLang="zh-CN" sz="3200">
                <a:solidFill>
                  <a:schemeClr val="bg1"/>
                </a:solidFill>
                <a:sym typeface="+mn-ea"/>
              </a:rPr>
              <a:t>3</a:t>
            </a:r>
            <a:r>
              <a:rPr lang="zh-CN" altLang="en-US" sz="3200">
                <a:solidFill>
                  <a:schemeClr val="bg1"/>
                </a:solidFill>
                <a:sym typeface="+mn-ea"/>
              </a:rPr>
              <a:t>、讨厌写计划书？选的时候就要多花些心思</a:t>
            </a:r>
            <a:endParaRPr lang="zh-CN" altLang="en-US" sz="3200">
              <a:solidFill>
                <a:schemeClr val="bg1"/>
              </a:solidFill>
              <a:sym typeface="+mn-ea"/>
            </a:endParaRPr>
          </a:p>
          <a:p>
            <a:endParaRPr lang="zh-CN" altLang="en-US" sz="3200">
              <a:solidFill>
                <a:schemeClr val="bg1"/>
              </a:solidFill>
              <a:sym typeface="+mn-ea"/>
            </a:endParaRPr>
          </a:p>
          <a:p>
            <a:r>
              <a:rPr lang="en-US" altLang="zh-CN" sz="3200">
                <a:solidFill>
                  <a:schemeClr val="bg1"/>
                </a:solidFill>
                <a:sym typeface="+mn-ea"/>
              </a:rPr>
              <a:t>4</a:t>
            </a:r>
            <a:r>
              <a:rPr lang="zh-CN" altLang="en-US" sz="3200">
                <a:solidFill>
                  <a:schemeClr val="bg1"/>
                </a:solidFill>
                <a:sym typeface="+mn-ea"/>
              </a:rPr>
              <a:t>、不想大亏？就要敢吃小亏，务必坚守底线</a:t>
            </a:r>
            <a:endParaRPr lang="zh-CN" altLang="en-US" sz="3200">
              <a:solidFill>
                <a:schemeClr val="bg1"/>
              </a:solidFill>
              <a:sym typeface="+mn-ea"/>
            </a:endParaRPr>
          </a:p>
          <a:p>
            <a:endParaRPr lang="zh-CN" altLang="en-US" sz="3200">
              <a:solidFill>
                <a:schemeClr val="bg1"/>
              </a:solidFill>
              <a:sym typeface="+mn-ea"/>
            </a:endParaRPr>
          </a:p>
          <a:p>
            <a:r>
              <a:rPr lang="en-US" altLang="zh-CN" sz="3200">
                <a:solidFill>
                  <a:schemeClr val="bg1"/>
                </a:solidFill>
                <a:sym typeface="+mn-ea"/>
              </a:rPr>
              <a:t>5</a:t>
            </a:r>
            <a:r>
              <a:rPr lang="zh-CN" altLang="en-US" sz="3200">
                <a:solidFill>
                  <a:schemeClr val="bg1"/>
                </a:solidFill>
                <a:sym typeface="+mn-ea"/>
              </a:rPr>
              <a:t>、以自己的条件能得出什么结论？考考大家</a:t>
            </a:r>
            <a:endParaRPr lang="zh-CN" altLang="en-US" sz="3200">
              <a:solidFill>
                <a:schemeClr val="bg1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34285" y="546100"/>
            <a:ext cx="6950075" cy="8909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4800">
                <a:solidFill>
                  <a:schemeClr val="bg1"/>
                </a:solidFill>
              </a:rPr>
              <a:t>如何扬长避短？</a:t>
            </a:r>
            <a:endParaRPr lang="zh-CN" altLang="en-US" sz="4800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>
            <p:custDataLst>
              <p:tags r:id="rId2"/>
            </p:custDataLst>
          </p:nvPr>
        </p:nvSpPr>
        <p:spPr>
          <a:xfrm>
            <a:off x="452755" y="6582410"/>
            <a:ext cx="1111313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：宋旭先丨执业编号: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A1120624060005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79550" y="1532255"/>
            <a:ext cx="8910955" cy="44418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3200">
                <a:solidFill>
                  <a:schemeClr val="bg1"/>
                </a:solidFill>
                <a:sym typeface="+mn-ea"/>
              </a:rPr>
              <a:t>1</a:t>
            </a:r>
            <a:r>
              <a:rPr lang="zh-CN" altLang="en-US" sz="3200">
                <a:solidFill>
                  <a:schemeClr val="bg1"/>
                </a:solidFill>
                <a:sym typeface="+mn-ea"/>
              </a:rPr>
              <a:t>、朝九晚五型上班族（能不能做短线）</a:t>
            </a:r>
            <a:endParaRPr lang="zh-CN" altLang="en-US" sz="3200">
              <a:solidFill>
                <a:schemeClr val="bg1"/>
              </a:solidFill>
              <a:sym typeface="+mn-ea"/>
            </a:endParaRPr>
          </a:p>
          <a:p>
            <a:endParaRPr lang="en-US" altLang="zh-CN" sz="3200">
              <a:solidFill>
                <a:schemeClr val="bg1"/>
              </a:solidFill>
              <a:sym typeface="+mn-ea"/>
            </a:endParaRPr>
          </a:p>
          <a:p>
            <a:r>
              <a:rPr lang="en-US" altLang="zh-CN" sz="3200">
                <a:solidFill>
                  <a:schemeClr val="bg1"/>
                </a:solidFill>
                <a:sym typeface="+mn-ea"/>
              </a:rPr>
              <a:t>2</a:t>
            </a:r>
            <a:r>
              <a:rPr lang="zh-CN" altLang="en-US" sz="3200">
                <a:solidFill>
                  <a:schemeClr val="bg1"/>
                </a:solidFill>
                <a:sym typeface="+mn-ea"/>
              </a:rPr>
              <a:t>、做超短线没空写计划书（如何不变成赌博）</a:t>
            </a:r>
            <a:endParaRPr lang="zh-CN" altLang="en-US" sz="3200">
              <a:solidFill>
                <a:schemeClr val="bg1"/>
              </a:solidFill>
              <a:sym typeface="+mn-ea"/>
            </a:endParaRPr>
          </a:p>
          <a:p>
            <a:endParaRPr lang="en-US" altLang="zh-CN" sz="3200">
              <a:solidFill>
                <a:schemeClr val="bg1"/>
              </a:solidFill>
              <a:sym typeface="+mn-ea"/>
            </a:endParaRPr>
          </a:p>
          <a:p>
            <a:r>
              <a:rPr lang="en-US" altLang="zh-CN" sz="3200">
                <a:solidFill>
                  <a:schemeClr val="bg1"/>
                </a:solidFill>
                <a:sym typeface="+mn-ea"/>
              </a:rPr>
              <a:t>3</a:t>
            </a:r>
            <a:r>
              <a:rPr lang="zh-CN" altLang="en-US" sz="3200">
                <a:solidFill>
                  <a:schemeClr val="bg1"/>
                </a:solidFill>
                <a:sym typeface="+mn-ea"/>
              </a:rPr>
              <a:t>、每天晚上要照顾老人或小孩的（如何复盘）</a:t>
            </a:r>
            <a:endParaRPr lang="zh-CN" altLang="en-US" sz="3200">
              <a:solidFill>
                <a:schemeClr val="bg1"/>
              </a:solidFill>
              <a:sym typeface="+mn-ea"/>
            </a:endParaRPr>
          </a:p>
          <a:p>
            <a:endParaRPr lang="zh-CN" altLang="en-US" sz="3200">
              <a:solidFill>
                <a:schemeClr val="bg1"/>
              </a:solidFill>
              <a:sym typeface="+mn-ea"/>
            </a:endParaRPr>
          </a:p>
          <a:p>
            <a:r>
              <a:rPr lang="en-US" altLang="zh-CN" sz="3200">
                <a:solidFill>
                  <a:schemeClr val="bg1"/>
                </a:solidFill>
                <a:sym typeface="+mn-ea"/>
              </a:rPr>
              <a:t>4</a:t>
            </a:r>
            <a:r>
              <a:rPr lang="zh-CN" altLang="en-US" sz="3200">
                <a:solidFill>
                  <a:schemeClr val="bg1"/>
                </a:solidFill>
                <a:sym typeface="+mn-ea"/>
              </a:rPr>
              <a:t>、亏了拿得住，挣了拿不住的（如何偷梁换柱）</a:t>
            </a:r>
            <a:endParaRPr lang="zh-CN" altLang="en-US" sz="3200">
              <a:solidFill>
                <a:schemeClr val="bg1"/>
              </a:solidFill>
              <a:sym typeface="+mn-ea"/>
            </a:endParaRPr>
          </a:p>
          <a:p>
            <a:endParaRPr lang="en-US" altLang="zh-CN" sz="3200">
              <a:solidFill>
                <a:schemeClr val="bg1"/>
              </a:solidFill>
              <a:sym typeface="+mn-ea"/>
            </a:endParaRPr>
          </a:p>
          <a:p>
            <a:r>
              <a:rPr lang="en-US" altLang="zh-CN" sz="3200">
                <a:solidFill>
                  <a:schemeClr val="bg1"/>
                </a:solidFill>
                <a:sym typeface="+mn-ea"/>
              </a:rPr>
              <a:t>5</a:t>
            </a:r>
            <a:r>
              <a:rPr lang="zh-CN" altLang="en-US" sz="3200">
                <a:solidFill>
                  <a:schemeClr val="bg1"/>
                </a:solidFill>
                <a:sym typeface="+mn-ea"/>
              </a:rPr>
              <a:t>、家里人不支持炒股的（如何两不误）</a:t>
            </a:r>
            <a:endParaRPr lang="zh-CN" altLang="en-US" sz="3200">
              <a:solidFill>
                <a:schemeClr val="bg1"/>
              </a:solidFill>
              <a:sym typeface="+mn-ea"/>
            </a:endParaRPr>
          </a:p>
          <a:p>
            <a:endParaRPr lang="zh-CN" altLang="en-US" sz="3200">
              <a:solidFill>
                <a:schemeClr val="bg1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34285" y="546100"/>
            <a:ext cx="6950075" cy="8909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4800">
                <a:solidFill>
                  <a:schemeClr val="bg1"/>
                </a:solidFill>
              </a:rPr>
              <a:t>生活举例</a:t>
            </a:r>
            <a:endParaRPr lang="zh-CN" altLang="en-US" sz="4800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4226560" y="171608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2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Medium" panose="020B0600000000000000" charset="-122"/>
              <a:ea typeface="思源黑体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2118043" y="3064510"/>
            <a:ext cx="7955915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en-US" altLang="zh-CN" sz="76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 </a:t>
            </a:r>
            <a:r>
              <a:rPr lang="zh-CN" sz="7600">
                <a:solidFill>
                  <a:schemeClr val="bg2"/>
                </a:solidFill>
                <a:sym typeface="+mn-ea"/>
              </a:rPr>
              <a:t>市场适合做什么</a:t>
            </a:r>
            <a:r>
              <a:rPr lang="en-US" altLang="zh-CN" sz="76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  </a:t>
            </a:r>
            <a:endParaRPr lang="zh-CN" altLang="en-US" sz="76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279015" y="2635250"/>
            <a:ext cx="7641590" cy="0"/>
          </a:xfrm>
          <a:prstGeom prst="line">
            <a:avLst/>
          </a:prstGeom>
          <a:ln>
            <a:gradFill>
              <a:gsLst>
                <a:gs pos="0">
                  <a:srgbClr val="1E38B8"/>
                </a:gs>
                <a:gs pos="50000">
                  <a:srgbClr val="B77DFE"/>
                </a:gs>
                <a:gs pos="100000">
                  <a:srgbClr val="1E38B8"/>
                </a:gs>
              </a:gsLst>
              <a:lin ang="0" scaled="0"/>
            </a:gra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>
            <p:custDataLst>
              <p:tags r:id="rId2"/>
            </p:custDataLst>
          </p:nvPr>
        </p:nvSpPr>
        <p:spPr>
          <a:xfrm>
            <a:off x="626110" y="658241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:宋旭先丨执业编号: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A1120624060005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1437640" y="768350"/>
            <a:ext cx="98304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资金推动论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61540" y="1604645"/>
            <a:ext cx="6660515" cy="25533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>
                <a:solidFill>
                  <a:schemeClr val="bg1"/>
                </a:solidFill>
              </a:rPr>
              <a:t>超短：资金</a:t>
            </a:r>
            <a:r>
              <a:rPr lang="en-US" altLang="zh-CN" sz="4000">
                <a:solidFill>
                  <a:schemeClr val="bg1"/>
                </a:solidFill>
              </a:rPr>
              <a:t> </a:t>
            </a:r>
            <a:endParaRPr lang="zh-CN" altLang="en-US" sz="4000">
              <a:solidFill>
                <a:schemeClr val="bg1"/>
              </a:solidFill>
            </a:endParaRPr>
          </a:p>
          <a:p>
            <a:r>
              <a:rPr lang="zh-CN" altLang="en-US" sz="4000">
                <a:solidFill>
                  <a:schemeClr val="bg1"/>
                </a:solidFill>
              </a:rPr>
              <a:t>短线：资金</a:t>
            </a:r>
            <a:r>
              <a:rPr lang="en-US" altLang="zh-CN" sz="4000">
                <a:solidFill>
                  <a:schemeClr val="bg1"/>
                </a:solidFill>
              </a:rPr>
              <a:t>+</a:t>
            </a:r>
            <a:r>
              <a:rPr lang="zh-CN" altLang="en-US" sz="4000">
                <a:solidFill>
                  <a:schemeClr val="bg1"/>
                </a:solidFill>
              </a:rPr>
              <a:t>题材</a:t>
            </a:r>
            <a:endParaRPr lang="zh-CN" altLang="en-US" sz="4000">
              <a:solidFill>
                <a:schemeClr val="bg1"/>
              </a:solidFill>
            </a:endParaRPr>
          </a:p>
          <a:p>
            <a:r>
              <a:rPr lang="zh-CN" altLang="en-US" sz="4000">
                <a:solidFill>
                  <a:schemeClr val="bg1"/>
                </a:solidFill>
              </a:rPr>
              <a:t>中线：资金</a:t>
            </a:r>
            <a:r>
              <a:rPr lang="en-US" altLang="zh-CN" sz="4000">
                <a:solidFill>
                  <a:schemeClr val="bg1"/>
                </a:solidFill>
              </a:rPr>
              <a:t>+</a:t>
            </a:r>
            <a:r>
              <a:rPr lang="zh-CN" altLang="en-US" sz="4000">
                <a:solidFill>
                  <a:schemeClr val="bg1"/>
                </a:solidFill>
              </a:rPr>
              <a:t>控盘</a:t>
            </a:r>
            <a:r>
              <a:rPr lang="en-US" altLang="zh-CN" sz="4000">
                <a:solidFill>
                  <a:schemeClr val="bg1"/>
                </a:solidFill>
              </a:rPr>
              <a:t>+</a:t>
            </a:r>
            <a:r>
              <a:rPr lang="zh-CN" altLang="en-US" sz="4000">
                <a:solidFill>
                  <a:schemeClr val="bg1"/>
                </a:solidFill>
              </a:rPr>
              <a:t>题材</a:t>
            </a:r>
            <a:endParaRPr lang="zh-CN" altLang="en-US" sz="4000">
              <a:solidFill>
                <a:schemeClr val="bg1"/>
              </a:solidFill>
            </a:endParaRPr>
          </a:p>
          <a:p>
            <a:r>
              <a:rPr lang="zh-CN" altLang="en-US" sz="4000">
                <a:solidFill>
                  <a:schemeClr val="bg1"/>
                </a:solidFill>
              </a:rPr>
              <a:t>长线：资金</a:t>
            </a:r>
            <a:r>
              <a:rPr lang="en-US" altLang="zh-CN" sz="4000">
                <a:solidFill>
                  <a:schemeClr val="bg1"/>
                </a:solidFill>
              </a:rPr>
              <a:t>+</a:t>
            </a:r>
            <a:r>
              <a:rPr lang="zh-CN" altLang="en-US" sz="4000">
                <a:solidFill>
                  <a:schemeClr val="bg1"/>
                </a:solidFill>
              </a:rPr>
              <a:t>控盘</a:t>
            </a:r>
            <a:r>
              <a:rPr lang="en-US" altLang="zh-CN" sz="4000">
                <a:solidFill>
                  <a:schemeClr val="bg1"/>
                </a:solidFill>
              </a:rPr>
              <a:t>+</a:t>
            </a:r>
            <a:r>
              <a:rPr lang="zh-CN" altLang="en-US" sz="4000">
                <a:solidFill>
                  <a:schemeClr val="bg1"/>
                </a:solidFill>
              </a:rPr>
              <a:t>空间</a:t>
            </a:r>
            <a:r>
              <a:rPr lang="en-US" altLang="zh-CN" sz="4000">
                <a:solidFill>
                  <a:schemeClr val="bg1"/>
                </a:solidFill>
              </a:rPr>
              <a:t>+</a:t>
            </a:r>
            <a:r>
              <a:rPr lang="zh-CN" altLang="en-US" sz="4000">
                <a:solidFill>
                  <a:schemeClr val="bg1"/>
                </a:solidFill>
              </a:rPr>
              <a:t>业绩</a:t>
            </a:r>
            <a:endParaRPr lang="zh-CN" altLang="en-US" sz="4000">
              <a:solidFill>
                <a:schemeClr val="bg1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08.xml><?xml version="1.0" encoding="utf-8"?>
<p:tagLst xmlns:p="http://schemas.openxmlformats.org/presentationml/2006/main">
  <p:tag name="KSO_WPP_MARK_KEY" val="5d6e9262-ca8a-4070-8ad5-698f89e303ea"/>
  <p:tag name="COMMONDATA" val="eyJoZGlkIjoiMTMzZGI2MjkwNzI0NGI5MzY0NzUwYzMxOTRjZGRmN2UifQ=="/>
  <p:tag name="commondata" val="eyJoZGlkIjoiOWY4MjQyNDc1NWE5NGE3YmJhMmZmNzIzZDc5YmE1NGIifQ==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5.xml><?xml version="1.0" encoding="utf-8"?>
<p:tagLst xmlns:p="http://schemas.openxmlformats.org/presentationml/2006/main">
  <p:tag name="KSO_WM_DIAGRAM_VIRTUALLY_FRAME" val="{&quot;height&quot;:293.9,&quot;left&quot;:251,&quot;top&quot;:111.6,&quot;width&quot;:629.25}"/>
</p:tagLst>
</file>

<file path=ppt/tags/tag26.xml><?xml version="1.0" encoding="utf-8"?>
<p:tagLst xmlns:p="http://schemas.openxmlformats.org/presentationml/2006/main">
  <p:tag name="KSO_WM_BEAUTIFY_FLAG" val=""/>
  <p:tag name="KSO_WM_DIAGRAM_VIRTUALLY_FRAME" val="{&quot;height&quot;:293.9,&quot;left&quot;:251,&quot;top&quot;:111.6,&quot;width&quot;:629.25}"/>
</p:tagLst>
</file>

<file path=ppt/tags/tag27.xml><?xml version="1.0" encoding="utf-8"?>
<p:tagLst xmlns:p="http://schemas.openxmlformats.org/presentationml/2006/main">
  <p:tag name="KSO_WM_BEAUTIFY_FLAG" val=""/>
  <p:tag name="KSO_WM_DIAGRAM_VIRTUALLY_FRAME" val="{&quot;height&quot;:293.9,&quot;left&quot;:251,&quot;top&quot;:111.6,&quot;width&quot;:629.25}"/>
</p:tagLst>
</file>

<file path=ppt/tags/tag28.xml><?xml version="1.0" encoding="utf-8"?>
<p:tagLst xmlns:p="http://schemas.openxmlformats.org/presentationml/2006/main">
  <p:tag name="KSO_WM_BEAUTIFY_FLAG" val=""/>
  <p:tag name="KSO_WM_DIAGRAM_VIRTUALLY_FRAME" val="{&quot;height&quot;:293.9,&quot;left&quot;:251,&quot;top&quot;:111.6,&quot;width&quot;:629.25}"/>
</p:tagLst>
</file>

<file path=ppt/tags/tag29.xml><?xml version="1.0" encoding="utf-8"?>
<p:tagLst xmlns:p="http://schemas.openxmlformats.org/presentationml/2006/main">
  <p:tag name="KSO_WM_BEAUTIFY_FLAG" val=""/>
  <p:tag name="KSO_WM_DIAGRAM_VIRTUALLY_FRAME" val="{&quot;height&quot;:293.9,&quot;left&quot;:251,&quot;top&quot;:111.6,&quot;width&quot;:629.25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  <p:tag name="KSO_WM_DIAGRAM_VIRTUALLY_FRAME" val="{&quot;height&quot;:293.9,&quot;left&quot;:251,&quot;top&quot;:111.6,&quot;width&quot;:629.25}"/>
</p:tagLst>
</file>

<file path=ppt/tags/tag31.xml><?xml version="1.0" encoding="utf-8"?>
<p:tagLst xmlns:p="http://schemas.openxmlformats.org/presentationml/2006/main">
  <p:tag name="KSO_WM_BEAUTIFY_FLAG" val=""/>
  <p:tag name="KSO_WM_DIAGRAM_VIRTUALLY_FRAME" val="{&quot;height&quot;:293.9,&quot;left&quot;:251,&quot;top&quot;:111.6,&quot;width&quot;:629.25}"/>
</p:tagLst>
</file>

<file path=ppt/tags/tag32.xml><?xml version="1.0" encoding="utf-8"?>
<p:tagLst xmlns:p="http://schemas.openxmlformats.org/presentationml/2006/main">
  <p:tag name="KSO_WM_BEAUTIFY_FLAG" val=""/>
  <p:tag name="KSO_WM_DIAGRAM_VIRTUALLY_FRAME" val="{&quot;height&quot;:293.9,&quot;left&quot;:251,&quot;top&quot;:111.6,&quot;width&quot;:629.25}"/>
</p:tagLst>
</file>

<file path=ppt/tags/tag33.xml><?xml version="1.0" encoding="utf-8"?>
<p:tagLst xmlns:p="http://schemas.openxmlformats.org/presentationml/2006/main">
  <p:tag name="KSO_WM_BEAUTIFY_FLAG" val=""/>
  <p:tag name="KSO_WM_DIAGRAM_VIRTUALLY_FRAME" val="{&quot;height&quot;:293.9,&quot;left&quot;:251,&quot;top&quot;:111.6,&quot;width&quot;:629.25}"/>
</p:tagLst>
</file>

<file path=ppt/tags/tag34.xml><?xml version="1.0" encoding="utf-8"?>
<p:tagLst xmlns:p="http://schemas.openxmlformats.org/presentationml/2006/main">
  <p:tag name="KSO_WM_BEAUTIFY_FLAG" val=""/>
  <p:tag name="KSO_WM_DIAGRAM_VIRTUALLY_FRAME" val="{&quot;height&quot;:293.9,&quot;left&quot;:251,&quot;top&quot;:111.6,&quot;width&quot;:629.25}"/>
</p:tagLst>
</file>

<file path=ppt/tags/tag35.xml><?xml version="1.0" encoding="utf-8"?>
<p:tagLst xmlns:p="http://schemas.openxmlformats.org/presentationml/2006/main">
  <p:tag name="KSO_WM_BEAUTIFY_FLAG" val=""/>
  <p:tag name="KSO_WM_DIAGRAM_VIRTUALLY_FRAME" val="{&quot;height&quot;:293.9,&quot;left&quot;:251,&quot;top&quot;:111.6,&quot;width&quot;:629.25}"/>
</p:tagLst>
</file>

<file path=ppt/tags/tag36.xml><?xml version="1.0" encoding="utf-8"?>
<p:tagLst xmlns:p="http://schemas.openxmlformats.org/presentationml/2006/main">
  <p:tag name="KSO_WM_BEAUTIFY_FLAG" val=""/>
  <p:tag name="KSO_WM_DIAGRAM_VIRTUALLY_FRAME" val="{&quot;height&quot;:293.9,&quot;left&quot;:251,&quot;top&quot;:111.6,&quot;width&quot;:629.25}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4572</Words>
  <Application>WPS 演示</Application>
  <PresentationFormat>宽屏</PresentationFormat>
  <Paragraphs>294</Paragraphs>
  <Slides>32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6" baseType="lpstr">
      <vt:lpstr>Arial</vt:lpstr>
      <vt:lpstr>宋体</vt:lpstr>
      <vt:lpstr>Wingdings</vt:lpstr>
      <vt:lpstr>微软雅黑</vt:lpstr>
      <vt:lpstr>Wingdings</vt:lpstr>
      <vt:lpstr>思源黑体 CN Light</vt:lpstr>
      <vt:lpstr>黑体</vt:lpstr>
      <vt:lpstr>思源黑体 CN Bold</vt:lpstr>
      <vt:lpstr>思源黑体 CN Medium</vt:lpstr>
      <vt:lpstr>思源黑体 Medium</vt:lpstr>
      <vt:lpstr>思源黑体 CN Normal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小鱼干</cp:lastModifiedBy>
  <cp:revision>334</cp:revision>
  <dcterms:created xsi:type="dcterms:W3CDTF">2022-12-31T05:43:00Z</dcterms:created>
  <dcterms:modified xsi:type="dcterms:W3CDTF">2026-02-12T13:34:15Z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3FF246BC453D45D1AFABFB39DFB9E02D_13</vt:lpwstr>
  </property>
</Properties>
</file>