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451" r:id="rId6"/>
    <p:sldId id="4391" r:id="rId7"/>
    <p:sldId id="4440" r:id="rId8"/>
    <p:sldId id="4442" r:id="rId9"/>
    <p:sldId id="4444" r:id="rId10"/>
    <p:sldId id="4452" r:id="rId11"/>
    <p:sldId id="4454" r:id="rId12"/>
    <p:sldId id="4453" r:id="rId13"/>
    <p:sldId id="4278" r:id="rId14"/>
    <p:sldId id="4272" r:id="rId15"/>
    <p:sldId id="4270" r:id="rId16"/>
    <p:sldId id="4448" r:id="rId17"/>
    <p:sldId id="270" r:id="rId18"/>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gs" Target="tags/tag19.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0.png"/><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8.xml"/><Relationship Id="rId2" Type="http://schemas.openxmlformats.org/officeDocument/2006/relationships/image" Target="../media/image12.png"/><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en-US" alt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2026</a:t>
            </a:r>
            <a:r>
              <a:rPr lang="zh-CN" altLang="en-US"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维持慢牛趋势</a:t>
            </a:r>
            <a:endParaRPr lang="zh-CN" altLang="en-US"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90348"/>
            <a:ext cx="5094178" cy="1552132"/>
            <a:chOff x="7093" y="6622"/>
            <a:chExt cx="8109" cy="1978"/>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469"/>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22"/>
              <a:ext cx="5732" cy="1978"/>
            </a:xfrm>
            <a:prstGeom prst="rect">
              <a:avLst/>
            </a:prstGeom>
            <a:noFill/>
          </p:spPr>
          <p:txBody>
            <a:bodyPr wrap="square" rtlCol="0">
              <a:noAutofit/>
            </a:bodyPr>
            <a:lstStyle/>
            <a:p>
              <a:r>
                <a:rPr lang="zh-CN" altLang="en-US" b="1" dirty="0">
                  <a:solidFill>
                    <a:schemeClr val="bg1"/>
                  </a:solidFill>
                  <a:latin typeface="微软雅黑" panose="020B0503020204020204" charset="-122"/>
                  <a:ea typeface="微软雅黑" panose="020B0503020204020204" charset="-122"/>
                  <a:sym typeface="+mn-ea"/>
                </a:rPr>
                <a:t>投顾从业：</a:t>
              </a:r>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b="1" dirty="0">
                <a:solidFill>
                  <a:schemeClr val="bg1"/>
                </a:solidFill>
                <a:latin typeface="微软雅黑" panose="020B0503020204020204" charset="-122"/>
                <a:ea typeface="微软雅黑" panose="020B0503020204020204" charset="-122"/>
                <a:sym typeface="+mn-ea"/>
              </a:endParaRPr>
            </a:p>
            <a:p>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基金从业编号：</a:t>
              </a:r>
              <a:r>
                <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P1069558100002</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2025.09</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76835"/>
            <a:ext cx="3684905" cy="460375"/>
          </a:xfrm>
          <a:prstGeom prst="rect">
            <a:avLst/>
          </a:prstGeom>
          <a:noFill/>
        </p:spPr>
        <p:txBody>
          <a:bodyPr wrap="square" rtlCol="0">
            <a:spAutoFit/>
          </a:bodyPr>
          <a:lstStyle/>
          <a:p>
            <a:r>
              <a:rPr lang="zh-CN" altLang="en-US" sz="2400" dirty="0">
                <a:solidFill>
                  <a:schemeClr val="bg1"/>
                </a:solidFill>
              </a:rPr>
              <a:t>脱水策略</a:t>
            </a:r>
            <a:endParaRPr lang="zh-CN" altLang="en-US" sz="2400" dirty="0">
              <a:solidFill>
                <a:schemeClr val="bg1"/>
              </a:solidFill>
            </a:endParaRPr>
          </a:p>
        </p:txBody>
      </p:sp>
      <p:pic>
        <p:nvPicPr>
          <p:cNvPr id="2" name="图片 1"/>
          <p:cNvPicPr>
            <a:picLocks noChangeAspect="1"/>
          </p:cNvPicPr>
          <p:nvPr/>
        </p:nvPicPr>
        <p:blipFill>
          <a:blip r:embed="rId1"/>
          <a:stretch>
            <a:fillRect/>
          </a:stretch>
        </p:blipFill>
        <p:spPr>
          <a:xfrm>
            <a:off x="1290320" y="690245"/>
            <a:ext cx="9761220" cy="54768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93090" y="802640"/>
            <a:ext cx="11099800" cy="53105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525770" y="189865"/>
            <a:ext cx="3032760" cy="460375"/>
          </a:xfrm>
          <a:prstGeom prst="rect">
            <a:avLst/>
          </a:prstGeom>
          <a:noFill/>
        </p:spPr>
        <p:txBody>
          <a:bodyPr wrap="square" rtlCol="0">
            <a:spAutoFit/>
          </a:bodyPr>
          <a:lstStyle/>
          <a:p>
            <a:r>
              <a:rPr lang="zh-CN" altLang="en-US" sz="2400" dirty="0">
                <a:solidFill>
                  <a:schemeClr val="bg1"/>
                </a:solidFill>
              </a:rPr>
              <a:t>经传好课</a:t>
            </a:r>
            <a:endParaRPr lang="zh-CN" altLang="en-US" sz="2400" dirty="0">
              <a:solidFill>
                <a:schemeClr val="bg1"/>
              </a:solidFill>
            </a:endParaRPr>
          </a:p>
        </p:txBody>
      </p:sp>
      <p:pic>
        <p:nvPicPr>
          <p:cNvPr id="5" name="图片 4"/>
          <p:cNvPicPr>
            <a:picLocks noChangeAspect="1"/>
          </p:cNvPicPr>
          <p:nvPr/>
        </p:nvPicPr>
        <p:blipFill>
          <a:blip r:embed="rId1"/>
          <a:stretch>
            <a:fillRect/>
          </a:stretch>
        </p:blipFill>
        <p:spPr>
          <a:xfrm>
            <a:off x="546735" y="860425"/>
            <a:ext cx="11184255" cy="511746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0595" y="1021715"/>
            <a:ext cx="10290810" cy="3046095"/>
          </a:xfrm>
          <a:prstGeom prst="rect">
            <a:avLst/>
          </a:prstGeom>
          <a:noFill/>
        </p:spPr>
        <p:txBody>
          <a:bodyPr wrap="square" rtlCol="0">
            <a:spAutoFit/>
          </a:bodyPr>
          <a:lstStyle/>
          <a:p>
            <a:endParaRPr lang="en-US" altLang="zh-CN" sz="2400" dirty="0"/>
          </a:p>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zh-CN" altLang="en-US" sz="2400" dirty="0"/>
          </a:p>
          <a:p>
            <a:endParaRPr lang="zh-CN" altLang="en-US"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01770" y="736600"/>
            <a:ext cx="5784850" cy="5384800"/>
          </a:xfrm>
          <a:prstGeom prst="rect">
            <a:avLst/>
          </a:prstGeom>
          <a:noFill/>
        </p:spPr>
        <p:txBody>
          <a:bodyPr wrap="square" rtlCol="0">
            <a:spAutoFit/>
          </a:bodyPr>
          <a:lstStyle/>
          <a:p>
            <a:endParaRPr lang="en-US" altLang="zh-CN" sz="2400" dirty="0"/>
          </a:p>
          <a:p>
            <a:r>
              <a:rPr lang="zh-CN" altLang="en-US" sz="2000" dirty="0">
                <a:solidFill>
                  <a:srgbClr val="FF0000"/>
                </a:solidFill>
              </a:rPr>
              <a:t>当你理解人心，你才理解市场。</a:t>
            </a:r>
            <a:endParaRPr lang="zh-CN" altLang="en-US" sz="2000" dirty="0"/>
          </a:p>
          <a:p>
            <a:endParaRPr lang="en-US" altLang="zh-CN" sz="2000" dirty="0"/>
          </a:p>
          <a:p>
            <a:r>
              <a:rPr lang="zh-CN" altLang="en-US" sz="2000" dirty="0"/>
              <a:t>你会发现：</a:t>
            </a:r>
            <a:endParaRPr lang="zh-CN" altLang="en-US" sz="2000" dirty="0"/>
          </a:p>
          <a:p>
            <a:endParaRPr lang="en-US" altLang="zh-CN" sz="2000" dirty="0"/>
          </a:p>
          <a:p>
            <a:r>
              <a:rPr lang="zh-CN" altLang="en-US" sz="2000" dirty="0"/>
              <a:t>大家很兴奋的时候，就是短线顶部附近</a:t>
            </a:r>
            <a:endParaRPr lang="zh-CN" altLang="en-US" sz="2000" dirty="0"/>
          </a:p>
          <a:p>
            <a:endParaRPr lang="en-US" altLang="zh-CN" sz="2000" dirty="0"/>
          </a:p>
          <a:p>
            <a:r>
              <a:rPr lang="zh-CN" altLang="en-US" sz="2000" dirty="0"/>
              <a:t>大家很绝望的时候，就离短期底部不远</a:t>
            </a:r>
            <a:endParaRPr lang="zh-CN" altLang="en-US" sz="2000" dirty="0"/>
          </a:p>
          <a:p>
            <a:endParaRPr lang="en-US" altLang="zh-CN" sz="2000" dirty="0"/>
          </a:p>
          <a:p>
            <a:r>
              <a:rPr lang="zh-CN" altLang="en-US" sz="2000" dirty="0"/>
              <a:t>大家都在喊风险的时候，其实风险不大</a:t>
            </a:r>
            <a:endParaRPr lang="zh-CN" altLang="en-US" sz="2000" dirty="0"/>
          </a:p>
          <a:p>
            <a:endParaRPr lang="en-US" altLang="zh-CN" sz="2000" dirty="0"/>
          </a:p>
          <a:p>
            <a:r>
              <a:rPr lang="zh-CN" altLang="en-US" sz="2000" dirty="0"/>
              <a:t>大家都在喊机会的时候，其实机会较少</a:t>
            </a:r>
            <a:endParaRPr lang="zh-CN" altLang="en-US" sz="2000" dirty="0"/>
          </a:p>
          <a:p>
            <a:endParaRPr lang="en-US" altLang="zh-CN" sz="2000" dirty="0"/>
          </a:p>
          <a:p>
            <a:r>
              <a:rPr lang="zh-CN" altLang="en-US" sz="2000" dirty="0"/>
              <a:t>行情从来不是</a:t>
            </a:r>
            <a:r>
              <a:rPr lang="en-US" altLang="zh-CN" sz="2000" dirty="0"/>
              <a:t> K </a:t>
            </a:r>
            <a:r>
              <a:rPr lang="zh-CN" altLang="en-US" sz="2000" dirty="0"/>
              <a:t>线里的秘密，</a:t>
            </a:r>
            <a:endParaRPr lang="zh-CN" altLang="en-US" sz="2000" dirty="0"/>
          </a:p>
          <a:p>
            <a:endParaRPr lang="en-US" altLang="zh-CN" sz="2000" dirty="0"/>
          </a:p>
          <a:p>
            <a:r>
              <a:rPr lang="zh-CN" altLang="en-US" sz="2000" dirty="0"/>
              <a:t>而是大众情绪的</a:t>
            </a:r>
            <a:r>
              <a:rPr lang="en-US" altLang="zh-CN" sz="2000" dirty="0"/>
              <a:t>“</a:t>
            </a:r>
            <a:r>
              <a:rPr lang="zh-CN" altLang="en-US" sz="2000" dirty="0"/>
              <a:t>平均值</a:t>
            </a:r>
            <a:r>
              <a:rPr lang="en-US" altLang="zh-CN" sz="2000" dirty="0"/>
              <a:t>”</a:t>
            </a:r>
            <a:r>
              <a:rPr lang="zh-CN" altLang="en-US" sz="2000" dirty="0"/>
              <a:t>。</a:t>
            </a:r>
            <a:endParaRPr lang="zh-CN" altLang="en-US" sz="2000" dirty="0"/>
          </a:p>
          <a:p>
            <a:endParaRPr lang="zh-CN" altLang="en-US" sz="20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精辟投资格言</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5955" y="911225"/>
            <a:ext cx="11066780" cy="5144770"/>
          </a:xfrm>
          <a:prstGeom prst="rect">
            <a:avLst/>
          </a:prstGeom>
          <a:noFill/>
        </p:spPr>
        <p:txBody>
          <a:bodyPr wrap="square" rtlCol="0">
            <a:noAutofit/>
          </a:bodyPr>
          <a:lstStyle/>
          <a:p>
            <a:r>
              <a:rPr lang="en-US" altLang="zh-CN" sz="2000" dirty="0"/>
              <a:t>1</a:t>
            </a:r>
            <a:r>
              <a:rPr lang="zh-CN" altLang="en-US" sz="2000" dirty="0"/>
              <a:t>、石油化工：</a:t>
            </a:r>
            <a:endParaRPr lang="zh-CN" altLang="en-US" sz="2000" dirty="0"/>
          </a:p>
          <a:p>
            <a:r>
              <a:rPr lang="zh-CN" altLang="en-US" sz="2000" dirty="0"/>
              <a:t>北京时间周一晚间，全球最大天然气生产商卡塔尔能源在一份简短的公告中宣布停产，引发天然气市场巨震。公司在声明中写道：</a:t>
            </a:r>
            <a:r>
              <a:rPr lang="en-US" altLang="zh-CN" sz="2000" dirty="0"/>
              <a:t>“</a:t>
            </a:r>
            <a:r>
              <a:rPr lang="zh-CN" altLang="en-US" sz="2000" dirty="0"/>
              <a:t>由于卡塔尔能源位于卡塔尔国拉斯拉凡工业城和梅赛义德工业城的运营设施遭到军事袭击，卡塔尔能源已停止液化天然气（</a:t>
            </a:r>
            <a:r>
              <a:rPr lang="en-US" altLang="zh-CN" sz="2000" dirty="0"/>
              <a:t>LNG</a:t>
            </a:r>
            <a:r>
              <a:rPr lang="zh-CN" altLang="en-US" sz="2000" dirty="0"/>
              <a:t>）及相关产品的生产。</a:t>
            </a:r>
            <a:r>
              <a:rPr lang="en-US" altLang="zh-CN" sz="2000" dirty="0"/>
              <a:t>” </a:t>
            </a:r>
            <a:r>
              <a:rPr lang="zh-CN" altLang="en-US" sz="2000" dirty="0"/>
              <a:t>据悉，这家卡塔尔国有能源公司在全球液化天然气出口市场占据约</a:t>
            </a:r>
            <a:r>
              <a:rPr lang="en-US" altLang="zh-CN" sz="2000" dirty="0"/>
              <a:t>20%</a:t>
            </a:r>
            <a:r>
              <a:rPr lang="zh-CN" altLang="en-US" sz="2000" dirty="0"/>
              <a:t>的份额。受此消息影响，欧洲</a:t>
            </a:r>
            <a:r>
              <a:rPr lang="en-US" altLang="zh-CN" sz="2000" dirty="0"/>
              <a:t>TTF</a:t>
            </a:r>
            <a:r>
              <a:rPr lang="zh-CN" altLang="en-US" sz="2000" dirty="0"/>
              <a:t>天然气期货飙涨超过</a:t>
            </a:r>
            <a:r>
              <a:rPr lang="en-US" altLang="zh-CN" sz="2000" dirty="0"/>
              <a:t>40%</a:t>
            </a:r>
            <a:r>
              <a:rPr lang="zh-CN" altLang="en-US" sz="2000" dirty="0"/>
              <a:t>。</a:t>
            </a:r>
            <a:endParaRPr lang="zh-CN" altLang="en-US" sz="2000" dirty="0"/>
          </a:p>
          <a:p>
            <a:endParaRPr lang="en-US" altLang="zh-CN" sz="2000" dirty="0"/>
          </a:p>
          <a:p>
            <a:r>
              <a:rPr lang="en-US" altLang="zh-CN" sz="2000" dirty="0"/>
              <a:t>2</a:t>
            </a:r>
            <a:r>
              <a:rPr lang="zh-CN" altLang="en-US" sz="2000" dirty="0"/>
              <a:t>、光通信：</a:t>
            </a:r>
            <a:endParaRPr lang="zh-CN" altLang="en-US" sz="2000" dirty="0"/>
          </a:p>
          <a:p>
            <a:r>
              <a:rPr lang="zh-CN" altLang="en-US" sz="2000" dirty="0"/>
              <a:t>英伟达同意向两家开发数据中心光学技术的企业总计投资</a:t>
            </a:r>
            <a:r>
              <a:rPr lang="en-US" altLang="zh-CN" sz="2000" dirty="0"/>
              <a:t>40</a:t>
            </a:r>
            <a:r>
              <a:rPr lang="zh-CN" altLang="en-US" sz="2000" dirty="0"/>
              <a:t>亿美元，这类技术对人工智能系统至关重要。英伟达周一分别发布声明称，将在多年期协议中分别向</a:t>
            </a:r>
            <a:r>
              <a:rPr lang="en-US" altLang="zh-CN" sz="2000" dirty="0"/>
              <a:t>Lumentum Holdings Inc.</a:t>
            </a:r>
            <a:r>
              <a:rPr lang="zh-CN" altLang="en-US" sz="2000" dirty="0"/>
              <a:t>和相干公司投资</a:t>
            </a:r>
            <a:r>
              <a:rPr lang="en-US" altLang="zh-CN" sz="2000" dirty="0"/>
              <a:t>20</a:t>
            </a:r>
            <a:r>
              <a:rPr lang="zh-CN" altLang="en-US" sz="2000" dirty="0"/>
              <a:t>亿美元。两项交易均包括采购协议以及先进激光组件的使用。相关资金将用于支持研发。</a:t>
            </a:r>
            <a:r>
              <a:rPr lang="en-US" altLang="zh-CN" sz="2000" dirty="0"/>
              <a:t>Lumentum</a:t>
            </a:r>
            <a:r>
              <a:rPr lang="zh-CN" altLang="en-US" sz="2000" dirty="0"/>
              <a:t>生产光学和光子技术产品，例如用于支撑人工智能和云计算基础设施的高性能激光器。</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7760" y="974725"/>
            <a:ext cx="10701655" cy="4636135"/>
          </a:xfrm>
          <a:prstGeom prst="rect">
            <a:avLst/>
          </a:prstGeom>
          <a:noFill/>
        </p:spPr>
        <p:txBody>
          <a:bodyPr wrap="square" rtlCol="0">
            <a:noAutofit/>
          </a:bodyPr>
          <a:lstStyle/>
          <a:p>
            <a:r>
              <a:rPr lang="en-US" altLang="zh-CN" sz="2000" dirty="0"/>
              <a:t>3</a:t>
            </a:r>
            <a:r>
              <a:rPr lang="zh-CN" altLang="en-US" sz="2000" dirty="0"/>
              <a:t>、港口航运：</a:t>
            </a:r>
            <a:endParaRPr lang="zh-CN" altLang="en-US" sz="2000" dirty="0"/>
          </a:p>
          <a:p>
            <a:endParaRPr lang="en-US" altLang="zh-CN" sz="2000" dirty="0"/>
          </a:p>
          <a:p>
            <a:r>
              <a:rPr lang="zh-CN" altLang="en-US" sz="2000" dirty="0"/>
              <a:t>据媒体报道，受中东局势动荡影响，航运市场</a:t>
            </a:r>
            <a:r>
              <a:rPr lang="en-US" altLang="zh-CN" sz="2000" dirty="0"/>
              <a:t>“</a:t>
            </a:r>
            <a:r>
              <a:rPr lang="zh-CN" altLang="en-US" sz="2000" dirty="0"/>
              <a:t>乱了</a:t>
            </a:r>
            <a:r>
              <a:rPr lang="en-US" altLang="zh-CN" sz="2000" dirty="0"/>
              <a:t>”</a:t>
            </a:r>
            <a:r>
              <a:rPr lang="zh-CN" altLang="en-US" sz="2000" dirty="0"/>
              <a:t>。霍尔木兹海峡遭</a:t>
            </a:r>
            <a:r>
              <a:rPr lang="en-US" altLang="zh-CN" sz="2000" dirty="0"/>
              <a:t>“</a:t>
            </a:r>
            <a:r>
              <a:rPr lang="zh-CN" altLang="en-US" sz="2000" dirty="0"/>
              <a:t>封喉</a:t>
            </a:r>
            <a:r>
              <a:rPr lang="en-US" altLang="zh-CN" sz="2000" dirty="0"/>
              <a:t>”</a:t>
            </a:r>
            <a:r>
              <a:rPr lang="zh-CN" altLang="en-US" sz="2000" dirty="0"/>
              <a:t>，油运市场风险溢价推高；集运市场方面亦受影响，中东航线部分停摆，部分航司抬升运价；有货代称，欧地线乃至非洲航线运价预计将上涨。</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仓位：五成</a:t>
            </a:r>
            <a:r>
              <a:rPr lang="en-US" altLang="zh-CN" sz="2000" dirty="0"/>
              <a:t>——</a:t>
            </a:r>
            <a:r>
              <a:rPr lang="zh-CN" altLang="en-US" sz="2000" dirty="0"/>
              <a:t>七成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风口狙击</a:t>
            </a:r>
            <a:endParaRPr lang="en-US" altLang="zh-CN" sz="2400" dirty="0">
              <a:solidFill>
                <a:schemeClr val="bg1"/>
              </a:solidFill>
            </a:endParaRPr>
          </a:p>
        </p:txBody>
      </p:sp>
      <p:pic>
        <p:nvPicPr>
          <p:cNvPr id="4" name="图片 3"/>
          <p:cNvPicPr>
            <a:picLocks noChangeAspect="1"/>
          </p:cNvPicPr>
          <p:nvPr/>
        </p:nvPicPr>
        <p:blipFill>
          <a:blip r:embed="rId1"/>
          <a:stretch>
            <a:fillRect/>
          </a:stretch>
        </p:blipFill>
        <p:spPr>
          <a:xfrm>
            <a:off x="1271270" y="666750"/>
            <a:ext cx="9648825" cy="5524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83150" y="77470"/>
            <a:ext cx="3675380" cy="572770"/>
          </a:xfrm>
          <a:prstGeom prst="rect">
            <a:avLst/>
          </a:prstGeom>
          <a:noFill/>
        </p:spPr>
        <p:txBody>
          <a:bodyPr wrap="square" rtlCol="0">
            <a:noAutofit/>
          </a:bodyPr>
          <a:lstStyle/>
          <a:p>
            <a:r>
              <a:rPr lang="zh-CN" altLang="en-US" sz="2400" dirty="0">
                <a:solidFill>
                  <a:schemeClr val="bg1"/>
                </a:solidFill>
              </a:rPr>
              <a:t>两会特辑课堂</a:t>
            </a:r>
            <a:endParaRPr lang="zh-CN" altLang="en-US" sz="2400" dirty="0">
              <a:solidFill>
                <a:schemeClr val="bg1"/>
              </a:solidFill>
            </a:endParaRPr>
          </a:p>
        </p:txBody>
      </p:sp>
      <p:pic>
        <p:nvPicPr>
          <p:cNvPr id="2" name="图片 1"/>
          <p:cNvPicPr>
            <a:picLocks noChangeAspect="1"/>
          </p:cNvPicPr>
          <p:nvPr/>
        </p:nvPicPr>
        <p:blipFill>
          <a:blip r:embed="rId1"/>
          <a:stretch>
            <a:fillRect/>
          </a:stretch>
        </p:blipFill>
        <p:spPr>
          <a:xfrm>
            <a:off x="952500" y="1000125"/>
            <a:ext cx="10287000" cy="4857750"/>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wm#"/>
  <p:tag name="KSO_WM_TEMPLATE_CATEGORY" val="custom"/>
  <p:tag name="KSO_WM_TEMPLATE_INDEX" val="20205081"/>
</p:tagLst>
</file>

<file path=ppt/tags/tag19.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2.xml><?xml version="1.0" encoding="utf-8"?>
<p:tagLst xmlns:p="http://schemas.openxmlformats.org/presentationml/2006/main">
  <p:tag name="KSO_WM_UNIT_PLACING_PICTURE_USER_VIEWPORT" val="{&quot;height&quot;:520,&quot;width&quot;:2400}"/>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1286</Words>
  <Application>WPS 演示</Application>
  <PresentationFormat>宽屏</PresentationFormat>
  <Paragraphs>107</Paragraphs>
  <Slides>15</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15</vt:i4>
      </vt:variant>
    </vt:vector>
  </HeadingPairs>
  <TitlesOfParts>
    <vt:vector size="27" baseType="lpstr">
      <vt:lpstr>Arial</vt:lpstr>
      <vt:lpstr>宋体</vt:lpstr>
      <vt:lpstr>Wingdings</vt:lpstr>
      <vt:lpstr>思源黑体 CN Medium</vt:lpstr>
      <vt:lpstr>黑体</vt:lpstr>
      <vt:lpstr>思源黑体 CN Heavy</vt:lpstr>
      <vt:lpstr>思源黑体 CN Bold</vt:lpstr>
      <vt:lpstr>微软雅黑</vt:lpstr>
      <vt:lpstr>Calibri</vt:lpstr>
      <vt:lpstr>Arial Unicode MS</vt:lpstr>
      <vt:lpstr>等线</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409</cp:revision>
  <dcterms:created xsi:type="dcterms:W3CDTF">2024-06-11T06:30:00Z</dcterms:created>
  <dcterms:modified xsi:type="dcterms:W3CDTF">2026-03-03T00:56:39Z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2052-12.1.0.24657</vt:lpwstr>
  </property>
</Properties>
</file>