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3" r:id="rId3"/>
    <p:sldId id="4274" r:id="rId5"/>
    <p:sldId id="4437" r:id="rId6"/>
    <p:sldId id="4391" r:id="rId7"/>
    <p:sldId id="4440" r:id="rId8"/>
    <p:sldId id="4375" r:id="rId9"/>
    <p:sldId id="4377" r:id="rId10"/>
    <p:sldId id="4376" r:id="rId11"/>
    <p:sldId id="4424" r:id="rId12"/>
    <p:sldId id="4457" r:id="rId13"/>
    <p:sldId id="4357" r:id="rId14"/>
    <p:sldId id="4272" r:id="rId15"/>
    <p:sldId id="4270" r:id="rId16"/>
    <p:sldId id="4278" r:id="rId17"/>
    <p:sldId id="4339" r:id="rId18"/>
    <p:sldId id="4269" r:id="rId19"/>
    <p:sldId id="4271" r:id="rId20"/>
    <p:sldId id="1341" r:id="rId21"/>
    <p:sldId id="4241" r:id="rId22"/>
    <p:sldId id="4260" r:id="rId23"/>
    <p:sldId id="4261" r:id="rId24"/>
    <p:sldId id="270" r:id="rId25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tags" Target="tags/tag29.xml"/><Relationship Id="rId3" Type="http://schemas.openxmlformats.org/officeDocument/2006/relationships/slide" Target="slides/slide1.xml"/><Relationship Id="rId29" Type="http://schemas.openxmlformats.org/officeDocument/2006/relationships/commentAuthors" Target="commentAuthors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8.png"/><Relationship Id="rId1" Type="http://schemas.openxmlformats.org/officeDocument/2006/relationships/tags" Target="../tags/tag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tags" Target="../tags/tag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0.png"/><Relationship Id="rId1" Type="http://schemas.openxmlformats.org/officeDocument/2006/relationships/tags" Target="../tags/tag19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0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23.xml"/><Relationship Id="rId3" Type="http://schemas.openxmlformats.org/officeDocument/2006/relationships/image" Target="../media/image15.png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4.xml"/><Relationship Id="rId1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5.xml"/><Relationship Id="rId1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6.xml"/><Relationship Id="rId1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8.xml"/><Relationship Id="rId2" Type="http://schemas.openxmlformats.org/officeDocument/2006/relationships/image" Target="../media/image19.png"/><Relationship Id="rId1" Type="http://schemas.openxmlformats.org/officeDocument/2006/relationships/tags" Target="../tags/tag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9792" y="1951887"/>
            <a:ext cx="105810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春季躁动、创新牛科技牛</a:t>
            </a:r>
            <a:endParaRPr lang="zh-CN" sz="6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陈灼基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85647"/>
            <a:ext cx="4620470" cy="646082"/>
            <a:chOff x="7093" y="6616"/>
            <a:chExt cx="7859" cy="1132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1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A1120620030004</a:t>
              </a:r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74373" cy="381327"/>
            <a:chOff x="10918" y="5734"/>
            <a:chExt cx="5059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00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2025.03.03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612140" y="280670"/>
            <a:ext cx="11022330" cy="619696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1095375" y="709930"/>
            <a:ext cx="10482580" cy="54387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485735" y="163902"/>
            <a:ext cx="3424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第三个“国九条”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74015" y="164465"/>
            <a:ext cx="11600180" cy="602678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6515" y="160020"/>
            <a:ext cx="12342495" cy="645033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11810" y="247015"/>
            <a:ext cx="11396345" cy="622490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风口阻击二维码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439545" y="2088515"/>
            <a:ext cx="2619375" cy="2543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1015" y="1373505"/>
            <a:ext cx="7518400" cy="46355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0331" y="940279"/>
            <a:ext cx="11300605" cy="513271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3683" y="819509"/>
            <a:ext cx="11536392" cy="53311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477109" y="155276"/>
            <a:ext cx="3709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四大战法叠加四线开花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75915" y="0"/>
            <a:ext cx="6440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庄散博弈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5" name="文本占位符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2055303" y="1208405"/>
            <a:ext cx="7894040" cy="4441190"/>
          </a:xfrm>
          <a:prstGeom prst="rect">
            <a:avLst/>
          </a:prstGeom>
        </p:spPr>
        <p:txBody>
          <a:bodyPr/>
          <a:lstStyle>
            <a:lvl1pPr marL="0" indent="0" algn="just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庄散博弈</a:t>
            </a:r>
            <a:r>
              <a:rPr dirty="0"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：</a:t>
            </a:r>
            <a:r>
              <a:rPr lang="zh-CN" altLang="en-US" dirty="0"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将个股资金流分为</a:t>
            </a:r>
            <a:r>
              <a:rPr lang="en-US" altLang="zh-CN" dirty="0"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4</a:t>
            </a:r>
            <a:r>
              <a:rPr lang="zh-CN" altLang="en-US" dirty="0"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种档次，盘中分类并计算出这</a:t>
            </a:r>
            <a:r>
              <a:rPr lang="en-US" altLang="zh-CN" dirty="0"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4</a:t>
            </a:r>
            <a:r>
              <a:rPr lang="zh-CN" altLang="en-US" dirty="0"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类不同档次资金的买卖力度和方向，方便用户看出股票的主力类型及买卖方向。</a:t>
            </a:r>
            <a:endParaRPr lang="en-US" dirty="0">
              <a:latin typeface="思源黑体 CN Heavy" panose="020B0A00000000000000" charset="-122"/>
              <a:ea typeface="思源黑体 CN Heavy" panose="020B0A00000000000000" charset="-122"/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zh-CN" altLang="en-US" sz="1600" dirty="0"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红色线（皇帝）：代表特大单净额   黄色线（官员）：代表大单净额</a:t>
            </a:r>
            <a:endParaRPr sz="1600" dirty="0">
              <a:latin typeface="思源黑体 CN Heavy" panose="020B0A00000000000000" charset="-122"/>
              <a:ea typeface="思源黑体 CN Heavy" panose="020B0A00000000000000" charset="-122"/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zh-CN" altLang="en-US" sz="1600" dirty="0"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蓝色线（地主）：代表中单净额      绿色线（农民）：代表小单净额</a:t>
            </a:r>
            <a:endParaRPr sz="1600" dirty="0">
              <a:latin typeface="思源黑体 CN Heavy" panose="020B0A00000000000000" charset="-122"/>
              <a:ea typeface="思源黑体 CN Heavy" panose="020B0A00000000000000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8980" y="3207356"/>
            <a:ext cx="7894040" cy="2406586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54200" y="25167"/>
            <a:ext cx="848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四线开花</a:t>
            </a:r>
            <a:endParaRPr lang="en-US" sz="40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74332" y="851323"/>
            <a:ext cx="777909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/>
              <a:t>庄散博弈（最强形态）：</a:t>
            </a:r>
            <a:br>
              <a:rPr lang="en-US" altLang="zh-CN" sz="2000" b="1" dirty="0"/>
            </a:br>
            <a:br>
              <a:rPr lang="en-US" altLang="zh-CN" sz="2000" b="1" dirty="0"/>
            </a:br>
            <a:r>
              <a:rPr lang="zh-CN" altLang="en-US" sz="2000" b="1" dirty="0"/>
              <a:t>红线、黄线呈现向上（红线第一，黄线第二）</a:t>
            </a:r>
            <a:endParaRPr lang="en-US" altLang="zh-CN" sz="2000" b="1" dirty="0"/>
          </a:p>
          <a:p>
            <a:br>
              <a:rPr lang="en-US" altLang="zh-CN" sz="2000" b="1" dirty="0"/>
            </a:br>
            <a:r>
              <a:rPr lang="zh-CN" altLang="en-US" sz="2000" b="1" dirty="0"/>
              <a:t>蓝线、绿线呈现向下（蓝线第三，绿线第四）</a:t>
            </a:r>
            <a:br>
              <a:rPr lang="en-US" altLang="zh-CN" sz="2000" b="1" dirty="0"/>
            </a:br>
            <a:endParaRPr lang="en-US" altLang="zh-CN" sz="2000" b="1" dirty="0"/>
          </a:p>
          <a:p>
            <a:br>
              <a:rPr lang="en-US" altLang="zh-CN" sz="2000" b="1" dirty="0"/>
            </a:br>
            <a:r>
              <a:rPr lang="zh-CN" altLang="en-US" sz="2000" b="1" dirty="0"/>
              <a:t>说明主力的超大单和大单形成合力抢夺散户筹码，此时个股容易大幅拉升甚至出现涨停板。</a:t>
            </a:r>
            <a:endParaRPr lang="en-US" altLang="zh-CN" sz="2000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61151" y="733053"/>
            <a:ext cx="2578851" cy="5473976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90270" y="1332865"/>
            <a:ext cx="10290810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1</a:t>
            </a:r>
            <a:r>
              <a:rPr lang="zh-CN" altLang="en-US" sz="2400" dirty="0"/>
              <a:t>、三板斧：科技方向（阿里概念、腾讯概念、</a:t>
            </a:r>
            <a:r>
              <a:rPr lang="en-US" altLang="zh-CN" sz="2400" dirty="0"/>
              <a:t>DeepSeek</a:t>
            </a:r>
            <a:r>
              <a:rPr lang="zh-CN" altLang="en-US" sz="2400" dirty="0"/>
              <a:t>概念、机器人、云计算、</a:t>
            </a:r>
            <a:r>
              <a:rPr lang="en-US" altLang="zh-CN" sz="2400" dirty="0"/>
              <a:t>AI</a:t>
            </a:r>
            <a:r>
              <a:rPr lang="zh-CN" altLang="en-US" sz="2400" dirty="0"/>
              <a:t>政务、</a:t>
            </a:r>
            <a:r>
              <a:rPr lang="en-US" altLang="zh-CN" sz="2400" dirty="0"/>
              <a:t>AI</a:t>
            </a:r>
            <a:r>
              <a:rPr lang="zh-CN" altLang="en-US" sz="2400" dirty="0"/>
              <a:t>眼镜、智能驾驶、国产算力、芯片半导体、固态电池</a:t>
            </a:r>
            <a:r>
              <a:rPr lang="zh-CN" altLang="en-US" sz="2400" dirty="0"/>
              <a:t>）的上升回档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、控盘双突破（智能辅助线、</a:t>
            </a:r>
            <a:r>
              <a:rPr lang="en-US" altLang="zh-CN" sz="2400" dirty="0"/>
              <a:t>20</a:t>
            </a:r>
            <a:r>
              <a:rPr lang="zh-CN" altLang="en-US" sz="2400" dirty="0"/>
              <a:t>日、</a:t>
            </a:r>
            <a:r>
              <a:rPr lang="en-US" altLang="zh-CN" sz="2400" dirty="0"/>
              <a:t>10</a:t>
            </a:r>
            <a:r>
              <a:rPr lang="zh-CN" altLang="en-US" sz="2400" dirty="0"/>
              <a:t>日、</a:t>
            </a:r>
            <a:r>
              <a:rPr lang="en-US" altLang="zh-CN" sz="2400" dirty="0"/>
              <a:t>5</a:t>
            </a:r>
            <a:r>
              <a:rPr lang="zh-CN" altLang="en-US" sz="2400" dirty="0"/>
              <a:t>日均线），走向上的趋势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3</a:t>
            </a:r>
            <a:r>
              <a:rPr lang="zh-CN" altLang="en-US" sz="2400" dirty="0"/>
              <a:t>、主题猎手战法：结合热点、</a:t>
            </a:r>
            <a:r>
              <a:rPr lang="en-US" altLang="zh-CN" sz="2400" dirty="0"/>
              <a:t>L2</a:t>
            </a:r>
            <a:r>
              <a:rPr lang="zh-CN" altLang="en-US" sz="2400" dirty="0"/>
              <a:t>资金等指标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4</a:t>
            </a:r>
            <a:r>
              <a:rPr lang="zh-CN" altLang="en-US" sz="2400" dirty="0"/>
              <a:t>、中央经济会议定调两大核心方向（</a:t>
            </a:r>
            <a:r>
              <a:rPr lang="en-US" altLang="zh-CN" sz="2400" dirty="0"/>
              <a:t>2025</a:t>
            </a:r>
            <a:r>
              <a:rPr lang="zh-CN" altLang="en-US" sz="2400" dirty="0"/>
              <a:t>年）：</a:t>
            </a:r>
            <a:endParaRPr lang="zh-CN" altLang="en-US" sz="2400" dirty="0"/>
          </a:p>
          <a:p>
            <a:r>
              <a:rPr lang="en-US" altLang="zh-CN" sz="2400" dirty="0"/>
              <a:t>                         </a:t>
            </a:r>
            <a:r>
              <a:rPr lang="zh-CN" altLang="en-US" sz="2400" dirty="0">
                <a:solidFill>
                  <a:srgbClr val="FF0000"/>
                </a:solidFill>
              </a:rPr>
              <a:t>扩内需、科技创新引领新质生产力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当前的操作思路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54200" y="25167"/>
            <a:ext cx="848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L2</a:t>
            </a: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基础版使用方法</a:t>
            </a:r>
            <a:endParaRPr lang="en-US" sz="40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93272" y="1572776"/>
            <a:ext cx="4278728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/>
              <a:t>战法选股步骤（普通）：</a:t>
            </a:r>
            <a:br>
              <a:rPr lang="en-US" altLang="zh-CN" sz="2000" b="1" dirty="0"/>
            </a:br>
            <a:br>
              <a:rPr lang="en-US" altLang="zh-CN" sz="2000" b="1" dirty="0"/>
            </a:br>
            <a:r>
              <a:rPr lang="en-US" altLang="zh-CN" sz="2000" b="1" dirty="0"/>
              <a:t>①</a:t>
            </a:r>
            <a:r>
              <a:rPr lang="zh-CN" altLang="en-US" sz="2000" b="1" dirty="0"/>
              <a:t>首页点击进入“</a:t>
            </a:r>
            <a:r>
              <a:rPr lang="en-US" altLang="zh-CN" sz="2000" b="1" dirty="0"/>
              <a:t>L2</a:t>
            </a:r>
            <a:r>
              <a:rPr lang="zh-CN" altLang="en-US" sz="2000" b="1" dirty="0"/>
              <a:t>基础版”</a:t>
            </a:r>
            <a:br>
              <a:rPr lang="en-US" altLang="zh-CN" sz="2000" b="1" dirty="0"/>
            </a:br>
            <a:br>
              <a:rPr lang="en-US" altLang="zh-CN" sz="2000" b="1" dirty="0"/>
            </a:br>
            <a:r>
              <a:rPr lang="en-US" altLang="zh-CN" sz="2000" b="1" dirty="0"/>
              <a:t>②</a:t>
            </a:r>
            <a:r>
              <a:rPr lang="zh-CN" altLang="en-US" sz="2000" b="1" dirty="0"/>
              <a:t>勾选“四线开花”筛选</a:t>
            </a:r>
            <a:br>
              <a:rPr lang="en-US" altLang="zh-CN" sz="2000" b="1" dirty="0"/>
            </a:br>
            <a:br>
              <a:rPr lang="en-US" altLang="zh-CN" sz="2000" b="1" dirty="0"/>
            </a:br>
            <a:r>
              <a:rPr lang="en-US" altLang="zh-CN" sz="2000" b="1" dirty="0"/>
              <a:t>③</a:t>
            </a:r>
            <a:r>
              <a:rPr lang="zh-CN" altLang="en-US" sz="2000" b="1" dirty="0"/>
              <a:t>点击“大额净买”排序</a:t>
            </a:r>
            <a:endParaRPr lang="en-US" altLang="zh-CN" sz="2000" b="1" dirty="0"/>
          </a:p>
          <a:p>
            <a:endParaRPr lang="en-US" altLang="zh-CN" sz="2000" b="1" dirty="0"/>
          </a:p>
          <a:p>
            <a:r>
              <a:rPr lang="en-US" altLang="zh-CN" sz="2000" b="1" dirty="0"/>
              <a:t>④</a:t>
            </a:r>
            <a:r>
              <a:rPr lang="zh-CN" altLang="en-US" sz="2000" b="1" dirty="0"/>
              <a:t>得到全市场当日主力最青睐的个股</a:t>
            </a:r>
            <a:br>
              <a:rPr lang="en-US" altLang="zh-CN" sz="2000" b="1" dirty="0"/>
            </a:br>
            <a:br>
              <a:rPr lang="en-US" altLang="zh-CN" sz="2000" b="1" dirty="0"/>
            </a:br>
            <a:r>
              <a:rPr lang="zh-CN" altLang="en-US" sz="2000" b="1" dirty="0"/>
              <a:t>优点：全市场个股一览无遗</a:t>
            </a:r>
            <a:br>
              <a:rPr lang="en-US" altLang="zh-CN" sz="2000" b="1" dirty="0"/>
            </a:br>
            <a:r>
              <a:rPr lang="zh-CN" altLang="en-US" sz="2000" b="1" dirty="0"/>
              <a:t>缺点：个股太多，无从下手</a:t>
            </a:r>
            <a:br>
              <a:rPr lang="en-US" altLang="zh-CN" sz="2000" b="1" dirty="0"/>
            </a:br>
            <a:endParaRPr lang="en-US" altLang="zh-CN" sz="2000" b="1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0212" y="733053"/>
            <a:ext cx="5242472" cy="549996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2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54200" y="25167"/>
            <a:ext cx="848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L2</a:t>
            </a: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基础版使用方法</a:t>
            </a:r>
            <a:endParaRPr lang="en-US" sz="40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93271" y="1572776"/>
            <a:ext cx="4748511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/>
              <a:t>战法选股步骤（强化）：</a:t>
            </a:r>
            <a:br>
              <a:rPr lang="en-US" altLang="zh-CN" sz="2000" b="1" dirty="0"/>
            </a:br>
            <a:br>
              <a:rPr lang="en-US" altLang="zh-CN" sz="2000" b="1" dirty="0"/>
            </a:br>
            <a:r>
              <a:rPr lang="en-US" altLang="zh-CN" sz="2000" b="1" dirty="0"/>
              <a:t>①</a:t>
            </a:r>
            <a:r>
              <a:rPr lang="zh-CN" altLang="en-US" sz="2000" b="1" dirty="0"/>
              <a:t>首页点击进入“</a:t>
            </a:r>
            <a:r>
              <a:rPr lang="en-US" altLang="zh-CN" sz="2000" b="1" dirty="0"/>
              <a:t>L2</a:t>
            </a:r>
            <a:r>
              <a:rPr lang="zh-CN" altLang="en-US" sz="2000" b="1" dirty="0"/>
              <a:t>基础版”</a:t>
            </a:r>
            <a:br>
              <a:rPr lang="en-US" altLang="zh-CN" sz="2000" b="1" dirty="0"/>
            </a:br>
            <a:br>
              <a:rPr lang="en-US" altLang="zh-CN" sz="2000" b="1" dirty="0"/>
            </a:br>
            <a:r>
              <a:rPr lang="en-US" altLang="zh-CN" sz="2000" b="1" dirty="0"/>
              <a:t>②</a:t>
            </a:r>
            <a:r>
              <a:rPr lang="zh-CN" altLang="en-US" sz="2000" b="1" dirty="0"/>
              <a:t>盘中选择强势板块（消息</a:t>
            </a:r>
            <a:r>
              <a:rPr lang="en-US" altLang="zh-CN" sz="2000" b="1" dirty="0"/>
              <a:t>/</a:t>
            </a:r>
            <a:r>
              <a:rPr lang="zh-CN" altLang="en-US" sz="2000" b="1" dirty="0"/>
              <a:t>预判</a:t>
            </a:r>
            <a:r>
              <a:rPr lang="en-US" altLang="zh-CN" sz="2000" b="1" dirty="0"/>
              <a:t>/</a:t>
            </a:r>
            <a:r>
              <a:rPr lang="zh-CN" altLang="en-US" sz="2000" b="1" dirty="0"/>
              <a:t>看好）</a:t>
            </a:r>
            <a:endParaRPr lang="en-US" altLang="zh-CN" sz="2000" b="1" dirty="0"/>
          </a:p>
          <a:p>
            <a:endParaRPr lang="en-US" altLang="zh-CN" sz="2000" b="1" dirty="0"/>
          </a:p>
          <a:p>
            <a:r>
              <a:rPr lang="zh-CN" altLang="en-US" sz="2000" b="1" dirty="0"/>
              <a:t>③勾选“四线开花”筛选</a:t>
            </a:r>
            <a:br>
              <a:rPr lang="en-US" altLang="zh-CN" sz="2000" b="1" dirty="0"/>
            </a:br>
            <a:br>
              <a:rPr lang="en-US" altLang="zh-CN" sz="2000" b="1" dirty="0"/>
            </a:br>
            <a:r>
              <a:rPr lang="en-US" altLang="zh-CN" sz="2000" b="1" dirty="0"/>
              <a:t>④</a:t>
            </a:r>
            <a:r>
              <a:rPr lang="zh-CN" altLang="en-US" sz="2000" b="1" dirty="0"/>
              <a:t>点击“大额净买”排序</a:t>
            </a:r>
            <a:endParaRPr lang="en-US" altLang="zh-CN" sz="2000" b="1" dirty="0"/>
          </a:p>
          <a:p>
            <a:endParaRPr lang="en-US" altLang="zh-CN" sz="2000" b="1" dirty="0"/>
          </a:p>
          <a:p>
            <a:r>
              <a:rPr lang="zh-CN" altLang="en-US" sz="2000" b="1" dirty="0"/>
              <a:t>⑤得到板块当日主力最青睐的个股</a:t>
            </a:r>
            <a:br>
              <a:rPr lang="en-US" altLang="zh-CN" sz="2000" b="1" dirty="0"/>
            </a:br>
            <a:endParaRPr lang="en-US" altLang="zh-CN" sz="2000" b="1" dirty="0"/>
          </a:p>
          <a:p>
            <a:r>
              <a:rPr lang="zh-CN" altLang="en-US" sz="2000" b="1" dirty="0"/>
              <a:t>优点：更加精准，便于捕捉主力小动向</a:t>
            </a:r>
            <a:endParaRPr lang="en-US" altLang="zh-CN" sz="2000" b="1" dirty="0"/>
          </a:p>
          <a:p>
            <a:r>
              <a:rPr lang="zh-CN" altLang="en-US" sz="2000" b="1" dirty="0"/>
              <a:t>缺点：板块容易判断错误</a:t>
            </a:r>
            <a:br>
              <a:rPr lang="en-US" altLang="zh-CN" sz="2000" b="1" dirty="0"/>
            </a:br>
            <a:endParaRPr lang="en-US" altLang="zh-CN" sz="2000" b="1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2039" y="767865"/>
            <a:ext cx="5204407" cy="5513892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319905" y="198120"/>
            <a:ext cx="5120005" cy="4521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总理工作报告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今年重点工作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39775" y="967105"/>
            <a:ext cx="10894060" cy="5078730"/>
          </a:xfrm>
          <a:prstGeom prst="rect">
            <a:avLst/>
          </a:prstGeom>
        </p:spPr>
        <p:txBody>
          <a:bodyPr wrap="square"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endParaRPr lang="en-US" altLang="zh-CN" sz="10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财政：赤字率拟按</a:t>
            </a:r>
            <a:r>
              <a:rPr lang="en-US" altLang="zh-CN" sz="1600">
                <a:latin typeface="Arial" panose="020B0604020202020204" pitchFamily="34" charset="0"/>
                <a:ea typeface="微软雅黑" panose="020B0503020204020204" charset="-122"/>
              </a:rPr>
              <a:t>4%</a:t>
            </a:r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左右安排，赤字规模比上年增加</a:t>
            </a:r>
            <a:r>
              <a:rPr lang="en-US" altLang="zh-CN" sz="1600">
                <a:latin typeface="Arial" panose="020B0604020202020204" pitchFamily="34" charset="0"/>
                <a:ea typeface="微软雅黑" panose="020B0503020204020204" charset="-122"/>
              </a:rPr>
              <a:t>1.6</a:t>
            </a:r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万亿元</a:t>
            </a:r>
            <a:endParaRPr lang="en-US" altLang="zh-CN" sz="16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政府投资：拟安排地方政府专项债券</a:t>
            </a:r>
            <a:r>
              <a:rPr lang="en-US" altLang="zh-CN" sz="1600">
                <a:latin typeface="Arial" panose="020B0604020202020204" pitchFamily="34" charset="0"/>
                <a:ea typeface="微软雅黑" panose="020B0503020204020204" charset="-122"/>
              </a:rPr>
              <a:t>4.4</a:t>
            </a:r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万亿元、比上年增加</a:t>
            </a:r>
            <a:r>
              <a:rPr lang="en-US" altLang="zh-CN" sz="1600">
                <a:latin typeface="Arial" panose="020B0604020202020204" pitchFamily="34" charset="0"/>
                <a:ea typeface="微软雅黑" panose="020B0503020204020204" charset="-122"/>
              </a:rPr>
              <a:t>5000</a:t>
            </a:r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亿元。合计新增政府债务总规模</a:t>
            </a:r>
            <a:r>
              <a:rPr lang="en-US" altLang="zh-CN" sz="1600">
                <a:latin typeface="Arial" panose="020B0604020202020204" pitchFamily="34" charset="0"/>
                <a:ea typeface="微软雅黑" panose="020B0503020204020204" charset="-122"/>
              </a:rPr>
              <a:t>11.86</a:t>
            </a:r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万亿元、比上年增加</a:t>
            </a:r>
            <a:r>
              <a:rPr lang="en-US" altLang="zh-CN" sz="1600">
                <a:latin typeface="Arial" panose="020B0604020202020204" pitchFamily="34" charset="0"/>
                <a:ea typeface="微软雅黑" panose="020B0503020204020204" charset="-122"/>
              </a:rPr>
              <a:t>2.9</a:t>
            </a:r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万亿元</a:t>
            </a:r>
            <a:endParaRPr lang="en-US" altLang="zh-CN" sz="16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特别国债：拟发行超长期特别国债</a:t>
            </a:r>
            <a:r>
              <a:rPr lang="en-US" altLang="zh-CN" sz="1600">
                <a:latin typeface="Arial" panose="020B0604020202020204" pitchFamily="34" charset="0"/>
                <a:ea typeface="微软雅黑" panose="020B0503020204020204" charset="-122"/>
              </a:rPr>
              <a:t>1.3</a:t>
            </a:r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万亿元、比上年增加</a:t>
            </a:r>
            <a:r>
              <a:rPr lang="en-US" altLang="zh-CN" sz="1600">
                <a:latin typeface="Arial" panose="020B0604020202020204" pitchFamily="34" charset="0"/>
                <a:ea typeface="微软雅黑" panose="020B0503020204020204" charset="-122"/>
              </a:rPr>
              <a:t>3000</a:t>
            </a:r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亿元。拟发行特别国债</a:t>
            </a:r>
            <a:r>
              <a:rPr lang="en-US" altLang="zh-CN" sz="1600">
                <a:latin typeface="Arial" panose="020B0604020202020204" pitchFamily="34" charset="0"/>
                <a:ea typeface="微软雅黑" panose="020B0503020204020204" charset="-122"/>
              </a:rPr>
              <a:t>5000</a:t>
            </a:r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亿元</a:t>
            </a:r>
            <a:endParaRPr lang="en-US" altLang="zh-CN" sz="16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消费：实施提振消费专项行动。安排超长期特别国债</a:t>
            </a:r>
            <a:r>
              <a:rPr lang="en-US" altLang="zh-CN" sz="1600">
                <a:latin typeface="Arial" panose="020B0604020202020204" pitchFamily="34" charset="0"/>
                <a:ea typeface="微软雅黑" panose="020B0503020204020204" charset="-122"/>
              </a:rPr>
              <a:t>3000</a:t>
            </a:r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亿元支持消费品以旧换新</a:t>
            </a:r>
            <a:endParaRPr lang="en-US" altLang="zh-CN" sz="16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160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新质生产力：推动商业航天、低空经济等新兴产业安全健康发展。培育生物制造、量子科技、具身智能、</a:t>
            </a:r>
            <a:r>
              <a:rPr lang="en-US" altLang="zh-CN" sz="160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6G</a:t>
            </a:r>
            <a:r>
              <a:rPr lang="zh-CN" altLang="en-US" sz="160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等未来产业。加快制造业数字化转型。大力发展智能网联新能源汽车、人工智能手机和电脑、智能机器人等新一代智能终端以及智能制造装备</a:t>
            </a:r>
            <a:endParaRPr lang="en-US" altLang="zh-CN" sz="1600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教育：扩大高中阶段教育学位供给，逐步推行免费学前教育</a:t>
            </a:r>
            <a:endParaRPr lang="en-US" altLang="zh-CN" sz="16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市场环境：落实解决拖欠企业账款问题长效机制。开展规范涉企执法专项行动</a:t>
            </a:r>
            <a:endParaRPr lang="en-US" altLang="zh-CN" sz="16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160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开放：推动互联网、文化等领域有序开放，扩大电信、医疗、教育等领域开放试点</a:t>
            </a:r>
            <a:endParaRPr lang="en-US" altLang="zh-CN" sz="1600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住房：持续用力推动房地产市场止跌回稳。加力实施城中村和危旧房改造。推进收购存量商品房。继续做好保交房工作</a:t>
            </a:r>
            <a:endParaRPr lang="en-US" altLang="zh-CN" sz="16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乡村振兴：深入实施种业振兴行动。启动中央统筹下的粮食产销区省际横向利益补偿，加大对产粮大县支持。拓宽农民增收渠道</a:t>
            </a:r>
            <a:endParaRPr lang="en-US" altLang="zh-CN" sz="16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城镇化：推动将符合条件的农业转移人口纳入住房保障体系。持续推进城市更新和城镇老旧小区改造</a:t>
            </a:r>
            <a:endParaRPr lang="en-US" altLang="zh-CN" sz="16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生态：健全绿色消费激励机制，推动形成绿色低碳的生产方式和生活方式</a:t>
            </a:r>
            <a:endParaRPr lang="en-US" altLang="zh-CN" sz="16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就业：拓宽高校毕业生等青年就业创业渠道。加强灵活就业和新就业形态劳动者权益保障。提高技能人才待遇水平</a:t>
            </a:r>
            <a:endParaRPr lang="en-US" altLang="zh-CN" sz="16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医疗卫生：优化药品集采政策，强化质量评估和监管。居民医保和基本公共卫生服务经费人均财政补助标准分别再提高</a:t>
            </a:r>
            <a:r>
              <a:rPr lang="en-US" altLang="zh-CN" sz="1600">
                <a:latin typeface="Arial" panose="020B0604020202020204" pitchFamily="34" charset="0"/>
                <a:ea typeface="微软雅黑" panose="020B0503020204020204" charset="-122"/>
              </a:rPr>
              <a:t>30</a:t>
            </a:r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元和</a:t>
            </a:r>
            <a:r>
              <a:rPr lang="en-US" altLang="zh-CN" sz="1600">
                <a:latin typeface="Arial" panose="020B0604020202020204" pitchFamily="34" charset="0"/>
                <a:ea typeface="微软雅黑" panose="020B0503020204020204" charset="-122"/>
              </a:rPr>
              <a:t>5</a:t>
            </a:r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元</a:t>
            </a:r>
            <a:endParaRPr lang="en-US" altLang="zh-CN" sz="16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社会保障：城乡居民基础养老金最低标准再提高</a:t>
            </a:r>
            <a:r>
              <a:rPr lang="en-US" altLang="zh-CN" sz="1600">
                <a:latin typeface="Arial" panose="020B0604020202020204" pitchFamily="34" charset="0"/>
                <a:ea typeface="微软雅黑" panose="020B0503020204020204" charset="-122"/>
              </a:rPr>
              <a:t>20</a:t>
            </a:r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元。制定促进生育政策，发放育儿补贴</a:t>
            </a:r>
            <a:endParaRPr lang="zh-CN" altLang="en-US" sz="16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99820" y="911225"/>
            <a:ext cx="1043622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1</a:t>
            </a:r>
            <a:r>
              <a:rPr lang="zh-CN" altLang="en-US" sz="2000" dirty="0"/>
              <a:t>、</a:t>
            </a:r>
            <a:r>
              <a:rPr lang="en-US" altLang="zh-CN" sz="2000" dirty="0"/>
              <a:t>AI </a:t>
            </a:r>
            <a:r>
              <a:rPr lang="zh-CN" altLang="en-US" sz="2000" dirty="0"/>
              <a:t>医疗：</a:t>
            </a:r>
            <a:endParaRPr lang="zh-CN" altLang="en-US" sz="2000" dirty="0"/>
          </a:p>
          <a:p>
            <a:r>
              <a:rPr lang="en-US" altLang="zh-CN" sz="2000" dirty="0"/>
              <a:t>3</a:t>
            </a:r>
            <a:r>
              <a:rPr lang="zh-CN" altLang="en-US" sz="2000" dirty="0"/>
              <a:t>月</a:t>
            </a:r>
            <a:r>
              <a:rPr lang="en-US" altLang="zh-CN" sz="2000" dirty="0"/>
              <a:t>8</a:t>
            </a:r>
            <a:r>
              <a:rPr lang="zh-CN" altLang="en-US" sz="2000" dirty="0"/>
              <a:t>日，</a:t>
            </a:r>
            <a:r>
              <a:rPr lang="en-US" altLang="zh-CN" sz="2000" dirty="0"/>
              <a:t>“</a:t>
            </a:r>
            <a:r>
              <a:rPr lang="zh-CN" altLang="en-US" sz="2000" dirty="0"/>
              <a:t>华为正式组建医疗卫生军团</a:t>
            </a:r>
            <a:r>
              <a:rPr lang="en-US" altLang="zh-CN" sz="2000" dirty="0"/>
              <a:t>”</a:t>
            </a:r>
            <a:r>
              <a:rPr lang="zh-CN" altLang="en-US" sz="2000" dirty="0"/>
              <a:t>冲上微博热搜，华为正式组建医疗卫生军团。据悉，医疗卫生军团将重点构建</a:t>
            </a:r>
            <a:r>
              <a:rPr lang="en-US" altLang="zh-CN" sz="2000" dirty="0"/>
              <a:t>AI</a:t>
            </a:r>
            <a:r>
              <a:rPr lang="zh-CN" altLang="en-US" sz="2000" dirty="0"/>
              <a:t>辅助诊断解决方案体系，推动医疗大模型在临床场景的应用。华为这一举动，传递出其加快进入</a:t>
            </a:r>
            <a:r>
              <a:rPr lang="en-US" altLang="zh-CN" sz="2000" dirty="0"/>
              <a:t>AI</a:t>
            </a:r>
            <a:r>
              <a:rPr lang="zh-CN" altLang="en-US" sz="2000" dirty="0"/>
              <a:t>医疗产业的信号，近年来，华为通过华为云盘古药物分子大模型、眼科大模型、瑞智病理大模型</a:t>
            </a:r>
            <a:r>
              <a:rPr lang="en-US" altLang="zh-CN" sz="2000" dirty="0"/>
              <a:t>RuiPath</a:t>
            </a:r>
            <a:r>
              <a:rPr lang="zh-CN" altLang="en-US" sz="2000" dirty="0"/>
              <a:t>等大模型以及</a:t>
            </a:r>
            <a:r>
              <a:rPr lang="en-US" altLang="zh-CN" sz="2000" dirty="0"/>
              <a:t>AI</a:t>
            </a:r>
            <a:r>
              <a:rPr lang="zh-CN" altLang="en-US" sz="2000" dirty="0"/>
              <a:t>解决方案，赋能医疗卫生行业。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、机器人：</a:t>
            </a:r>
            <a:endParaRPr lang="zh-CN" altLang="en-US" sz="2000" dirty="0"/>
          </a:p>
          <a:p>
            <a:r>
              <a:rPr lang="zh-CN" altLang="en-US" sz="2000" dirty="0"/>
              <a:t>小米人形机器人</a:t>
            </a:r>
            <a:r>
              <a:rPr lang="en-US" altLang="zh-CN" sz="2000" dirty="0"/>
              <a:t>CyberOne(</a:t>
            </a:r>
            <a:r>
              <a:rPr lang="zh-CN" altLang="en-US" sz="2000" dirty="0"/>
              <a:t>铁大</a:t>
            </a:r>
            <a:r>
              <a:rPr lang="en-US" altLang="zh-CN" sz="2000" dirty="0"/>
              <a:t>)</a:t>
            </a:r>
            <a:r>
              <a:rPr lang="zh-CN" altLang="en-US" sz="2000" dirty="0"/>
              <a:t>将于</a:t>
            </a:r>
            <a:r>
              <a:rPr lang="en-US" altLang="zh-CN" sz="2000" dirty="0"/>
              <a:t>3</a:t>
            </a:r>
            <a:r>
              <a:rPr lang="zh-CN" altLang="en-US" sz="2000" dirty="0"/>
              <a:t>月亮相北京亦庄展示最新突破，</a:t>
            </a:r>
            <a:r>
              <a:rPr lang="en-US" altLang="zh-CN" sz="2000" dirty="0"/>
              <a:t>3-4</a:t>
            </a:r>
            <a:r>
              <a:rPr lang="zh-CN" altLang="en-US" sz="2000" dirty="0"/>
              <a:t>月亦庄产线迎来催化。</a:t>
            </a:r>
            <a:r>
              <a:rPr lang="en-US" altLang="zh-CN" sz="2000" dirty="0"/>
              <a:t>3</a:t>
            </a:r>
            <a:r>
              <a:rPr lang="zh-CN" altLang="en-US" sz="2000" dirty="0"/>
              <a:t>月</a:t>
            </a:r>
            <a:r>
              <a:rPr lang="en-US" altLang="zh-CN" sz="2000" dirty="0"/>
              <a:t>10</a:t>
            </a:r>
            <a:r>
              <a:rPr lang="zh-CN" altLang="en-US" sz="2000" dirty="0"/>
              <a:t>日，智元机器人将正式发布首个通用具身基座模型</a:t>
            </a:r>
            <a:r>
              <a:rPr lang="en-US" altLang="zh-CN" sz="2000" dirty="0"/>
              <a:t>--</a:t>
            </a:r>
            <a:r>
              <a:rPr lang="zh-CN" altLang="en-US" sz="2000" dirty="0"/>
              <a:t>智元启元大模型</a:t>
            </a:r>
            <a:r>
              <a:rPr lang="en-US" altLang="zh-CN" sz="2000" dirty="0"/>
              <a:t>(Genie Operator-1)</a:t>
            </a:r>
            <a:r>
              <a:rPr lang="zh-CN" altLang="en-US" sz="2000" dirty="0"/>
              <a:t>。该模型框架由</a:t>
            </a:r>
            <a:r>
              <a:rPr lang="en-US" altLang="zh-CN" sz="2000" dirty="0"/>
              <a:t>VLM(</a:t>
            </a:r>
            <a:r>
              <a:rPr lang="zh-CN" altLang="en-US" sz="2000" dirty="0"/>
              <a:t>多模态大模型</a:t>
            </a:r>
            <a:r>
              <a:rPr lang="en-US" altLang="zh-CN" sz="2000" dirty="0"/>
              <a:t>)+ MoE(</a:t>
            </a:r>
            <a:r>
              <a:rPr lang="zh-CN" altLang="en-US" sz="2000" dirty="0"/>
              <a:t>混合专家</a:t>
            </a:r>
            <a:r>
              <a:rPr lang="en-US" altLang="zh-CN" sz="2000" dirty="0"/>
              <a:t>)</a:t>
            </a:r>
            <a:r>
              <a:rPr lang="zh-CN" altLang="en-US" sz="2000" dirty="0"/>
              <a:t>组成，将集合采训推一体，小样本快速泛化、</a:t>
            </a:r>
            <a:r>
              <a:rPr lang="en-US" altLang="zh-CN" sz="2000" dirty="0"/>
              <a:t>“</a:t>
            </a:r>
            <a:r>
              <a:rPr lang="zh-CN" altLang="en-US" sz="2000" dirty="0"/>
              <a:t>一脑多形</a:t>
            </a:r>
            <a:r>
              <a:rPr lang="en-US" altLang="zh-CN" sz="2000" dirty="0"/>
              <a:t>”</a:t>
            </a:r>
            <a:r>
              <a:rPr lang="zh-CN" altLang="en-US" sz="2000" dirty="0"/>
              <a:t>的跨本体应用、持续进化、人类视频学习等能力。</a:t>
            </a:r>
            <a:endParaRPr lang="zh-CN" altLang="en-US" sz="2000" dirty="0"/>
          </a:p>
          <a:p>
            <a:r>
              <a:rPr lang="zh-CN" altLang="en-US" sz="2000" dirty="0"/>
              <a:t>据深圳市国资委，深圳将筹设规模不少于</a:t>
            </a:r>
            <a:r>
              <a:rPr lang="en-US" altLang="zh-CN" sz="2000" dirty="0"/>
              <a:t>500</a:t>
            </a:r>
            <a:r>
              <a:rPr lang="zh-CN" altLang="en-US" sz="2000" dirty="0"/>
              <a:t>亿元的国资基金，投向人工智能、机器人等尖端科技领域。在上述投资领域，这是迄今公开披露的单支资金规模最大地方国资基金。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99820" y="911225"/>
            <a:ext cx="1043622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3</a:t>
            </a:r>
            <a:r>
              <a:rPr lang="zh-CN" altLang="en-US" sz="2000" dirty="0"/>
              <a:t>、</a:t>
            </a:r>
            <a:r>
              <a:rPr lang="en-US" altLang="zh-CN" sz="2000" dirty="0"/>
              <a:t>AI</a:t>
            </a:r>
            <a:r>
              <a:rPr lang="zh-CN" altLang="en-US" sz="2000" dirty="0"/>
              <a:t>：</a:t>
            </a:r>
            <a:endParaRPr lang="zh-CN" altLang="en-US" sz="2000" dirty="0"/>
          </a:p>
          <a:p>
            <a:r>
              <a:rPr lang="zh-CN" altLang="en-US" sz="2000" dirty="0"/>
              <a:t>据乐聚机器人官微</a:t>
            </a:r>
            <a:r>
              <a:rPr lang="en-US" altLang="zh-CN" sz="2000" dirty="0"/>
              <a:t>3</a:t>
            </a:r>
            <a:r>
              <a:rPr lang="zh-CN" altLang="en-US" sz="2000" dirty="0"/>
              <a:t>月</a:t>
            </a:r>
            <a:r>
              <a:rPr lang="en-US" altLang="zh-CN" sz="2000" dirty="0"/>
              <a:t>6</a:t>
            </a:r>
            <a:r>
              <a:rPr lang="zh-CN" altLang="en-US" sz="2000" dirty="0"/>
              <a:t>日消息，近日，世界移动通信大会</a:t>
            </a:r>
            <a:r>
              <a:rPr lang="en-US" altLang="zh-CN" sz="2000" dirty="0"/>
              <a:t>(MWC2025)</a:t>
            </a:r>
            <a:r>
              <a:rPr lang="zh-CN" altLang="en-US" sz="2000" dirty="0"/>
              <a:t>上，中国移动、华为、乐聚联合发布全球首款搭载</a:t>
            </a:r>
            <a:r>
              <a:rPr lang="en-US" altLang="zh-CN" sz="2000" dirty="0"/>
              <a:t>5G-A</a:t>
            </a:r>
            <a:r>
              <a:rPr lang="zh-CN" altLang="en-US" sz="2000" dirty="0"/>
              <a:t>技术的人形机器人，获西班牙国王现场点赞关注。</a:t>
            </a:r>
            <a:r>
              <a:rPr lang="en-US" altLang="zh-CN" sz="2000" dirty="0"/>
              <a:t>3</a:t>
            </a:r>
            <a:r>
              <a:rPr lang="zh-CN" altLang="en-US" sz="2000" dirty="0"/>
              <a:t>月</a:t>
            </a:r>
            <a:r>
              <a:rPr lang="en-US" altLang="zh-CN" sz="2000" dirty="0"/>
              <a:t>6</a:t>
            </a:r>
            <a:r>
              <a:rPr lang="zh-CN" altLang="en-US" sz="2000" dirty="0"/>
              <a:t>日，波士顿动力公司近日发布了</a:t>
            </a:r>
            <a:r>
              <a:rPr lang="en-US" altLang="zh-CN" sz="2000" dirty="0"/>
              <a:t> Atlas </a:t>
            </a:r>
            <a:r>
              <a:rPr lang="zh-CN" altLang="en-US" sz="2000" dirty="0"/>
              <a:t>机器人的新视频，这位曾经以跑酷和空翻闻名的网红，如今竟然走进了工厂，开始认真从事零件排序工作！这标志着</a:t>
            </a:r>
            <a:r>
              <a:rPr lang="en-US" altLang="zh-CN" sz="2000" dirty="0"/>
              <a:t> Atlas </a:t>
            </a:r>
            <a:r>
              <a:rPr lang="zh-CN" altLang="en-US" sz="2000" dirty="0"/>
              <a:t>从炫技到实用的重大转变。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4</a:t>
            </a:r>
            <a:r>
              <a:rPr lang="zh-CN" altLang="en-US" sz="2000" dirty="0"/>
              <a:t>、存储芯片：</a:t>
            </a:r>
            <a:endParaRPr lang="zh-CN" altLang="en-US" sz="2000" dirty="0"/>
          </a:p>
          <a:p>
            <a:r>
              <a:rPr lang="zh-CN" altLang="en-US" sz="2000" dirty="0"/>
              <a:t>全球知名的存储产品供应商闪迪（</a:t>
            </a:r>
            <a:r>
              <a:rPr lang="en-US" altLang="zh-CN" sz="2000" dirty="0"/>
              <a:t>SanDisk</a:t>
            </a:r>
            <a:r>
              <a:rPr lang="zh-CN" altLang="en-US" sz="2000" dirty="0"/>
              <a:t>）发予客户的涨价函披露。据称，闪迪将于今年</a:t>
            </a:r>
            <a:r>
              <a:rPr lang="en-US" altLang="zh-CN" sz="2000" dirty="0"/>
              <a:t>4</a:t>
            </a:r>
            <a:r>
              <a:rPr lang="zh-CN" altLang="en-US" sz="2000" dirty="0"/>
              <a:t>月</a:t>
            </a:r>
            <a:r>
              <a:rPr lang="en-US" altLang="zh-CN" sz="2000" dirty="0"/>
              <a:t>1</a:t>
            </a:r>
            <a:r>
              <a:rPr lang="zh-CN" altLang="en-US" sz="2000" dirty="0"/>
              <a:t>日开始实施涨价，涨幅将超</a:t>
            </a:r>
            <a:r>
              <a:rPr lang="en-US" altLang="zh-CN" sz="2000" dirty="0"/>
              <a:t>10%</a:t>
            </a:r>
            <a:r>
              <a:rPr lang="zh-CN" altLang="en-US" sz="2000" dirty="0"/>
              <a:t>，该举措适用于所有面向渠道和消费类产品。不仅如此，闪迪还预告将继续进行频繁的定价审查，预计在接下来的季度还会有额外的涨幅。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7565" y="723900"/>
            <a:ext cx="10517505" cy="48336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1</a:t>
            </a:r>
            <a:r>
              <a:rPr lang="zh-CN" altLang="en-US" sz="2000" dirty="0"/>
              <a:t>、国产算力、云计算：</a:t>
            </a:r>
            <a:endParaRPr lang="zh-CN" altLang="en-US" sz="2000" dirty="0"/>
          </a:p>
          <a:p>
            <a:r>
              <a:rPr lang="zh-CN" altLang="en-US" sz="2000" dirty="0"/>
              <a:t>三大运营商全部接入</a:t>
            </a:r>
            <a:r>
              <a:rPr lang="en-US" altLang="zh-CN" sz="2000" dirty="0"/>
              <a:t>DeepSeek</a:t>
            </a:r>
            <a:r>
              <a:rPr lang="zh-CN" altLang="en-US" sz="2000" dirty="0"/>
              <a:t>模型，阿里、腾讯、华为等巨头</a:t>
            </a:r>
            <a:r>
              <a:rPr lang="en-US" altLang="zh-CN" sz="2000" dirty="0"/>
              <a:t>AI</a:t>
            </a:r>
            <a:r>
              <a:rPr lang="zh-CN" altLang="en-US" sz="2000" dirty="0"/>
              <a:t>获新进展，</a:t>
            </a:r>
            <a:r>
              <a:rPr lang="en-US" altLang="zh-CN" sz="2000" dirty="0"/>
              <a:t>AI</a:t>
            </a:r>
            <a:r>
              <a:rPr lang="zh-CN" altLang="en-US" sz="2000" dirty="0"/>
              <a:t>云计算资本开支或将逐步提升。根据公开消息，苹果或将携手阿里巴巴开发国行版</a:t>
            </a:r>
            <a:r>
              <a:rPr lang="en-US" altLang="zh-CN" sz="2000" dirty="0"/>
              <a:t>iPhone AI</a:t>
            </a:r>
            <a:r>
              <a:rPr lang="zh-CN" altLang="en-US" sz="2000" dirty="0"/>
              <a:t>功能；腾讯</a:t>
            </a:r>
            <a:r>
              <a:rPr lang="en-US" altLang="zh-CN" sz="2000" dirty="0"/>
              <a:t>AI</a:t>
            </a:r>
            <a:r>
              <a:rPr lang="zh-CN" altLang="en-US" sz="2000" dirty="0"/>
              <a:t>助手</a:t>
            </a:r>
            <a:r>
              <a:rPr lang="en-US" altLang="zh-CN" sz="2000" dirty="0"/>
              <a:t>“</a:t>
            </a:r>
            <a:r>
              <a:rPr lang="zh-CN" altLang="en-US" sz="2000" dirty="0"/>
              <a:t>腾讯元宝</a:t>
            </a:r>
            <a:r>
              <a:rPr lang="en-US" altLang="zh-CN" sz="2000" dirty="0"/>
              <a:t>”</a:t>
            </a:r>
            <a:r>
              <a:rPr lang="zh-CN" altLang="en-US" sz="2000" dirty="0"/>
              <a:t>于</a:t>
            </a:r>
            <a:r>
              <a:rPr lang="en-US" altLang="zh-CN" sz="2000" dirty="0"/>
              <a:t>2025</a:t>
            </a:r>
            <a:r>
              <a:rPr lang="zh-CN" altLang="en-US" sz="2000" dirty="0"/>
              <a:t>年</a:t>
            </a:r>
            <a:r>
              <a:rPr lang="en-US" altLang="zh-CN" sz="2000" dirty="0"/>
              <a:t>2</a:t>
            </a:r>
            <a:r>
              <a:rPr lang="zh-CN" altLang="en-US" sz="2000" dirty="0"/>
              <a:t>月</a:t>
            </a:r>
            <a:r>
              <a:rPr lang="en-US" altLang="zh-CN" sz="2000" dirty="0"/>
              <a:t>13</a:t>
            </a:r>
            <a:r>
              <a:rPr lang="zh-CN" altLang="en-US" sz="2000" dirty="0"/>
              <a:t>日正式接入</a:t>
            </a:r>
            <a:r>
              <a:rPr lang="en-US" altLang="zh-CN" sz="2000" dirty="0"/>
              <a:t>DeepSeek-R1</a:t>
            </a:r>
            <a:r>
              <a:rPr lang="zh-CN" altLang="en-US" sz="2000" dirty="0"/>
              <a:t>满血版模型，</a:t>
            </a:r>
            <a:r>
              <a:rPr lang="en-US" altLang="zh-CN" sz="2000" dirty="0"/>
              <a:t>2025</a:t>
            </a:r>
            <a:r>
              <a:rPr lang="zh-CN" altLang="en-US" sz="2000" dirty="0"/>
              <a:t>年</a:t>
            </a:r>
            <a:r>
              <a:rPr lang="en-US" altLang="zh-CN" sz="2000" dirty="0"/>
              <a:t>2</a:t>
            </a:r>
            <a:r>
              <a:rPr lang="zh-CN" altLang="en-US" sz="2000" dirty="0"/>
              <a:t>月</a:t>
            </a:r>
            <a:r>
              <a:rPr lang="en-US" altLang="zh-CN" sz="2000" dirty="0"/>
              <a:t>15</a:t>
            </a:r>
            <a:r>
              <a:rPr lang="zh-CN" altLang="en-US" sz="2000" dirty="0"/>
              <a:t>日，根据公开信息，微信正在灰测接入</a:t>
            </a:r>
            <a:r>
              <a:rPr lang="en-US" altLang="zh-CN" sz="2000" dirty="0"/>
              <a:t>DeepSeek R1</a:t>
            </a:r>
            <a:r>
              <a:rPr lang="zh-CN" altLang="en-US" sz="2000" dirty="0"/>
              <a:t>模型，部分用户已经可以内测相关</a:t>
            </a:r>
            <a:r>
              <a:rPr lang="en-US" altLang="zh-CN" sz="2000" dirty="0"/>
              <a:t>AI</a:t>
            </a:r>
            <a:r>
              <a:rPr lang="zh-CN" altLang="en-US" sz="2000" dirty="0"/>
              <a:t>搜索功能；</a:t>
            </a:r>
            <a:r>
              <a:rPr lang="en-US" altLang="zh-CN" sz="2000" dirty="0"/>
              <a:t>2025</a:t>
            </a:r>
            <a:r>
              <a:rPr lang="zh-CN" altLang="en-US" sz="2000" dirty="0"/>
              <a:t>年</a:t>
            </a:r>
            <a:r>
              <a:rPr lang="en-US" altLang="zh-CN" sz="2000" dirty="0"/>
              <a:t>2</a:t>
            </a:r>
            <a:r>
              <a:rPr lang="zh-CN" altLang="en-US" sz="2000" dirty="0"/>
              <a:t>月</a:t>
            </a:r>
            <a:r>
              <a:rPr lang="en-US" altLang="zh-CN" sz="2000" dirty="0"/>
              <a:t>12</a:t>
            </a:r>
            <a:r>
              <a:rPr lang="zh-CN" altLang="en-US" sz="2000" dirty="0"/>
              <a:t>日，华为云宣布正式上线</a:t>
            </a:r>
            <a:r>
              <a:rPr lang="en-US" altLang="zh-CN" sz="2000" dirty="0"/>
              <a:t>DeepSeek V3/R1 671B“</a:t>
            </a:r>
            <a:r>
              <a:rPr lang="zh-CN" altLang="en-US" sz="2000" dirty="0"/>
              <a:t>满血版</a:t>
            </a:r>
            <a:r>
              <a:rPr lang="en-US" altLang="zh-CN" sz="2000" dirty="0"/>
              <a:t>”</a:t>
            </a:r>
            <a:r>
              <a:rPr lang="zh-CN" altLang="en-US" sz="2000" dirty="0"/>
              <a:t>大模型。</a:t>
            </a:r>
            <a:endParaRPr lang="zh-CN" altLang="en-US" sz="2000" dirty="0"/>
          </a:p>
          <a:p>
            <a:r>
              <a:rPr lang="zh-CN" altLang="en-US" sz="2000" dirty="0"/>
              <a:t>创新牛、科技牛正式启航</a:t>
            </a:r>
            <a:endParaRPr lang="zh-CN" altLang="en-US" sz="2000" dirty="0"/>
          </a:p>
          <a:p>
            <a:endParaRPr lang="zh-CN" altLang="en-US" sz="2000" dirty="0"/>
          </a:p>
          <a:p>
            <a:endParaRPr lang="en-US" altLang="zh-CN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、机器人：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zh-CN" altLang="en-US" sz="2000" dirty="0"/>
              <a:t>黄仁勋：</a:t>
            </a:r>
            <a:r>
              <a:rPr lang="en-US" altLang="zh-CN" sz="2000" dirty="0"/>
              <a:t>AI</a:t>
            </a:r>
            <a:r>
              <a:rPr lang="zh-CN" altLang="en-US" sz="2000" dirty="0"/>
              <a:t>正掀起科学革命</a:t>
            </a:r>
            <a:r>
              <a:rPr lang="en-US" altLang="zh-CN" sz="2000" dirty="0"/>
              <a:t> </a:t>
            </a:r>
            <a:r>
              <a:rPr lang="zh-CN" altLang="en-US" sz="2000" dirty="0"/>
              <a:t>机器人时代正在到来；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zh-CN" altLang="en-US" sz="2000" dirty="0"/>
              <a:t>全球巨头投资入局：华为、宁德时代、特斯拉、英伟达、微软纷纷巨资投资机器人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zh-CN" altLang="en-US" sz="2000" dirty="0"/>
              <a:t>宇树机器人性能持续加速突破</a:t>
            </a:r>
            <a:endParaRPr lang="zh-CN" altLang="en-US" sz="2000" dirty="0"/>
          </a:p>
          <a:p>
            <a:endParaRPr lang="zh-CN" altLang="en-US" sz="2000" dirty="0"/>
          </a:p>
          <a:p>
            <a:endParaRPr lang="zh-CN" altLang="en-US" sz="2000" dirty="0"/>
          </a:p>
          <a:p>
            <a:endParaRPr lang="zh-CN" altLang="en-US" sz="2000" dirty="0"/>
          </a:p>
          <a:p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关注热点板块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73455" y="960120"/>
            <a:ext cx="10753725" cy="51517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3</a:t>
            </a:r>
            <a:r>
              <a:rPr lang="zh-CN" altLang="en-US" sz="2000" dirty="0"/>
              <a:t>、</a:t>
            </a:r>
            <a:r>
              <a:rPr lang="en-US" altLang="zh-CN" sz="2000" dirty="0"/>
              <a:t>DeepSeek</a:t>
            </a:r>
            <a:r>
              <a:rPr lang="zh-CN" altLang="en-US" sz="2000" dirty="0"/>
              <a:t>产业链：</a:t>
            </a:r>
            <a:endParaRPr lang="zh-CN" altLang="en-US" sz="2000" dirty="0"/>
          </a:p>
          <a:p>
            <a:r>
              <a:rPr lang="zh-CN" altLang="en-US" sz="2000" dirty="0"/>
              <a:t>微信搜一搜在调用混元大模型丰富</a:t>
            </a:r>
            <a:r>
              <a:rPr lang="en-US" altLang="zh-CN" sz="2000" dirty="0"/>
              <a:t> AI </a:t>
            </a:r>
            <a:r>
              <a:rPr lang="zh-CN" altLang="en-US" sz="2000" dirty="0"/>
              <a:t>搜索的同时，近日正式灰度测试接入</a:t>
            </a:r>
            <a:r>
              <a:rPr lang="en-US" altLang="zh-CN" sz="2000" dirty="0"/>
              <a:t>DeepSeek</a:t>
            </a:r>
            <a:r>
              <a:rPr lang="zh-CN" altLang="en-US" sz="2000" dirty="0"/>
              <a:t>。被灰度到的用户，可在对话框顶部搜索入口，看到</a:t>
            </a:r>
            <a:r>
              <a:rPr lang="en-US" altLang="zh-CN" sz="2000" dirty="0"/>
              <a:t>“AI</a:t>
            </a:r>
            <a:r>
              <a:rPr lang="zh-CN" altLang="en-US" sz="2000" dirty="0"/>
              <a:t>搜索</a:t>
            </a:r>
            <a:r>
              <a:rPr lang="en-US" altLang="zh-CN" sz="2000" dirty="0"/>
              <a:t>”</a:t>
            </a:r>
            <a:r>
              <a:rPr lang="zh-CN" altLang="en-US" sz="2000" dirty="0"/>
              <a:t>字样，点击进入后，可免费使用</a:t>
            </a:r>
            <a:r>
              <a:rPr lang="en-US" altLang="zh-CN" sz="2000" dirty="0"/>
              <a:t>DeepSeek-R1</a:t>
            </a:r>
            <a:r>
              <a:rPr lang="zh-CN" altLang="en-US" sz="2000" dirty="0"/>
              <a:t>满血版模型。除了微信，腾讯多个产品正在探索接入</a:t>
            </a:r>
            <a:r>
              <a:rPr lang="en-US" altLang="zh-CN" sz="2000" dirty="0"/>
              <a:t>DeepSeek</a:t>
            </a:r>
            <a:r>
              <a:rPr lang="zh-CN" altLang="en-US" sz="2000" dirty="0"/>
              <a:t>。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en-US" altLang="zh-CN" sz="2000" dirty="0"/>
              <a:t>4</a:t>
            </a:r>
            <a:r>
              <a:rPr lang="zh-CN" altLang="en-US" sz="2000" dirty="0"/>
              <a:t>、数字经济、</a:t>
            </a:r>
            <a:r>
              <a:rPr lang="en-US" altLang="zh-CN" sz="2000" dirty="0"/>
              <a:t>AI </a:t>
            </a:r>
            <a:r>
              <a:rPr lang="zh-CN" altLang="en-US" sz="2000" dirty="0"/>
              <a:t>应用：</a:t>
            </a:r>
            <a:endParaRPr lang="zh-CN" altLang="en-US" sz="2000" dirty="0"/>
          </a:p>
          <a:p>
            <a:r>
              <a:rPr lang="zh-CN" altLang="en-US" sz="2000" dirty="0"/>
              <a:t>国常会会议提出，发展平台经济事关扩内需、稳就业、惠民生，事关赋能实体经济、发展新质生产力。要加大政策支持力度，壮大工业互联网平台体系，支持消费互联网平台企业挖掘市场潜力，</a:t>
            </a:r>
            <a:r>
              <a:rPr lang="zh-CN" altLang="en-US" sz="2000" dirty="0">
                <a:solidFill>
                  <a:srgbClr val="FF0000"/>
                </a:solidFill>
              </a:rPr>
              <a:t>强化平台经济领域数据要素供给</a:t>
            </a:r>
            <a:r>
              <a:rPr lang="zh-CN" altLang="en-US" sz="2000" dirty="0"/>
              <a:t>，促进数据依法有序跨境流动，增强平台经济领域政策与宏观政策取向一致性。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AI</a:t>
            </a:r>
            <a:r>
              <a:rPr lang="zh-CN" altLang="en-US" sz="2000" dirty="0"/>
              <a:t>应用、</a:t>
            </a:r>
            <a:r>
              <a:rPr lang="en-US" altLang="zh-CN" sz="2000" dirty="0"/>
              <a:t>AI</a:t>
            </a:r>
            <a:r>
              <a:rPr lang="zh-CN" altLang="en-US" sz="2000" dirty="0"/>
              <a:t>营销、</a:t>
            </a:r>
            <a:r>
              <a:rPr lang="en-US" altLang="zh-CN" sz="2000" dirty="0"/>
              <a:t>AI</a:t>
            </a:r>
            <a:r>
              <a:rPr lang="zh-CN" altLang="en-US" sz="2000" dirty="0"/>
              <a:t>广告开始逐渐爆发</a:t>
            </a:r>
            <a:endParaRPr lang="zh-CN" altLang="en-US" sz="2000" dirty="0"/>
          </a:p>
          <a:p>
            <a:endParaRPr lang="zh-CN" altLang="en-US" sz="2000" dirty="0"/>
          </a:p>
          <a:p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关注热点板块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70685" y="1214755"/>
            <a:ext cx="9865360" cy="3655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400" dirty="0"/>
              <a:t>仓位：五成</a:t>
            </a:r>
            <a:r>
              <a:rPr lang="en-US" altLang="zh-CN" sz="2400" dirty="0"/>
              <a:t>——</a:t>
            </a:r>
            <a:r>
              <a:rPr lang="zh-CN" altLang="en-US" sz="2400" dirty="0"/>
              <a:t>七成</a:t>
            </a:r>
            <a:endParaRPr lang="zh-CN" sz="2400" dirty="0"/>
          </a:p>
          <a:p>
            <a:endParaRPr lang="zh-CN" altLang="en-US" sz="2400" dirty="0"/>
          </a:p>
          <a:p>
            <a:r>
              <a:rPr lang="zh-CN" altLang="en-US" sz="2400" dirty="0"/>
              <a:t>策略：两个中线个股，两个短线个股</a:t>
            </a:r>
            <a:endParaRPr lang="zh-CN" altLang="en-US" sz="2400" dirty="0"/>
          </a:p>
          <a:p>
            <a:r>
              <a:rPr lang="zh-CN" altLang="en-US" sz="2400" dirty="0"/>
              <a:t> </a:t>
            </a:r>
            <a:r>
              <a:rPr lang="en-US" altLang="zh-CN" sz="2400" dirty="0"/>
              <a:t>            </a:t>
            </a:r>
            <a:endParaRPr lang="en-US" altLang="zh-CN" sz="2400" dirty="0"/>
          </a:p>
          <a:p>
            <a:r>
              <a:rPr lang="en-US" altLang="zh-CN" sz="2400" dirty="0"/>
              <a:t>             </a:t>
            </a:r>
            <a:r>
              <a:rPr lang="zh-CN" altLang="en-US" sz="2400" dirty="0"/>
              <a:t>或者，三个中线、吃波段收益，一个短线</a:t>
            </a:r>
            <a:endParaRPr lang="zh-CN" altLang="en-US" sz="2400" dirty="0"/>
          </a:p>
          <a:p>
            <a:endParaRPr lang="zh-CN" altLang="en-US" sz="2400" dirty="0"/>
          </a:p>
          <a:p>
            <a:r>
              <a:rPr lang="en-US" altLang="zh-CN" sz="2400" dirty="0"/>
              <a:t>             </a:t>
            </a:r>
            <a:r>
              <a:rPr lang="zh-CN" altLang="en-US" sz="2400" dirty="0"/>
              <a:t>剩余资金灵活做</a:t>
            </a:r>
            <a:r>
              <a:rPr lang="en-US" altLang="zh-CN" sz="2400" dirty="0"/>
              <a:t>T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操作策略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581660" y="254635"/>
            <a:ext cx="11128375" cy="602234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9.xml><?xml version="1.0" encoding="utf-8"?>
<p:tagLst xmlns:p="http://schemas.openxmlformats.org/presentationml/2006/main">
  <p:tag name="COMMONDATA" val="eyJoZGlkIjoiOTAzOTQ3MTIxNjU3MzE4MjhmYTQyMTMwMmMzMTJiOWQifQ=="/>
  <p:tag name="commondata" val="eyJoZGlkIjoiNjMzMjYwMjkzODUxNmM2MmM0YjA0NGU5OGU1OGIwOGM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3006</Words>
  <Application>WPS 演示</Application>
  <PresentationFormat>宽屏</PresentationFormat>
  <Paragraphs>143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6" baseType="lpstr">
      <vt:lpstr>Arial</vt:lpstr>
      <vt:lpstr>宋体</vt:lpstr>
      <vt:lpstr>Wingdings</vt:lpstr>
      <vt:lpstr>思源黑体 CN Medium</vt:lpstr>
      <vt:lpstr>黑体</vt:lpstr>
      <vt:lpstr>思源黑体 CN Heavy</vt:lpstr>
      <vt:lpstr>思源黑体 CN Bold</vt:lpstr>
      <vt:lpstr>微软雅黑</vt:lpstr>
      <vt:lpstr>Calibri</vt:lpstr>
      <vt:lpstr>Arial Unicode MS</vt:lpstr>
      <vt:lpstr>等线</vt:lpstr>
      <vt:lpstr>思源黑体 CN Normal</vt:lpstr>
      <vt:lpstr>Wingdings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风口阻击二维码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122</cp:revision>
  <dcterms:created xsi:type="dcterms:W3CDTF">2024-06-11T06:30:00Z</dcterms:created>
  <dcterms:modified xsi:type="dcterms:W3CDTF">2025-03-10T00:58:16Z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C7704E933E1A4A679033E90DEAB49B71_12</vt:lpwstr>
  </property>
  <property fmtid="{D5CDD505-2E9C-101B-9397-08002B2CF9AE}" pid="3" name="KSOProductBuildVer">
    <vt:lpwstr>2052-12.1.0.20305</vt:lpwstr>
  </property>
</Properties>
</file>