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4454" r:id="rId12"/>
    <p:sldId id="4453" r:id="rId13"/>
    <p:sldId id="4278" r:id="rId14"/>
    <p:sldId id="2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、国产算力：</a:t>
            </a:r>
            <a:endParaRPr lang="zh-CN" altLang="en-US" sz="2000" dirty="0"/>
          </a:p>
          <a:p>
            <a:r>
              <a:rPr lang="zh-CN" altLang="en-US" sz="2000" dirty="0"/>
              <a:t>近日，</a:t>
            </a:r>
            <a:r>
              <a:rPr lang="en-US" altLang="zh-CN" sz="2000" dirty="0"/>
              <a:t>AI</a:t>
            </a:r>
            <a:r>
              <a:rPr lang="zh-CN" altLang="en-US" sz="2000" dirty="0"/>
              <a:t>领域掀起一股</a:t>
            </a:r>
            <a:r>
              <a:rPr lang="en-US" altLang="zh-CN" sz="2000" dirty="0"/>
              <a:t>“</a:t>
            </a:r>
            <a:r>
              <a:rPr lang="zh-CN" altLang="en-US" sz="2000" dirty="0"/>
              <a:t>养龙虾</a:t>
            </a:r>
            <a:r>
              <a:rPr lang="en-US" altLang="zh-CN" sz="2000" dirty="0"/>
              <a:t>”</a:t>
            </a:r>
            <a:r>
              <a:rPr lang="zh-CN" altLang="en-US" sz="2000" dirty="0"/>
              <a:t>热潮。所谓</a:t>
            </a:r>
            <a:r>
              <a:rPr lang="en-US" altLang="zh-CN" sz="2000" dirty="0"/>
              <a:t>“</a:t>
            </a:r>
            <a:r>
              <a:rPr lang="zh-CN" altLang="en-US" sz="2000" dirty="0"/>
              <a:t>养龙虾</a:t>
            </a:r>
            <a:r>
              <a:rPr lang="en-US" altLang="zh-CN" sz="2000" dirty="0"/>
              <a:t>”</a:t>
            </a:r>
            <a:r>
              <a:rPr lang="zh-CN" altLang="en-US" sz="2000" dirty="0"/>
              <a:t>，是指部署、训练、使用以</a:t>
            </a:r>
            <a:r>
              <a:rPr lang="en-US" altLang="zh-CN" sz="2000" dirty="0"/>
              <a:t>OpenClaw</a:t>
            </a:r>
            <a:r>
              <a:rPr lang="zh-CN" altLang="en-US" sz="2000" dirty="0"/>
              <a:t>（曾用名</a:t>
            </a:r>
            <a:r>
              <a:rPr lang="en-US" altLang="zh-CN" sz="2000" dirty="0"/>
              <a:t>Clawdbot</a:t>
            </a:r>
            <a:r>
              <a:rPr lang="zh-CN" altLang="en-US" sz="2000" dirty="0"/>
              <a:t>、</a:t>
            </a:r>
            <a:r>
              <a:rPr lang="en-US" altLang="zh-CN" sz="2000" dirty="0"/>
              <a:t>Moltbot</a:t>
            </a:r>
            <a:r>
              <a:rPr lang="zh-CN" altLang="en-US" sz="2000" dirty="0"/>
              <a:t>）为代表的本地</a:t>
            </a:r>
            <a:r>
              <a:rPr lang="en-US" altLang="zh-CN" sz="2000" dirty="0"/>
              <a:t>AI</a:t>
            </a:r>
            <a:r>
              <a:rPr lang="zh-CN" altLang="en-US" sz="2000" dirty="0"/>
              <a:t>智能体（</a:t>
            </a:r>
            <a:r>
              <a:rPr lang="en-US" altLang="zh-CN" sz="2000" dirty="0"/>
              <a:t>Agent</a:t>
            </a:r>
            <a:r>
              <a:rPr lang="zh-CN" altLang="en-US" sz="2000" dirty="0"/>
              <a:t>）。</a:t>
            </a:r>
            <a:r>
              <a:rPr lang="en-US" altLang="zh-CN" sz="2000" dirty="0"/>
              <a:t>OpenClaw</a:t>
            </a:r>
            <a:r>
              <a:rPr lang="zh-CN" altLang="en-US" sz="2000" dirty="0"/>
              <a:t>官方图标是一只红色龙虾。据悉，</a:t>
            </a:r>
            <a:r>
              <a:rPr lang="en-US" altLang="zh-CN" sz="2000" dirty="0"/>
              <a:t>OpenClaw</a:t>
            </a:r>
            <a:r>
              <a:rPr lang="zh-CN" altLang="en-US" sz="2000" dirty="0"/>
              <a:t>是一款开源</a:t>
            </a:r>
            <a:r>
              <a:rPr lang="en-US" altLang="zh-CN" sz="2000" dirty="0"/>
              <a:t>AI</a:t>
            </a:r>
            <a:r>
              <a:rPr lang="zh-CN" altLang="en-US" sz="2000" dirty="0"/>
              <a:t>智能体，其通过整合多渠道通信能力与大语言模型，构建具备持久记忆、主动执行能力的定制化</a:t>
            </a:r>
            <a:r>
              <a:rPr lang="en-US" altLang="zh-CN" sz="2000" dirty="0"/>
              <a:t>AI</a:t>
            </a:r>
            <a:r>
              <a:rPr lang="zh-CN" altLang="en-US" sz="2000" dirty="0"/>
              <a:t>助手，可在本地私有化部署。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、电力：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Token</a:t>
            </a:r>
            <a:r>
              <a:rPr lang="zh-CN" altLang="en-US" sz="2000" dirty="0"/>
              <a:t>出海充分提振电力需求，据长江证券测算，假设未来国产大模型年度调用量扩张至</a:t>
            </a:r>
            <a:r>
              <a:rPr lang="en-US" altLang="zh-CN" sz="2000" dirty="0"/>
              <a:t> 1</a:t>
            </a:r>
            <a:r>
              <a:rPr lang="en-US" altLang="en-US" sz="2000" dirty="0"/>
              <a:t>×</a:t>
            </a:r>
            <a:r>
              <a:rPr lang="en-US" altLang="zh-CN" sz="2000" dirty="0"/>
              <a:t>105</a:t>
            </a:r>
            <a:r>
              <a:rPr lang="zh-CN" altLang="en-US" sz="2000" dirty="0"/>
              <a:t>万亿</a:t>
            </a:r>
            <a:r>
              <a:rPr lang="en-US" altLang="zh-CN" sz="2000" dirty="0"/>
              <a:t> Token</a:t>
            </a:r>
            <a:r>
              <a:rPr lang="zh-CN" altLang="en-US" sz="2000" dirty="0"/>
              <a:t>，对应年耗电量</a:t>
            </a:r>
            <a:r>
              <a:rPr lang="en-US" altLang="zh-CN" sz="2000" dirty="0"/>
              <a:t>875</a:t>
            </a:r>
            <a:r>
              <a:rPr lang="zh-CN" altLang="en-US" sz="2000" dirty="0"/>
              <a:t>亿千瓦时，约为</a:t>
            </a:r>
            <a:r>
              <a:rPr lang="en-US" altLang="zh-CN" sz="2000" dirty="0"/>
              <a:t>2025</a:t>
            </a:r>
            <a:r>
              <a:rPr lang="zh-CN" altLang="en-US" sz="2000" dirty="0"/>
              <a:t>年全社会用电量的</a:t>
            </a:r>
            <a:r>
              <a:rPr lang="en-US" altLang="zh-CN" sz="2000" dirty="0"/>
              <a:t>0.84%</a:t>
            </a:r>
            <a:r>
              <a:rPr lang="zh-CN" altLang="en-US" sz="2000" dirty="0"/>
              <a:t>。</a:t>
            </a:r>
            <a:r>
              <a:rPr lang="en-US" altLang="zh-CN" sz="2000" dirty="0"/>
              <a:t>AI</a:t>
            </a:r>
            <a:r>
              <a:rPr lang="zh-CN" altLang="en-US" sz="2000" dirty="0"/>
              <a:t>数据中心等用电新需求形态的不断涌现，有望支撑我国全社会电力需求的持续稳健增长。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、储能：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算力需求扩张点燃电力行情，</a:t>
            </a:r>
            <a:r>
              <a:rPr lang="en-US" altLang="zh-CN" sz="2000" dirty="0"/>
              <a:t>“AI</a:t>
            </a:r>
            <a:r>
              <a:rPr lang="zh-CN" altLang="en-US" sz="2000" dirty="0"/>
              <a:t>的下半场是能源</a:t>
            </a:r>
            <a:r>
              <a:rPr lang="en-US" altLang="zh-CN" sz="2000" dirty="0"/>
              <a:t>”</a:t>
            </a:r>
            <a:r>
              <a:rPr lang="zh-CN" altLang="en-US" sz="2000" dirty="0"/>
              <a:t>成为投资业内共识。国金证券近日发布储能与锂电行业</a:t>
            </a:r>
            <a:r>
              <a:rPr lang="en-US" altLang="zh-CN" sz="2000" dirty="0"/>
              <a:t>2026</a:t>
            </a:r>
            <a:r>
              <a:rPr lang="zh-CN" altLang="en-US" sz="2000" dirty="0"/>
              <a:t>年度策略显示，全球储能行业正开启增长新周期，预计</a:t>
            </a:r>
            <a:r>
              <a:rPr lang="en-US" altLang="zh-CN" sz="2000" dirty="0"/>
              <a:t>2026</a:t>
            </a:r>
            <a:r>
              <a:rPr lang="zh-CN" altLang="en-US" sz="2000" dirty="0"/>
              <a:t>年全球储能新增装机将达</a:t>
            </a:r>
            <a:r>
              <a:rPr lang="en-US" altLang="zh-CN" sz="2000" dirty="0"/>
              <a:t>438GWh</a:t>
            </a:r>
            <a:r>
              <a:rPr lang="zh-CN" altLang="en-US" sz="2000" dirty="0"/>
              <a:t>，同比增长</a:t>
            </a:r>
            <a:r>
              <a:rPr lang="en-US" altLang="zh-CN" sz="2000" dirty="0"/>
              <a:t>62%</a:t>
            </a:r>
            <a:r>
              <a:rPr lang="zh-CN" altLang="en-US" sz="2000" dirty="0"/>
              <a:t>。增长动力由过去的单一新能源消纳，转变为</a:t>
            </a:r>
            <a:r>
              <a:rPr lang="en-US" altLang="zh-CN" sz="2000" dirty="0"/>
              <a:t>“AI</a:t>
            </a:r>
            <a:r>
              <a:rPr lang="zh-CN" altLang="en-US" sz="2000" dirty="0"/>
              <a:t>算力基建</a:t>
            </a:r>
            <a:r>
              <a:rPr lang="en-US" altLang="zh-CN" sz="2000" dirty="0"/>
              <a:t>+</a:t>
            </a:r>
            <a:r>
              <a:rPr lang="zh-CN" altLang="en-US" sz="2000" dirty="0"/>
              <a:t>能源转型刚需</a:t>
            </a:r>
            <a:r>
              <a:rPr lang="en-US" altLang="zh-CN" sz="2000" dirty="0"/>
              <a:t>+</a:t>
            </a:r>
            <a:r>
              <a:rPr lang="zh-CN" altLang="en-US" sz="2000" dirty="0"/>
              <a:t>电网阻塞</a:t>
            </a:r>
            <a:r>
              <a:rPr lang="en-US" altLang="zh-CN" sz="2000" dirty="0"/>
              <a:t>”</a:t>
            </a:r>
            <a:r>
              <a:rPr lang="zh-CN" altLang="en-US" sz="2000" dirty="0"/>
              <a:t>的三重驱动。行业供需关系显著改善，由去库周期转入补库繁荣期，部分产业链环节将迎来量价齐升。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WPS 演示</Application>
  <PresentationFormat>宽屏</PresentationFormat>
  <Paragraphs>104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416</cp:revision>
  <dcterms:created xsi:type="dcterms:W3CDTF">2024-06-11T06:30:00Z</dcterms:created>
  <dcterms:modified xsi:type="dcterms:W3CDTF">2026-03-10T00:50:59Z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