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391" r:id="rId7"/>
    <p:sldId id="4440" r:id="rId8"/>
    <p:sldId id="4455" r:id="rId9"/>
    <p:sldId id="4456" r:id="rId10"/>
    <p:sldId id="4442" r:id="rId11"/>
    <p:sldId id="4444" r:id="rId12"/>
    <p:sldId id="4452" r:id="rId13"/>
    <p:sldId id="4454" r:id="rId14"/>
    <p:sldId id="4453" r:id="rId15"/>
    <p:sldId id="4278" r:id="rId16"/>
    <p:sldId id="270" r:id="rId17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17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11.png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2026</a:t>
            </a:r>
            <a:r>
              <a:rPr lang="zh-CN" altLang="en-US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维持结构机会</a:t>
            </a:r>
            <a:endParaRPr lang="zh-CN" altLang="en-US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1270" y="676275"/>
            <a:ext cx="9648825" cy="55054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83150" y="77470"/>
            <a:ext cx="3675380" cy="572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风口彩蛋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7300" y="690245"/>
            <a:ext cx="967740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0320" y="690245"/>
            <a:ext cx="976122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5144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、国产算力：</a:t>
            </a:r>
            <a:endParaRPr lang="zh-CN" altLang="en-US" sz="2000" dirty="0"/>
          </a:p>
          <a:p>
            <a:r>
              <a:rPr lang="zh-CN" altLang="en-US" sz="2000" dirty="0"/>
              <a:t>英伟达</a:t>
            </a:r>
            <a:r>
              <a:rPr lang="en-US" altLang="zh-CN" sz="2000" dirty="0"/>
              <a:t>GTC</a:t>
            </a:r>
            <a:r>
              <a:rPr lang="zh-CN" altLang="en-US" sz="2000" dirty="0"/>
              <a:t>大会将于</a:t>
            </a:r>
            <a:r>
              <a:rPr lang="en-US" altLang="zh-CN" sz="2000" dirty="0"/>
              <a:t>2026</a:t>
            </a:r>
            <a:r>
              <a:rPr lang="zh-CN" altLang="en-US" sz="2000" dirty="0"/>
              <a:t>年</a:t>
            </a:r>
            <a:r>
              <a:rPr lang="en-US" altLang="zh-CN" sz="2000" dirty="0"/>
              <a:t>3</a:t>
            </a:r>
            <a:r>
              <a:rPr lang="zh-CN" altLang="en-US" sz="2000" dirty="0"/>
              <a:t>月</a:t>
            </a:r>
            <a:r>
              <a:rPr lang="en-US" altLang="zh-CN" sz="2000" dirty="0"/>
              <a:t>16</a:t>
            </a:r>
            <a:r>
              <a:rPr lang="zh-CN" altLang="en-US" sz="2000" dirty="0"/>
              <a:t>日</a:t>
            </a:r>
            <a:r>
              <a:rPr lang="en-US" altLang="zh-CN" sz="2000" dirty="0"/>
              <a:t>-19</a:t>
            </a:r>
            <a:r>
              <a:rPr lang="zh-CN" altLang="en-US" sz="2000" dirty="0"/>
              <a:t>日举办，作为全球</a:t>
            </a:r>
            <a:r>
              <a:rPr lang="en-US" altLang="zh-CN" sz="2000" dirty="0"/>
              <a:t>AI</a:t>
            </a:r>
            <a:r>
              <a:rPr lang="zh-CN" altLang="en-US" sz="2000" dirty="0"/>
              <a:t>算力领域的风向标，本次大会将揭晓</a:t>
            </a:r>
            <a:r>
              <a:rPr lang="en-US" altLang="zh-CN" sz="2000" dirty="0"/>
              <a:t>Rubin</a:t>
            </a:r>
            <a:r>
              <a:rPr lang="zh-CN" altLang="en-US" sz="2000" dirty="0"/>
              <a:t>、</a:t>
            </a:r>
            <a:r>
              <a:rPr lang="en-US" altLang="zh-CN" sz="2000" dirty="0"/>
              <a:t>“</a:t>
            </a:r>
            <a:r>
              <a:rPr lang="zh-CN" altLang="en-US" sz="2000" dirty="0"/>
              <a:t>飞曼</a:t>
            </a:r>
            <a:r>
              <a:rPr lang="en-US" altLang="zh-CN" sz="2000" dirty="0"/>
              <a:t>”</a:t>
            </a:r>
            <a:r>
              <a:rPr lang="zh-CN" altLang="en-US" sz="2000" dirty="0"/>
              <a:t>等新一代</a:t>
            </a:r>
            <a:r>
              <a:rPr lang="en-US" altLang="zh-CN" sz="2000" dirty="0"/>
              <a:t>GPU</a:t>
            </a:r>
            <a:r>
              <a:rPr lang="zh-CN" altLang="en-US" sz="2000" dirty="0"/>
              <a:t>核心参数，集中展示</a:t>
            </a:r>
            <a:r>
              <a:rPr lang="en-US" altLang="zh-CN" sz="2000" dirty="0"/>
              <a:t>CPO</a:t>
            </a:r>
            <a:r>
              <a:rPr lang="zh-CN" altLang="en-US" sz="2000" dirty="0"/>
              <a:t>交换机、电源架构、液冷散热等算力基建环节的技术突破与商业化落地进展。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、绿色电力：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近日，</a:t>
            </a:r>
            <a:r>
              <a:rPr lang="en-US" altLang="zh-CN" sz="2000" dirty="0"/>
              <a:t>OpenClaw</a:t>
            </a:r>
            <a:r>
              <a:rPr lang="zh-CN" altLang="en-US" sz="2000" dirty="0"/>
              <a:t>掀起的热潮席卷全网，腾讯、字节、小米等互联网大厂争相布局，</a:t>
            </a:r>
            <a:r>
              <a:rPr lang="en-US" altLang="zh-CN" sz="2000" dirty="0"/>
              <a:t>OpenClaw</a:t>
            </a:r>
            <a:r>
              <a:rPr lang="zh-CN" altLang="en-US" sz="2000" dirty="0"/>
              <a:t>直接带动</a:t>
            </a:r>
            <a:r>
              <a:rPr lang="en-US" altLang="zh-CN" sz="2000" dirty="0"/>
              <a:t>token</a:t>
            </a:r>
            <a:r>
              <a:rPr lang="zh-CN" altLang="en-US" sz="2000" dirty="0"/>
              <a:t>消耗、算力需求激增。算力暴增的背后离不开电力的支撑。根据《数据中心绿色低碳发展专项行动计划》明确要求，国家枢纽节点新建数据中心绿电占比超过</a:t>
            </a:r>
            <a:r>
              <a:rPr lang="en-US" altLang="zh-CN" sz="2000" dirty="0"/>
              <a:t>80%</a:t>
            </a:r>
            <a:r>
              <a:rPr lang="zh-CN" altLang="en-US" sz="2000" dirty="0"/>
              <a:t>，绿电成为数据中心最直接的能源供给。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</a:t>
            </a:r>
            <a:r>
              <a:rPr lang="en-US" altLang="zh-CN" sz="2000" dirty="0"/>
              <a:t>pcb</a:t>
            </a:r>
            <a:r>
              <a:rPr lang="zh-CN" altLang="en-US" sz="2000" dirty="0"/>
              <a:t>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近期，两大国际巨头先后宣布涨价，进一步验证了</a:t>
            </a:r>
            <a:r>
              <a:rPr lang="en-US" altLang="zh-CN" sz="2000" dirty="0"/>
              <a:t>“</a:t>
            </a:r>
            <a:r>
              <a:rPr lang="zh-CN" altLang="en-US" sz="2000" dirty="0"/>
              <a:t>涨价</a:t>
            </a:r>
            <a:r>
              <a:rPr lang="en-US" altLang="zh-CN" sz="2000" dirty="0"/>
              <a:t>”</a:t>
            </a:r>
            <a:r>
              <a:rPr lang="zh-CN" altLang="en-US" sz="2000" dirty="0"/>
              <a:t>逻辑。先是日本半导体材料巨头</a:t>
            </a:r>
            <a:r>
              <a:rPr lang="en-US" altLang="zh-CN" sz="2000" dirty="0"/>
              <a:t>Resonac</a:t>
            </a:r>
            <a:r>
              <a:rPr lang="zh-CN" altLang="en-US" sz="2000" dirty="0"/>
              <a:t>自</a:t>
            </a:r>
            <a:r>
              <a:rPr lang="en-US" altLang="zh-CN" sz="2000" dirty="0"/>
              <a:t>3</a:t>
            </a:r>
            <a:r>
              <a:rPr lang="zh-CN" altLang="en-US" sz="2000" dirty="0"/>
              <a:t>月</a:t>
            </a:r>
            <a:r>
              <a:rPr lang="en-US" altLang="zh-CN" sz="2000" dirty="0"/>
              <a:t>1</a:t>
            </a:r>
            <a:r>
              <a:rPr lang="zh-CN" altLang="en-US" sz="2000" dirty="0"/>
              <a:t>日起将铜箔基板（</a:t>
            </a:r>
            <a:r>
              <a:rPr lang="en-US" altLang="zh-CN" sz="2000" dirty="0"/>
              <a:t>CCL</a:t>
            </a:r>
            <a:r>
              <a:rPr lang="zh-CN" altLang="en-US" sz="2000" dirty="0"/>
              <a:t>）及黏合胶片售价上调</a:t>
            </a:r>
            <a:r>
              <a:rPr lang="en-US" altLang="zh-CN" sz="2000" dirty="0"/>
              <a:t>30%</a:t>
            </a:r>
            <a:r>
              <a:rPr lang="zh-CN" altLang="en-US" sz="2000" dirty="0"/>
              <a:t>以上。而后，日本电子材料大厂三菱瓦斯化学也宣布调涨电子材料产品价格，此次调涨范围涵盖</a:t>
            </a:r>
            <a:r>
              <a:rPr lang="en-US" altLang="zh-CN" sz="2000" dirty="0"/>
              <a:t>CCL</a:t>
            </a:r>
            <a:r>
              <a:rPr lang="zh-CN" altLang="en-US" sz="2000" dirty="0"/>
              <a:t>（铜箔基板）、</a:t>
            </a:r>
            <a:r>
              <a:rPr lang="en-US" altLang="zh-CN" sz="2000" dirty="0"/>
              <a:t>Prepreg</a:t>
            </a:r>
            <a:r>
              <a:rPr lang="zh-CN" altLang="en-US" sz="2000" dirty="0"/>
              <a:t>（树脂基材）与</a:t>
            </a:r>
            <a:r>
              <a:rPr lang="en-US" altLang="zh-CN" sz="2000" dirty="0"/>
              <a:t>CRS</a:t>
            </a:r>
            <a:r>
              <a:rPr lang="zh-CN" altLang="en-US" sz="2000" dirty="0"/>
              <a:t>（铜箔树脂片）等全系列产品，涨幅达</a:t>
            </a:r>
            <a:r>
              <a:rPr lang="en-US" altLang="zh-CN" sz="2000" dirty="0"/>
              <a:t>30%</a:t>
            </a:r>
            <a:r>
              <a:rPr lang="zh-CN" altLang="en-US" sz="2000" dirty="0"/>
              <a:t>，自</a:t>
            </a:r>
            <a:r>
              <a:rPr lang="en-US" altLang="zh-CN" sz="2000" dirty="0"/>
              <a:t>2026</a:t>
            </a:r>
            <a:r>
              <a:rPr lang="zh-CN" altLang="en-US" sz="2000" dirty="0"/>
              <a:t>年</a:t>
            </a:r>
            <a:r>
              <a:rPr lang="en-US" altLang="zh-CN" sz="2000" dirty="0"/>
              <a:t>4</a:t>
            </a:r>
            <a:r>
              <a:rPr lang="zh-CN" altLang="en-US" sz="2000" dirty="0"/>
              <a:t>月</a:t>
            </a:r>
            <a:r>
              <a:rPr lang="en-US" altLang="zh-CN" sz="2000" dirty="0"/>
              <a:t>1</a:t>
            </a:r>
            <a:r>
              <a:rPr lang="zh-CN" altLang="en-US" sz="2000" dirty="0"/>
              <a:t>日起出货适用。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算电协同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5445" y="1156970"/>
            <a:ext cx="11420475" cy="45434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战略意义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2475" y="890270"/>
            <a:ext cx="10687050" cy="50768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1246</Words>
  <Application>WPS 演示</Application>
  <PresentationFormat>宽屏</PresentationFormat>
  <Paragraphs>108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417</cp:revision>
  <dcterms:created xsi:type="dcterms:W3CDTF">2024-06-11T06:30:00Z</dcterms:created>
  <dcterms:modified xsi:type="dcterms:W3CDTF">2026-03-11T00:51:43Z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2052-12.1.0.25225</vt:lpwstr>
  </property>
</Properties>
</file>