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3" r:id="rId3"/>
    <p:sldId id="4274" r:id="rId5"/>
    <p:sldId id="4451" r:id="rId6"/>
    <p:sldId id="4391" r:id="rId7"/>
    <p:sldId id="4440" r:id="rId8"/>
    <p:sldId id="4455" r:id="rId9"/>
    <p:sldId id="4456" r:id="rId10"/>
    <p:sldId id="4457" r:id="rId11"/>
    <p:sldId id="4442" r:id="rId12"/>
    <p:sldId id="4444" r:id="rId13"/>
    <p:sldId id="4452" r:id="rId14"/>
    <p:sldId id="4454" r:id="rId15"/>
    <p:sldId id="4453" r:id="rId16"/>
    <p:sldId id="4278" r:id="rId17"/>
    <p:sldId id="270" r:id="rId18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3" Type="http://schemas.openxmlformats.org/officeDocument/2006/relationships/tags" Target="tags/tag17.xml"/><Relationship Id="rId22" Type="http://schemas.openxmlformats.org/officeDocument/2006/relationships/commentAuthors" Target="commentAuthors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97641-2152-4774-8360-44780691E8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F2145-BD71-46EC-B4BE-F31170F96B1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image" Target="../media/image4.png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12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6.xml"/><Relationship Id="rId2" Type="http://schemas.openxmlformats.org/officeDocument/2006/relationships/image" Target="../media/image12.png"/><Relationship Id="rId1" Type="http://schemas.openxmlformats.org/officeDocument/2006/relationships/tags" Target="../tags/tag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79792" y="1951887"/>
            <a:ext cx="1058100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6000" dirty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2026</a:t>
            </a:r>
            <a:r>
              <a:rPr lang="zh-CN" altLang="en-US" sz="6000" dirty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维持结构机会</a:t>
            </a:r>
            <a:endParaRPr lang="zh-CN" altLang="en-US" sz="6000" dirty="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891915" y="3981450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898265" y="3981450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853815" y="3988435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902835" y="3976370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陈灼基</a:t>
            </a:r>
            <a:endParaRPr lang="zh-CN" altLang="en-US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3891915" y="4490348"/>
            <a:ext cx="5094178" cy="1552132"/>
            <a:chOff x="7093" y="6622"/>
            <a:chExt cx="8109" cy="1978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7859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22"/>
              <a:ext cx="5732" cy="197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投顾从业：</a:t>
              </a:r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A1120620030004</a:t>
              </a:r>
              <a:endParaRPr lang="en-US" altLang="zh-CN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endPara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  <a:p>
              <a:r>
                <a:rPr lang="zh-CN" altLang="en-US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基金从业编号：</a:t>
              </a:r>
              <a:r>
                <a:rPr lang="en-US" altLang="zh-CN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P1069558100002</a:t>
              </a:r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  <a:p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170295" y="3982720"/>
            <a:ext cx="3074373" cy="381327"/>
            <a:chOff x="10918" y="5734"/>
            <a:chExt cx="5059" cy="668"/>
          </a:xfrm>
        </p:grpSpPr>
        <p:sp>
          <p:nvSpPr>
            <p:cNvPr id="27" name="矩形 26"/>
            <p:cNvSpPr/>
            <p:nvPr>
              <p:custDataLst>
                <p:tags r:id="rId10"/>
              </p:custDataLst>
            </p:nvPr>
          </p:nvSpPr>
          <p:spPr>
            <a:xfrm>
              <a:off x="10940" y="5734"/>
              <a:ext cx="3832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>
              <p:custDataLst>
                <p:tags r:id="rId11"/>
              </p:custDataLst>
            </p:nvPr>
          </p:nvSpPr>
          <p:spPr>
            <a:xfrm>
              <a:off x="10952" y="5734"/>
              <a:ext cx="1750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>
              <p:custDataLst>
                <p:tags r:id="rId12"/>
              </p:custDataLst>
            </p:nvPr>
          </p:nvSpPr>
          <p:spPr>
            <a:xfrm>
              <a:off x="10918" y="575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课程日期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30" name="文本框 29"/>
            <p:cNvSpPr txBox="1"/>
            <p:nvPr>
              <p:custDataLst>
                <p:tags r:id="rId13"/>
              </p:custDataLst>
            </p:nvPr>
          </p:nvSpPr>
          <p:spPr>
            <a:xfrm>
              <a:off x="12700" y="5745"/>
              <a:ext cx="3277" cy="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700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2025.09</a:t>
              </a:r>
              <a:endParaRPr lang="en-US" altLang="zh-CN" sz="17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</p:spTree>
    <p:custDataLst>
      <p:tags r:id="rId1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54710" y="1033780"/>
            <a:ext cx="10536555" cy="43732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sz="2000" dirty="0"/>
          </a:p>
          <a:p>
            <a:r>
              <a:rPr lang="en-US" altLang="zh-CN" sz="2000" dirty="0"/>
              <a:t>1</a:t>
            </a:r>
            <a:r>
              <a:rPr lang="zh-CN" altLang="en-US" sz="2000" dirty="0"/>
              <a:t>、周一</a:t>
            </a:r>
            <a:r>
              <a:rPr lang="zh-CN" altLang="en-US" sz="2000" dirty="0">
                <a:solidFill>
                  <a:srgbClr val="FF0000"/>
                </a:solidFill>
              </a:rPr>
              <a:t>最强风口</a:t>
            </a:r>
            <a:r>
              <a:rPr lang="zh-CN" altLang="en-US" sz="2000" dirty="0"/>
              <a:t>：选择当日涨停板个股最多的板块，当日最强的风口</a:t>
            </a:r>
            <a:endParaRPr lang="zh-CN" altLang="en-US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、周二</a:t>
            </a:r>
            <a:r>
              <a:rPr lang="zh-CN" altLang="en-US" sz="2000" dirty="0">
                <a:solidFill>
                  <a:srgbClr val="FF0000"/>
                </a:solidFill>
              </a:rPr>
              <a:t>主题风口</a:t>
            </a:r>
            <a:r>
              <a:rPr lang="zh-CN" altLang="en-US" sz="2000" dirty="0"/>
              <a:t>：选择当日主题猎手最强的主题，挖掘最强的两个股票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3</a:t>
            </a:r>
            <a:r>
              <a:rPr lang="zh-CN" altLang="en-US" sz="2000" dirty="0"/>
              <a:t>、周三</a:t>
            </a:r>
            <a:r>
              <a:rPr lang="zh-CN" altLang="en-US" sz="2000" dirty="0">
                <a:solidFill>
                  <a:srgbClr val="FF0000"/>
                </a:solidFill>
              </a:rPr>
              <a:t>资金风口</a:t>
            </a:r>
            <a:r>
              <a:rPr lang="zh-CN" altLang="en-US" sz="2000" dirty="0"/>
              <a:t>：选择当日行业板块，主力净买额第一名或第二名的板块</a:t>
            </a:r>
            <a:endParaRPr lang="zh-CN" altLang="en-US" sz="2000" dirty="0"/>
          </a:p>
          <a:p>
            <a:r>
              <a:rPr lang="en-US" altLang="zh-CN" sz="2000" dirty="0"/>
              <a:t>4</a:t>
            </a:r>
            <a:r>
              <a:rPr lang="zh-CN" altLang="en-US" sz="2000" dirty="0"/>
              <a:t>、周四</a:t>
            </a:r>
            <a:r>
              <a:rPr lang="zh-CN" altLang="en-US" sz="2000" dirty="0">
                <a:solidFill>
                  <a:srgbClr val="FF0000"/>
                </a:solidFill>
              </a:rPr>
              <a:t>逻辑风口</a:t>
            </a:r>
            <a:r>
              <a:rPr lang="zh-CN" altLang="en-US" sz="2000" dirty="0"/>
              <a:t>：结合当日或近几日逻辑逐渐发酵的风口，博弈周末发酵</a:t>
            </a:r>
            <a:endParaRPr lang="zh-CN" altLang="en-US" sz="2000" dirty="0"/>
          </a:p>
          <a:p>
            <a:r>
              <a:rPr lang="zh-CN" altLang="en-US" sz="2000" dirty="0"/>
              <a:t>四个不同维度的逻辑，每天筛选出强风口、强个股，为投资保驾护航，助力</a:t>
            </a:r>
            <a:r>
              <a:rPr lang="zh-CN" altLang="en-US" sz="2000" dirty="0">
                <a:solidFill>
                  <a:srgbClr val="FF0000"/>
                </a:solidFill>
              </a:rPr>
              <a:t>账户长虹</a:t>
            </a:r>
            <a:endParaRPr lang="zh-CN" altLang="en-US" sz="2000" dirty="0">
              <a:solidFill>
                <a:srgbClr val="FF0000"/>
              </a:solidFill>
            </a:endParaRPr>
          </a:p>
          <a:p>
            <a:endParaRPr lang="zh-CN" altLang="en-US" sz="2000" dirty="0">
              <a:solidFill>
                <a:srgbClr val="FF0000"/>
              </a:solidFill>
            </a:endParaRPr>
          </a:p>
          <a:p>
            <a:r>
              <a:rPr lang="zh-CN" altLang="en-US" dirty="0"/>
              <a:t>用户收益案例：以上为特定客户、特定时间区间的历史业绩，个别情况不代表普遍现象，个股历史涨幅不预示其未来表现，过往收益亦不代表未来收益承诺。市场有风险，投资需谨慎！</a:t>
            </a:r>
            <a:endParaRPr lang="zh-CN" altLang="en-US" dirty="0"/>
          </a:p>
          <a:p>
            <a:endParaRPr lang="en-US" altLang="zh-CN" dirty="0"/>
          </a:p>
          <a:p>
            <a:r>
              <a:rPr lang="zh-CN" altLang="en-US" dirty="0"/>
              <a:t>个股案例涨幅回访：以上为特定条件、特定时间区间下的部分案例展示，不代表普遍现象，个股历史涨幅不预示其未来表现，过往收益亦不代表未来收益承诺。市场有风险，投资需谨慎！</a:t>
            </a:r>
            <a:endParaRPr lang="zh-CN" altLang="en-US" dirty="0"/>
          </a:p>
          <a:p>
            <a:endParaRPr lang="zh-CN" altLang="en-US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101465" y="189865"/>
            <a:ext cx="44570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风口狙击</a:t>
            </a:r>
            <a:r>
              <a:rPr lang="en-US" altLang="zh-CN" sz="2400" dirty="0">
                <a:solidFill>
                  <a:schemeClr val="bg1"/>
                </a:solidFill>
              </a:rPr>
              <a:t>——</a:t>
            </a:r>
            <a:r>
              <a:rPr lang="zh-CN" altLang="en-US" sz="2400" dirty="0">
                <a:solidFill>
                  <a:schemeClr val="bg1"/>
                </a:solidFill>
              </a:rPr>
              <a:t>为投资保驾护航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风口狙击</a:t>
            </a:r>
            <a:endParaRPr lang="en-US" altLang="zh-CN" sz="2400" dirty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1270" y="676275"/>
            <a:ext cx="9648825" cy="55054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83150" y="77470"/>
            <a:ext cx="3675380" cy="5727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风口彩蛋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57300" y="690245"/>
            <a:ext cx="9677400" cy="547687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7683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脱水策略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90320" y="690245"/>
            <a:ext cx="9761220" cy="547687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3090" y="802640"/>
            <a:ext cx="11099800" cy="531050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0595" y="1021715"/>
            <a:ext cx="10290810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1</a:t>
            </a:r>
            <a:r>
              <a:rPr lang="zh-CN" altLang="en-US" sz="2400" dirty="0"/>
              <a:t>、控盘双突破（智能辅助线、</a:t>
            </a:r>
            <a:r>
              <a:rPr lang="en-US" altLang="zh-CN" sz="2400" dirty="0"/>
              <a:t>20</a:t>
            </a:r>
            <a:r>
              <a:rPr lang="zh-CN" altLang="en-US" sz="2400" dirty="0"/>
              <a:t>日、</a:t>
            </a:r>
            <a:r>
              <a:rPr lang="en-US" altLang="zh-CN" sz="2400" dirty="0"/>
              <a:t>10</a:t>
            </a:r>
            <a:r>
              <a:rPr lang="zh-CN" altLang="en-US" sz="2400" dirty="0"/>
              <a:t>日、</a:t>
            </a:r>
            <a:r>
              <a:rPr lang="en-US" altLang="zh-CN" sz="2400" dirty="0"/>
              <a:t>5</a:t>
            </a:r>
            <a:r>
              <a:rPr lang="zh-CN" altLang="en-US" sz="2400" dirty="0"/>
              <a:t>日均线），走向上的趋势</a:t>
            </a:r>
            <a:endParaRPr lang="en-US" altLang="zh-CN" sz="2400" dirty="0"/>
          </a:p>
          <a:p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2</a:t>
            </a:r>
            <a:r>
              <a:rPr lang="zh-CN" altLang="en-US" sz="2400" dirty="0"/>
              <a:t>、主题猎手战法：结合热点、</a:t>
            </a:r>
            <a:r>
              <a:rPr lang="en-US" altLang="zh-CN" sz="2400" dirty="0"/>
              <a:t>L2</a:t>
            </a:r>
            <a:r>
              <a:rPr lang="zh-CN" altLang="en-US" sz="2400" dirty="0"/>
              <a:t>资金等指标</a:t>
            </a:r>
            <a:endParaRPr lang="zh-CN" altLang="en-US" sz="2400" dirty="0"/>
          </a:p>
          <a:p>
            <a:endParaRPr lang="zh-CN" altLang="en-US" sz="2400" dirty="0"/>
          </a:p>
          <a:p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当前的操作思路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001770" y="736600"/>
            <a:ext cx="5784850" cy="538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dirty="0"/>
          </a:p>
          <a:p>
            <a:r>
              <a:rPr lang="zh-CN" altLang="en-US" sz="2000" dirty="0">
                <a:solidFill>
                  <a:srgbClr val="FF0000"/>
                </a:solidFill>
              </a:rPr>
              <a:t>当你理解人心，你才理解市场。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你会发现：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大家很兴奋的时候，就是短线顶部附近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大家很绝望的时候，就离短期底部不远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大家都在喊风险的时候，其实风险不大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大家都在喊机会的时候，其实机会较少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行情从来不是</a:t>
            </a:r>
            <a:r>
              <a:rPr lang="en-US" altLang="zh-CN" sz="2000" dirty="0"/>
              <a:t> K </a:t>
            </a:r>
            <a:r>
              <a:rPr lang="zh-CN" altLang="en-US" sz="2000" dirty="0"/>
              <a:t>线里的秘密，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而是大众情绪的</a:t>
            </a:r>
            <a:r>
              <a:rPr lang="en-US" altLang="zh-CN" sz="2000" dirty="0"/>
              <a:t>“</a:t>
            </a:r>
            <a:r>
              <a:rPr lang="zh-CN" altLang="en-US" sz="2000" dirty="0"/>
              <a:t>平均值</a:t>
            </a:r>
            <a:r>
              <a:rPr lang="en-US" altLang="zh-CN" sz="2000" dirty="0"/>
              <a:t>”</a:t>
            </a:r>
            <a:r>
              <a:rPr lang="zh-CN" altLang="en-US" sz="2000" dirty="0"/>
              <a:t>。</a:t>
            </a:r>
            <a:endParaRPr lang="zh-CN" altLang="en-US" sz="2000" dirty="0"/>
          </a:p>
          <a:p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精辟投资格言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55955" y="911225"/>
            <a:ext cx="11066780" cy="51447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1</a:t>
            </a:r>
            <a:r>
              <a:rPr lang="zh-CN" altLang="en-US" sz="2000" dirty="0"/>
              <a:t>、光通信：</a:t>
            </a:r>
            <a:endParaRPr lang="zh-CN" altLang="en-US" sz="2000" dirty="0"/>
          </a:p>
          <a:p>
            <a:r>
              <a:rPr lang="zh-CN" altLang="en-US" sz="2000" dirty="0"/>
              <a:t>工业和信息化部召开干部大会。会议强调，培育壮大新兴产业和未来产业，打造集成电路、航空航天、生物医药等新兴支柱产业，推动建立未来产业投入增长和风险分担机制。大力发展智能制造、绿色制造、服务型制造。推进信息化和工业化深度融合。适度超前布局建设</a:t>
            </a:r>
            <a:r>
              <a:rPr lang="en-US" altLang="zh-CN" sz="2000" dirty="0"/>
              <a:t>5G</a:t>
            </a:r>
            <a:r>
              <a:rPr lang="zh-CN" altLang="en-US" sz="2000" dirty="0"/>
              <a:t>、智算等新型信息基础设施，打造</a:t>
            </a:r>
            <a:r>
              <a:rPr lang="en-US" altLang="zh-CN" sz="2000" dirty="0"/>
              <a:t>“5G+</a:t>
            </a:r>
            <a:r>
              <a:rPr lang="zh-CN" altLang="en-US" sz="2000" dirty="0"/>
              <a:t>工业互联网</a:t>
            </a:r>
            <a:r>
              <a:rPr lang="en-US" altLang="zh-CN" sz="2000" dirty="0"/>
              <a:t>”</a:t>
            </a:r>
            <a:r>
              <a:rPr lang="zh-CN" altLang="en-US" sz="2000" dirty="0"/>
              <a:t>升级版。开展制造业数字化转型行动，深入实施</a:t>
            </a:r>
            <a:r>
              <a:rPr lang="en-US" altLang="zh-CN" sz="2000" dirty="0"/>
              <a:t>“</a:t>
            </a:r>
            <a:r>
              <a:rPr lang="zh-CN" altLang="en-US" sz="2000" dirty="0"/>
              <a:t>人工智能</a:t>
            </a:r>
            <a:r>
              <a:rPr lang="en-US" altLang="zh-CN" sz="2000" dirty="0"/>
              <a:t>+</a:t>
            </a:r>
            <a:r>
              <a:rPr lang="zh-CN" altLang="en-US" sz="2000" dirty="0"/>
              <a:t>制造</a:t>
            </a:r>
            <a:r>
              <a:rPr lang="en-US" altLang="zh-CN" sz="2000" dirty="0"/>
              <a:t>”</a:t>
            </a:r>
            <a:r>
              <a:rPr lang="zh-CN" altLang="en-US" sz="2000" dirty="0"/>
              <a:t>行动，培育一批特色智能体。加快发展卫星互联网。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、氢能源：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zh-CN" altLang="en-US" sz="2000" dirty="0"/>
              <a:t>工业和信息化部、财政部、国家发展改革委发布关于开展氢能综合应用试点工作的通知。其中指出，到</a:t>
            </a:r>
            <a:r>
              <a:rPr lang="en-US" altLang="zh-CN" sz="2000" dirty="0"/>
              <a:t>2030</a:t>
            </a:r>
            <a:r>
              <a:rPr lang="zh-CN" altLang="en-US" sz="2000" dirty="0"/>
              <a:t>年，城市群氢能在多元领域实现规模化应用，终端用氢平均价格降至</a:t>
            </a:r>
            <a:r>
              <a:rPr lang="en-US" altLang="zh-CN" sz="2000" dirty="0"/>
              <a:t>25</a:t>
            </a:r>
            <a:r>
              <a:rPr lang="zh-CN" altLang="en-US" sz="2000" dirty="0"/>
              <a:t>元</a:t>
            </a:r>
            <a:r>
              <a:rPr lang="en-US" altLang="zh-CN" sz="2000" dirty="0"/>
              <a:t>/</a:t>
            </a:r>
            <a:r>
              <a:rPr lang="zh-CN" altLang="en-US" sz="2000" dirty="0"/>
              <a:t>千克以下，力争在部分优势地区降至</a:t>
            </a:r>
            <a:r>
              <a:rPr lang="en-US" altLang="zh-CN" sz="2000" dirty="0"/>
              <a:t>15</a:t>
            </a:r>
            <a:r>
              <a:rPr lang="zh-CN" altLang="en-US" sz="2000" dirty="0"/>
              <a:t>元</a:t>
            </a:r>
            <a:r>
              <a:rPr lang="en-US" altLang="zh-CN" sz="2000" dirty="0"/>
              <a:t>/</a:t>
            </a:r>
            <a:r>
              <a:rPr lang="zh-CN" altLang="en-US" sz="2000" dirty="0"/>
              <a:t>千克左右；全国燃料电池汽车保有量较</a:t>
            </a:r>
            <a:r>
              <a:rPr lang="en-US" altLang="zh-CN" sz="2000" dirty="0"/>
              <a:t>2025</a:t>
            </a:r>
            <a:r>
              <a:rPr lang="zh-CN" altLang="en-US" sz="2000" dirty="0"/>
              <a:t>年翻一番，力争达到</a:t>
            </a:r>
            <a:r>
              <a:rPr lang="en-US" altLang="zh-CN" sz="2000" dirty="0"/>
              <a:t>10</a:t>
            </a:r>
            <a:r>
              <a:rPr lang="zh-CN" altLang="en-US" sz="2000" dirty="0"/>
              <a:t>万辆。通过应用规模扩大，推动氢能应用技术、工艺、装备创新突破，实现燃料电池、电解槽、储运装置和材料等迭代升级，推动氢能成为新的经济增长点，支撑实现经济社会发展全面绿色转型。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今日热门消息解读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79500" y="1044575"/>
            <a:ext cx="10701655" cy="4636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3</a:t>
            </a:r>
            <a:r>
              <a:rPr lang="zh-CN" altLang="en-US" sz="2000" dirty="0"/>
              <a:t>、半导体：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继存储芯片、封装之后，半导体产业链或迎来新一波涨价潮。据台湾工商时报消息，成熟制程晶圆代工厂联电、世界先进、力积电等最快</a:t>
            </a:r>
            <a:r>
              <a:rPr lang="en-US" altLang="zh-CN" sz="2000" dirty="0"/>
              <a:t>4</a:t>
            </a:r>
            <a:r>
              <a:rPr lang="zh-CN" altLang="en-US" sz="2000" dirty="0"/>
              <a:t>月起调升报价，幅度最高达一成甚至更多。</a:t>
            </a:r>
            <a:endParaRPr lang="zh-CN" altLang="en-US" sz="2000" dirty="0"/>
          </a:p>
          <a:p>
            <a:r>
              <a:rPr lang="zh-CN" altLang="en-US" sz="2000" dirty="0"/>
              <a:t>据媒体消息，三星电子计划于今年第三季度量产</a:t>
            </a:r>
            <a:r>
              <a:rPr lang="en-US" altLang="zh-CN" sz="2000" dirty="0"/>
              <a:t>SiC(</a:t>
            </a:r>
            <a:r>
              <a:rPr lang="zh-CN" altLang="en-US" sz="2000" dirty="0"/>
              <a:t>碳化硅</a:t>
            </a:r>
            <a:r>
              <a:rPr lang="en-US" altLang="zh-CN" sz="2000" dirty="0"/>
              <a:t>)</a:t>
            </a:r>
            <a:r>
              <a:rPr lang="zh-CN" altLang="en-US" sz="2000" dirty="0"/>
              <a:t>功率半导体样品，该公司近期已订购原材料和组件。据悉，三星电子将量产的首款样品是一款平面</a:t>
            </a:r>
            <a:r>
              <a:rPr lang="en-US" altLang="zh-CN" sz="2000" dirty="0"/>
              <a:t>SiC MOSFET</a:t>
            </a:r>
            <a:r>
              <a:rPr lang="zh-CN" altLang="en-US" sz="2000" dirty="0"/>
              <a:t>。</a:t>
            </a:r>
            <a:r>
              <a:rPr lang="en-US" altLang="zh-CN" sz="2000" dirty="0"/>
              <a:t>MOSFET</a:t>
            </a:r>
            <a:r>
              <a:rPr lang="zh-CN" altLang="en-US" sz="2000" dirty="0"/>
              <a:t>是一种用于开关和放大电子信号的晶体管。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今日热门消息解读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62710" y="1044575"/>
            <a:ext cx="10701655" cy="4636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算电协同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5445" y="1156970"/>
            <a:ext cx="11420475" cy="45434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62710" y="1044575"/>
            <a:ext cx="10701655" cy="4636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战略意义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2475" y="890270"/>
            <a:ext cx="10687050" cy="50768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62710" y="1044575"/>
            <a:ext cx="10701655" cy="4636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量化六大战法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2670" y="937895"/>
            <a:ext cx="10106025" cy="498157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34745" y="960755"/>
            <a:ext cx="10610215" cy="3655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sz="2000" dirty="0"/>
              <a:t>仓位：五成</a:t>
            </a:r>
            <a:r>
              <a:rPr lang="en-US" altLang="zh-CN" sz="2000" dirty="0"/>
              <a:t>——</a:t>
            </a:r>
            <a:r>
              <a:rPr lang="zh-CN" altLang="en-US" sz="2000" dirty="0"/>
              <a:t>七成</a:t>
            </a:r>
            <a:endParaRPr lang="zh-CN" sz="2000" dirty="0"/>
          </a:p>
          <a:p>
            <a:endParaRPr lang="zh-CN" altLang="en-US" sz="2000" dirty="0"/>
          </a:p>
          <a:p>
            <a:r>
              <a:rPr lang="zh-CN" altLang="en-US" sz="2000" dirty="0"/>
              <a:t>策略：两个中线个股，两个短线个股</a:t>
            </a:r>
            <a:endParaRPr lang="zh-CN" altLang="en-US" sz="2000" dirty="0"/>
          </a:p>
          <a:p>
            <a:r>
              <a:rPr lang="zh-CN" altLang="en-US" sz="2000" dirty="0"/>
              <a:t> </a:t>
            </a:r>
            <a:r>
              <a:rPr lang="en-US" altLang="zh-CN" sz="2000" dirty="0"/>
              <a:t>            </a:t>
            </a:r>
            <a:endParaRPr lang="en-US" altLang="zh-CN" sz="2000" dirty="0"/>
          </a:p>
          <a:p>
            <a:r>
              <a:rPr lang="en-US" altLang="zh-CN" sz="2000" dirty="0"/>
              <a:t>             </a:t>
            </a:r>
            <a:r>
              <a:rPr lang="zh-CN" altLang="en-US" sz="2000" dirty="0"/>
              <a:t>或者，三个中线、吃波段收益，一个短线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             </a:t>
            </a:r>
            <a:r>
              <a:rPr lang="zh-CN" altLang="en-US" sz="2000" dirty="0"/>
              <a:t>剩余资金灵活做</a:t>
            </a:r>
            <a:r>
              <a:rPr lang="en-US" altLang="zh-CN" sz="2000" dirty="0"/>
              <a:t>T</a:t>
            </a:r>
            <a:endParaRPr lang="zh-CN" altLang="en-US" sz="2000" dirty="0"/>
          </a:p>
          <a:p>
            <a:endParaRPr lang="zh-CN" altLang="en-US" sz="2400" dirty="0"/>
          </a:p>
          <a:p>
            <a:r>
              <a:rPr lang="zh-CN" altLang="en-US" sz="2400" dirty="0"/>
              <a:t>持续拉升连板股、极致抱团趋势股、低吸高活跃强势股、</a:t>
            </a:r>
            <a:endParaRPr lang="zh-CN" altLang="en-US" sz="2400" dirty="0"/>
          </a:p>
          <a:p>
            <a:endParaRPr lang="zh-CN" altLang="en-US" sz="2400" dirty="0"/>
          </a:p>
          <a:p>
            <a:r>
              <a:rPr lang="zh-CN" altLang="en-US" sz="2400" dirty="0"/>
              <a:t>潜伏利好消息政策个股、耐心持有优质个股、平铺首板个股</a:t>
            </a:r>
            <a:endParaRPr lang="zh-CN" altLang="en-US" sz="2400" dirty="0"/>
          </a:p>
          <a:p>
            <a:endParaRPr lang="zh-CN" altLang="en-US" sz="2400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操作策略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7.xml><?xml version="1.0" encoding="utf-8"?>
<p:tagLst xmlns:p="http://schemas.openxmlformats.org/presentationml/2006/main">
  <p:tag name="COMMONDATA" val="eyJoZGlkIjoiOTAzOTQ3MTIxNjU3MzE4MjhmYTQyMTMwMmMzMTJiOWQifQ=="/>
  <p:tag name="commondata" val="eyJoZGlkIjoiNjMzMjYwMjkzODUxNmM2MmM0YjA0NGU5OGU1OGIwOGMifQ=="/>
</p:tagLst>
</file>

<file path=ppt/tags/tag2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1418</Words>
  <Application>WPS 演示</Application>
  <PresentationFormat>宽屏</PresentationFormat>
  <Paragraphs>111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7" baseType="lpstr">
      <vt:lpstr>Arial</vt:lpstr>
      <vt:lpstr>宋体</vt:lpstr>
      <vt:lpstr>Wingdings</vt:lpstr>
      <vt:lpstr>思源黑体 CN Medium</vt:lpstr>
      <vt:lpstr>黑体</vt:lpstr>
      <vt:lpstr>思源黑体 CN Heavy</vt:lpstr>
      <vt:lpstr>思源黑体 CN Bold</vt:lpstr>
      <vt:lpstr>微软雅黑</vt:lpstr>
      <vt:lpstr>Calibri</vt:lpstr>
      <vt:lpstr>Arial Unicode MS</vt:lpstr>
      <vt:lpstr>等线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A陈小渊</cp:lastModifiedBy>
  <cp:revision>421</cp:revision>
  <dcterms:created xsi:type="dcterms:W3CDTF">2024-06-11T06:30:00Z</dcterms:created>
  <dcterms:modified xsi:type="dcterms:W3CDTF">2026-03-17T00:54:37Z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C7704E933E1A4A679033E90DEAB49B71_12</vt:lpwstr>
  </property>
  <property fmtid="{D5CDD505-2E9C-101B-9397-08002B2CF9AE}" pid="3" name="KSOProductBuildVer">
    <vt:lpwstr>2052-12.1.0.25225</vt:lpwstr>
  </property>
</Properties>
</file>