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5" r:id="rId9"/>
    <p:sldId id="4377" r:id="rId10"/>
    <p:sldId id="4459" r:id="rId11"/>
    <p:sldId id="4376" r:id="rId12"/>
    <p:sldId id="4424" r:id="rId13"/>
    <p:sldId id="4457" r:id="rId14"/>
    <p:sldId id="4357" r:id="rId15"/>
    <p:sldId id="4272" r:id="rId16"/>
    <p:sldId id="4270" r:id="rId17"/>
    <p:sldId id="4278" r:id="rId18"/>
    <p:sldId id="4339" r:id="rId19"/>
    <p:sldId id="4269" r:id="rId20"/>
    <p:sldId id="4271" r:id="rId21"/>
    <p:sldId id="1341" r:id="rId22"/>
    <p:sldId id="4241" r:id="rId23"/>
    <p:sldId id="4260" r:id="rId24"/>
    <p:sldId id="4261" r:id="rId25"/>
    <p:sldId id="27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9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0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春季躁动、创新牛科技牛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1660" y="254635"/>
            <a:ext cx="11128375" cy="6022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280670"/>
            <a:ext cx="11022330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5375" y="709930"/>
            <a:ext cx="10482580" cy="5438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、三板斧：科技方向（阿里概念、腾讯概念、</a:t>
            </a:r>
            <a:r>
              <a:rPr lang="en-US" altLang="zh-CN" sz="2400" dirty="0"/>
              <a:t>DeepSeek</a:t>
            </a:r>
            <a:r>
              <a:rPr lang="zh-CN" altLang="en-US" sz="2400" dirty="0"/>
              <a:t>概念、机器人、云计算、</a:t>
            </a:r>
            <a:r>
              <a:rPr lang="en-US" altLang="zh-CN" sz="2400" dirty="0"/>
              <a:t>AI</a:t>
            </a:r>
            <a:r>
              <a:rPr lang="zh-CN" altLang="en-US" sz="2400" dirty="0"/>
              <a:t>政务、</a:t>
            </a:r>
            <a:r>
              <a:rPr lang="en-US" altLang="zh-CN" sz="2400" dirty="0"/>
              <a:t>AI</a:t>
            </a:r>
            <a:r>
              <a:rPr lang="zh-CN" altLang="en-US" sz="2400" dirty="0"/>
              <a:t>眼镜、智能驾驶、国产算力、芯片半导体、固态电池</a:t>
            </a:r>
            <a:r>
              <a:rPr lang="zh-CN" altLang="en-US" sz="2400" dirty="0"/>
              <a:t>）的上升回档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、中央经济会议定调两大核心方向（</a:t>
            </a:r>
            <a:r>
              <a:rPr lang="en-US" altLang="zh-CN" sz="2400" dirty="0"/>
              <a:t>2025</a:t>
            </a:r>
            <a:r>
              <a:rPr lang="zh-CN" altLang="en-US" sz="2400" dirty="0"/>
              <a:t>年）：</a:t>
            </a:r>
            <a:endParaRPr lang="zh-CN" altLang="en-US" sz="2400" dirty="0"/>
          </a:p>
          <a:p>
            <a:r>
              <a:rPr lang="en-US" altLang="zh-CN" sz="2400" dirty="0"/>
              <a:t>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扩内需、科技创新引领新质生产力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城镇化：推动将符合条件的农业转移人口纳入住房保障体系。持续推进城市更新和城镇老旧小区改造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生态：健全绿色消费激励机制，推动形成绿色低碳的生产方式和生活方式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就业：拓宽高校毕业生等青年就业创业渠道。加强灵活就业和新就业形态劳动者权益保障。提高技能人才待遇水平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医疗卫生：优化药品集采政策，强化质量评估和监管。居民医保和基本公共卫生服务经费人均财政补助标准分别再提高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社会保障：城乡居民基础养老金最低标准再提高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元。制定促进生育政策，发放育儿补贴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、互联网金融：</a:t>
            </a:r>
            <a:endParaRPr lang="zh-CN" altLang="en-US" sz="2000" dirty="0"/>
          </a:p>
          <a:p>
            <a:r>
              <a:rPr lang="zh-CN" altLang="en-US" sz="2000" dirty="0"/>
              <a:t>日前召开</a:t>
            </a:r>
            <a:r>
              <a:rPr lang="en-US" altLang="zh-CN" sz="2000" dirty="0"/>
              <a:t>2025</a:t>
            </a:r>
            <a:r>
              <a:rPr lang="zh-CN" altLang="en-US" sz="2000" dirty="0"/>
              <a:t>年科技工作会议，总结</a:t>
            </a:r>
            <a:r>
              <a:rPr lang="en-US" altLang="zh-CN" sz="2000" dirty="0"/>
              <a:t>2024</a:t>
            </a:r>
            <a:r>
              <a:rPr lang="zh-CN" altLang="en-US" sz="2000" dirty="0"/>
              <a:t>年科技工作，分析当前形势，部署下一阶段重点任务。会议要求，要加快金融数字化智能化转型，安全稳妥有序推进人工智能大模型等在金融领域应用。扎实做好有关领域</a:t>
            </a:r>
            <a:r>
              <a:rPr lang="en-US" altLang="zh-CN" sz="2000" dirty="0"/>
              <a:t>“</a:t>
            </a:r>
            <a:r>
              <a:rPr lang="zh-CN" altLang="en-US" sz="2000" dirty="0"/>
              <a:t>十四五</a:t>
            </a:r>
            <a:r>
              <a:rPr lang="en-US" altLang="zh-CN" sz="2000" dirty="0"/>
              <a:t>”</a:t>
            </a:r>
            <a:r>
              <a:rPr lang="zh-CN" altLang="en-US" sz="2000" dirty="0"/>
              <a:t>规划收官和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规划编制工作，围绕金融</a:t>
            </a:r>
            <a:r>
              <a:rPr lang="en-US" altLang="zh-CN" sz="2000" dirty="0"/>
              <a:t>“</a:t>
            </a:r>
            <a:r>
              <a:rPr lang="zh-CN" altLang="en-US" sz="2000" dirty="0"/>
              <a:t>五篇大文章</a:t>
            </a:r>
            <a:r>
              <a:rPr lang="en-US" altLang="zh-CN" sz="2000" dirty="0"/>
              <a:t>”</a:t>
            </a:r>
            <a:r>
              <a:rPr lang="zh-CN" altLang="en-US" sz="2000" dirty="0"/>
              <a:t>加大标准供给与实施力度，推动金融标准国际化跃升。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上海市政府印发《上海市促进服务业创新发展若干措施》。其中提到，支持</a:t>
            </a:r>
            <a:r>
              <a:rPr lang="en-US" altLang="zh-CN" sz="2000" dirty="0"/>
              <a:t>AI</a:t>
            </a:r>
            <a:r>
              <a:rPr lang="zh-CN" altLang="en-US" sz="2000" dirty="0"/>
              <a:t>融合赋能。每年设立一定规模的算力券、模型券、语料券，支持初创型企业、创新企业平台、专业服务机构等优惠使用智能算力、语料库等资源。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从今天天开始，关注三大运营商和腾讯和小米业绩会，特别是涉及算力资本开支投入，小米的业绩会也是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18</a:t>
            </a:r>
            <a:r>
              <a:rPr lang="zh-CN" altLang="en-US" sz="2000" dirty="0"/>
              <a:t>日，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19</a:t>
            </a:r>
            <a:r>
              <a:rPr lang="zh-CN" altLang="en-US" sz="2000" dirty="0"/>
              <a:t>日腾讯业绩会。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17</a:t>
            </a:r>
            <a:r>
              <a:rPr lang="zh-CN" altLang="en-US" sz="2000" dirty="0"/>
              <a:t>日，阿里通义千问最新开源的推理模型</a:t>
            </a:r>
            <a:r>
              <a:rPr lang="en-US" altLang="zh-CN" sz="2000" dirty="0"/>
              <a:t>QwQ-32B</a:t>
            </a:r>
            <a:r>
              <a:rPr lang="zh-CN" altLang="en-US" sz="2000" dirty="0"/>
              <a:t>，在国际权威测评榜</a:t>
            </a:r>
            <a:r>
              <a:rPr lang="en-US" altLang="zh-CN" sz="2000" dirty="0"/>
              <a:t>LiveBench</a:t>
            </a:r>
            <a:r>
              <a:rPr lang="zh-CN" altLang="en-US" sz="2000" dirty="0"/>
              <a:t>中，超越</a:t>
            </a:r>
            <a:r>
              <a:rPr lang="en-US" altLang="zh-CN" sz="2000" dirty="0"/>
              <a:t>OpenAI-GPT-4.5-preview</a:t>
            </a:r>
            <a:r>
              <a:rPr lang="zh-CN" altLang="en-US" sz="2000" dirty="0"/>
              <a:t>、</a:t>
            </a:r>
            <a:r>
              <a:rPr lang="en-US" altLang="zh-CN" sz="2000" dirty="0"/>
              <a:t>Google-Gemini2.0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等国内外顶尖模型，冲进全球前五，成为</a:t>
            </a:r>
            <a:r>
              <a:rPr lang="en-US" altLang="zh-CN" sz="2000" dirty="0"/>
              <a:t>”</a:t>
            </a:r>
            <a:r>
              <a:rPr lang="zh-CN" altLang="en-US" sz="2000" dirty="0"/>
              <a:t>全球性能</a:t>
            </a:r>
            <a:r>
              <a:rPr lang="en-US" altLang="zh-CN" sz="2000" dirty="0"/>
              <a:t>No.1</a:t>
            </a:r>
            <a:r>
              <a:rPr lang="zh-CN" altLang="en-US" sz="2000" dirty="0"/>
              <a:t>的开源模型</a:t>
            </a:r>
            <a:r>
              <a:rPr lang="en-US" altLang="zh-CN" sz="2000" dirty="0"/>
              <a:t>“</a:t>
            </a:r>
            <a:r>
              <a:rPr lang="zh-CN" altLang="en-US" sz="2000" dirty="0"/>
              <a:t>。</a:t>
            </a:r>
            <a:r>
              <a:rPr lang="en-US" altLang="zh-CN" sz="2000" dirty="0"/>
              <a:t> </a:t>
            </a:r>
            <a:r>
              <a:rPr lang="" altLang="en-US" sz="2000" dirty="0"/>
              <a:t> </a:t>
            </a:r>
            <a:r>
              <a:rPr lang="en-US" altLang="zh-CN" sz="2000" dirty="0"/>
              <a:t> 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全球知名的存储产品供应商闪迪（</a:t>
            </a:r>
            <a:r>
              <a:rPr lang="en-US" altLang="zh-CN" sz="2000" dirty="0"/>
              <a:t>SanDisk</a:t>
            </a:r>
            <a:r>
              <a:rPr lang="zh-CN" altLang="en-US" sz="2000" dirty="0"/>
              <a:t>）发予客户的涨价函披露。据称，闪迪将于今年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日开始实施涨价，涨幅将超</a:t>
            </a:r>
            <a:r>
              <a:rPr lang="en-US" altLang="zh-CN" sz="2000" dirty="0"/>
              <a:t>10%</a:t>
            </a:r>
            <a:r>
              <a:rPr lang="zh-CN" altLang="en-US" sz="2000" dirty="0"/>
              <a:t>，该举措适用于所有面向渠道和消费类产品。不仅如此，闪迪还预告将继续进行频繁的定价审查，预计在接下来的季度还会有额外的涨幅。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723900"/>
            <a:ext cx="10517505" cy="4833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、国产算力、云计算：</a:t>
            </a:r>
            <a:endParaRPr lang="zh-CN" altLang="en-US" sz="2000" dirty="0"/>
          </a:p>
          <a:p>
            <a:r>
              <a:rPr lang="zh-CN" altLang="en-US" sz="2000" dirty="0"/>
              <a:t>三大运营商全部接入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模型，阿里、腾讯、华为等巨头</a:t>
            </a:r>
            <a:r>
              <a:rPr lang="en-US" altLang="zh-CN" sz="2000" dirty="0"/>
              <a:t>AI</a:t>
            </a:r>
            <a:r>
              <a:rPr lang="zh-CN" altLang="en-US" sz="2000" dirty="0"/>
              <a:t>获新进展，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云计算资本开支或将逐步提升。根据公开消息，苹果或将携手阿里巴巴开发国行版</a:t>
            </a:r>
            <a:r>
              <a:rPr lang="en-US" altLang="zh-CN" sz="2000" dirty="0"/>
              <a:t>iPhone AI</a:t>
            </a:r>
            <a:r>
              <a:rPr lang="zh-CN" altLang="en-US" sz="2000" dirty="0"/>
              <a:t>功能；腾讯</a:t>
            </a:r>
            <a:r>
              <a:rPr lang="en-US" altLang="zh-CN" sz="2000" dirty="0"/>
              <a:t>AI</a:t>
            </a:r>
            <a:r>
              <a:rPr lang="zh-CN" altLang="en-US" sz="2000" dirty="0"/>
              <a:t>助手</a:t>
            </a:r>
            <a:r>
              <a:rPr lang="en-US" altLang="zh-CN" sz="2000" dirty="0"/>
              <a:t>“</a:t>
            </a:r>
            <a:r>
              <a:rPr lang="zh-CN" altLang="en-US" sz="2000" dirty="0"/>
              <a:t>腾讯元宝</a:t>
            </a:r>
            <a:r>
              <a:rPr lang="en-US" altLang="zh-CN" sz="2000" dirty="0"/>
              <a:t>”</a:t>
            </a:r>
            <a:r>
              <a:rPr lang="zh-CN" altLang="en-US" sz="2000" dirty="0"/>
              <a:t>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日正式接入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日，根据公开信息，微信正在灰测接入</a:t>
            </a:r>
            <a:r>
              <a:rPr lang="en-US" altLang="zh-CN" sz="2000" dirty="0"/>
              <a:t>DeepSeek R1</a:t>
            </a:r>
            <a:r>
              <a:rPr lang="zh-CN" altLang="en-US" sz="2000" dirty="0"/>
              <a:t>模型，部分用户已经可以内测相关</a:t>
            </a:r>
            <a:r>
              <a:rPr lang="en-US" altLang="zh-CN" sz="2000" dirty="0"/>
              <a:t>AI</a:t>
            </a:r>
            <a:r>
              <a:rPr lang="zh-CN" altLang="en-US" sz="2000" dirty="0"/>
              <a:t>搜索功能；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日，华为云宣布正式上线</a:t>
            </a:r>
            <a:r>
              <a:rPr lang="en-US" altLang="zh-CN" sz="2000" dirty="0"/>
              <a:t>DeepSeek V3/R1 671B“</a:t>
            </a:r>
            <a:r>
              <a:rPr lang="zh-CN" altLang="en-US" sz="2000" dirty="0"/>
              <a:t>满血版</a:t>
            </a:r>
            <a:r>
              <a:rPr lang="en-US" altLang="zh-CN" sz="2000" dirty="0"/>
              <a:t>”</a:t>
            </a:r>
            <a:r>
              <a:rPr lang="zh-CN" altLang="en-US" sz="2000" dirty="0"/>
              <a:t>大模型。</a:t>
            </a:r>
            <a:endParaRPr lang="zh-CN" altLang="en-US" sz="2000" dirty="0"/>
          </a:p>
          <a:p>
            <a:r>
              <a:rPr lang="zh-CN" altLang="en-US" sz="2000" dirty="0"/>
              <a:t>创新牛、科技牛正式启航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黄仁勋：</a:t>
            </a:r>
            <a:r>
              <a:rPr lang="en-US" altLang="zh-CN" sz="2000" dirty="0"/>
              <a:t>AI</a:t>
            </a:r>
            <a:r>
              <a:rPr lang="zh-CN" altLang="en-US" sz="2000" dirty="0"/>
              <a:t>正掀起科学革命</a:t>
            </a:r>
            <a:r>
              <a:rPr lang="en-US" altLang="zh-CN" sz="2000" dirty="0"/>
              <a:t> </a:t>
            </a:r>
            <a:r>
              <a:rPr lang="zh-CN" altLang="en-US" sz="2000" dirty="0"/>
              <a:t>机器人时代正在到来；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全球巨头投资入局：华为、宁德时代、特斯拉、英伟达、微软纷纷巨资投资机器人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宇树机器人性能持续加速突破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455" y="960120"/>
            <a:ext cx="10753725" cy="515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</a:t>
            </a:r>
            <a:r>
              <a:rPr lang="zh-CN" altLang="en-US" sz="2000" dirty="0"/>
              <a:t>产业链：</a:t>
            </a:r>
            <a:endParaRPr lang="zh-CN" altLang="en-US" sz="2000" dirty="0"/>
          </a:p>
          <a:p>
            <a:r>
              <a:rPr lang="zh-CN" altLang="en-US" sz="2000" dirty="0"/>
              <a:t>微信搜一搜在调用混元大模型丰富</a:t>
            </a:r>
            <a:r>
              <a:rPr lang="en-US" altLang="zh-CN" sz="2000" dirty="0"/>
              <a:t> AI </a:t>
            </a:r>
            <a:r>
              <a:rPr lang="zh-CN" altLang="en-US" sz="2000" dirty="0"/>
              <a:t>搜索的同时，近日正式灰度测试接入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。被灰度到的用户，可在对话框顶部搜索入口，看到</a:t>
            </a:r>
            <a:r>
              <a:rPr lang="en-US" altLang="zh-CN" sz="2000" dirty="0"/>
              <a:t>“AI</a:t>
            </a:r>
            <a:r>
              <a:rPr lang="zh-CN" altLang="en-US" sz="2000" dirty="0"/>
              <a:t>搜索</a:t>
            </a:r>
            <a:r>
              <a:rPr lang="en-US" altLang="zh-CN" sz="2000" dirty="0"/>
              <a:t>”</a:t>
            </a:r>
            <a:r>
              <a:rPr lang="zh-CN" altLang="en-US" sz="2000" dirty="0"/>
              <a:t>字样，点击进入后，可免费使用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满血版模型。除了微信，腾讯多个产品正在探索接入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、数字经济、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国常会会议提出，发展平台经济事关扩内需、稳就业、惠民生，事关赋能实体经济、发展新质生产力。要加大政策支持力度，壮大工业互联网平台体系，支持消费互联网平台企业挖掘市场潜力，</a:t>
            </a:r>
            <a:r>
              <a:rPr lang="zh-CN" altLang="en-US" sz="2000" dirty="0">
                <a:solidFill>
                  <a:srgbClr val="FF0000"/>
                </a:solidFill>
              </a:rPr>
              <a:t>强化平台经济领域数据要素供给</a:t>
            </a:r>
            <a:r>
              <a:rPr lang="zh-CN" altLang="en-US" sz="2000" dirty="0"/>
              <a:t>，促进数据依法有序跨境流动，增强平台经济领域政策与宏观政策取向一致性。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应用、</a:t>
            </a:r>
            <a:r>
              <a:rPr lang="en-US" altLang="zh-CN" sz="2000" dirty="0"/>
              <a:t>AI</a:t>
            </a:r>
            <a:r>
              <a:rPr lang="zh-CN" altLang="en-US" sz="2000" dirty="0"/>
              <a:t>营销、</a:t>
            </a:r>
            <a:r>
              <a:rPr lang="en-US" altLang="zh-CN" sz="2000" dirty="0"/>
              <a:t>AI</a:t>
            </a:r>
            <a:r>
              <a:rPr lang="zh-CN" altLang="en-US" sz="2000" dirty="0"/>
              <a:t>广告开始逐渐爆发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45415" y="-635"/>
            <a:ext cx="12273915" cy="674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685" y="1214755"/>
            <a:ext cx="9865360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/>
              <a:t>仓位：五成</a:t>
            </a:r>
            <a:r>
              <a:rPr lang="en-US" altLang="zh-CN" sz="2400" dirty="0"/>
              <a:t>——</a:t>
            </a:r>
            <a:r>
              <a:rPr lang="zh-CN" altLang="en-US" sz="2400" dirty="0"/>
              <a:t>七成</a:t>
            </a:r>
            <a:endParaRPr 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策略：两个中线个股，两个短线个股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            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或者，三个中线、吃波段收益，一个短线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剩余资金灵活做</a:t>
            </a:r>
            <a:r>
              <a:rPr lang="en-US" altLang="zh-CN" sz="2400" dirty="0"/>
              <a:t>T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2856</Words>
  <Application>WPS 演示</Application>
  <PresentationFormat>宽屏</PresentationFormat>
  <Paragraphs>143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</cp:revision>
  <dcterms:created xsi:type="dcterms:W3CDTF">2024-06-11T06:30:00Z</dcterms:created>
  <dcterms:modified xsi:type="dcterms:W3CDTF">2025-03-18T01:06:44Z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2052-12.1.0.20305</vt:lpwstr>
  </property>
</Properties>
</file>