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375" r:id="rId9"/>
    <p:sldId id="4377" r:id="rId10"/>
    <p:sldId id="4459" r:id="rId11"/>
    <p:sldId id="4376" r:id="rId12"/>
    <p:sldId id="4424" r:id="rId13"/>
    <p:sldId id="4457" r:id="rId14"/>
    <p:sldId id="4357" r:id="rId15"/>
    <p:sldId id="4272" r:id="rId16"/>
    <p:sldId id="4270" r:id="rId17"/>
    <p:sldId id="4278" r:id="rId18"/>
    <p:sldId id="4339" r:id="rId19"/>
    <p:sldId id="4269" r:id="rId20"/>
    <p:sldId id="4271" r:id="rId21"/>
    <p:sldId id="1341" r:id="rId22"/>
    <p:sldId id="4241" r:id="rId23"/>
    <p:sldId id="4260" r:id="rId24"/>
    <p:sldId id="4261" r:id="rId25"/>
    <p:sldId id="270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9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0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春季躁动、创新牛科技牛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81660" y="254635"/>
            <a:ext cx="11128375" cy="6022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2140" y="280670"/>
            <a:ext cx="11022330" cy="6196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95375" y="709930"/>
            <a:ext cx="10482580" cy="5438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、三板斧：科技方向（阿里概念、腾讯概念、</a:t>
            </a:r>
            <a:r>
              <a:rPr lang="en-US" altLang="zh-CN" sz="2400" dirty="0"/>
              <a:t>DeepSeek</a:t>
            </a:r>
            <a:r>
              <a:rPr lang="zh-CN" altLang="en-US" sz="2400" dirty="0"/>
              <a:t>概念、机器人、云计算、</a:t>
            </a:r>
            <a:r>
              <a:rPr lang="en-US" altLang="zh-CN" sz="2400" dirty="0"/>
              <a:t>AI</a:t>
            </a:r>
            <a:r>
              <a:rPr lang="zh-CN" altLang="en-US" sz="2400" dirty="0"/>
              <a:t>政务、</a:t>
            </a:r>
            <a:r>
              <a:rPr lang="en-US" altLang="zh-CN" sz="2400" dirty="0"/>
              <a:t>AI</a:t>
            </a:r>
            <a:r>
              <a:rPr lang="zh-CN" altLang="en-US" sz="2400" dirty="0"/>
              <a:t>眼镜、智能驾驶、国产算力、芯片半导体、固态电池</a:t>
            </a:r>
            <a:r>
              <a:rPr lang="zh-CN" altLang="en-US" sz="2400" dirty="0"/>
              <a:t>）的上升回档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、中央经济会议定调两大核心方向（</a:t>
            </a:r>
            <a:r>
              <a:rPr lang="en-US" altLang="zh-CN" sz="2400" dirty="0"/>
              <a:t>2025</a:t>
            </a:r>
            <a:r>
              <a:rPr lang="zh-CN" altLang="en-US" sz="2400" dirty="0"/>
              <a:t>年）：</a:t>
            </a:r>
            <a:endParaRPr lang="zh-CN" altLang="en-US" sz="2400" dirty="0"/>
          </a:p>
          <a:p>
            <a:r>
              <a:rPr lang="en-US" altLang="zh-CN" sz="2400" dirty="0"/>
              <a:t>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扩内需、科技创新引领新质生产力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城镇化：推动将符合条件的农业转移人口纳入住房保障体系。持续推进城市更新和城镇老旧小区改造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生态：健全绿色消费激励机制，推动形成绿色低碳的生产方式和生活方式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就业：拓宽高校毕业生等青年就业创业渠道。加强灵活就业和新就业形态劳动者权益保障。提高技能人才待遇水平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医疗卫生：优化药品集采政策，强化质量评估和监管。居民医保和基本公共卫生服务经费人均财政补助标准分别再提高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元和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社会保障：城乡居民基础养老金最低标准再提高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元。制定促进生育政策，发放育儿补贴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、小米概念：</a:t>
            </a:r>
            <a:endParaRPr lang="zh-CN" altLang="en-US" sz="2000" dirty="0"/>
          </a:p>
          <a:p>
            <a:r>
              <a:rPr lang="zh-CN" altLang="en-US" sz="2000" dirty="0"/>
              <a:t>小米集团第四季度营收</a:t>
            </a:r>
            <a:r>
              <a:rPr lang="en-US" altLang="zh-CN" sz="2000" dirty="0"/>
              <a:t>1,090.1</a:t>
            </a:r>
            <a:r>
              <a:rPr lang="zh-CN" altLang="en-US" sz="2000" dirty="0"/>
              <a:t>亿元，同比增长</a:t>
            </a:r>
            <a:r>
              <a:rPr lang="en-US" altLang="zh-CN" sz="2000" dirty="0"/>
              <a:t>48.8%</a:t>
            </a:r>
            <a:r>
              <a:rPr lang="zh-CN" altLang="en-US" sz="2000" dirty="0"/>
              <a:t>，预估</a:t>
            </a:r>
            <a:r>
              <a:rPr lang="en-US" altLang="zh-CN" sz="2000" dirty="0"/>
              <a:t>1043.8</a:t>
            </a:r>
            <a:r>
              <a:rPr lang="zh-CN" altLang="en-US" sz="2000" dirty="0"/>
              <a:t>亿元；第四季度净利润</a:t>
            </a:r>
            <a:r>
              <a:rPr lang="en-US" altLang="zh-CN" sz="2000" dirty="0"/>
              <a:t>90.0</a:t>
            </a:r>
            <a:r>
              <a:rPr lang="zh-CN" altLang="en-US" sz="2000" dirty="0"/>
              <a:t>亿元，预估</a:t>
            </a:r>
            <a:r>
              <a:rPr lang="en-US" altLang="zh-CN" sz="2000" dirty="0"/>
              <a:t>52.5</a:t>
            </a:r>
            <a:r>
              <a:rPr lang="zh-CN" altLang="en-US" sz="2000" dirty="0"/>
              <a:t>亿元；经调整净利润为人民币</a:t>
            </a:r>
            <a:r>
              <a:rPr lang="en-US" altLang="zh-CN" sz="2000" dirty="0"/>
              <a:t>83</a:t>
            </a:r>
            <a:r>
              <a:rPr lang="zh-CN" altLang="en-US" sz="2000" dirty="0"/>
              <a:t>亿元，创历史新高，同比增长</a:t>
            </a:r>
            <a:r>
              <a:rPr lang="en-US" altLang="zh-CN" sz="2000" dirty="0"/>
              <a:t>69.4%</a:t>
            </a:r>
            <a:r>
              <a:rPr lang="zh-CN" altLang="en-US" sz="2000" dirty="0"/>
              <a:t>，其中包括智能电动汽车等创新业务经调整净亏损人民币</a:t>
            </a:r>
            <a:r>
              <a:rPr lang="en-US" altLang="zh-CN" sz="2000" dirty="0"/>
              <a:t>7</a:t>
            </a:r>
            <a:r>
              <a:rPr lang="zh-CN" altLang="en-US" sz="2000" dirty="0"/>
              <a:t>亿元。小米集团</a:t>
            </a:r>
            <a:r>
              <a:rPr lang="en-US" altLang="zh-CN" sz="2000" dirty="0"/>
              <a:t>2024</a:t>
            </a:r>
            <a:r>
              <a:rPr lang="zh-CN" altLang="en-US" sz="2000" dirty="0"/>
              <a:t>年营收</a:t>
            </a:r>
            <a:r>
              <a:rPr lang="en-US" altLang="zh-CN" sz="2000" dirty="0"/>
              <a:t>3,659.1</a:t>
            </a:r>
            <a:r>
              <a:rPr lang="zh-CN" altLang="en-US" sz="2000" dirty="0"/>
              <a:t>亿元，创历史新高，同比增长</a:t>
            </a:r>
            <a:r>
              <a:rPr lang="en-US" altLang="zh-CN" sz="2000" dirty="0"/>
              <a:t>35.0%</a:t>
            </a:r>
            <a:r>
              <a:rPr lang="zh-CN" altLang="en-US" sz="2000" dirty="0"/>
              <a:t>；小米集团全年经调整净利润为</a:t>
            </a:r>
            <a:r>
              <a:rPr lang="en-US" altLang="zh-CN" sz="2000" dirty="0"/>
              <a:t>272</a:t>
            </a:r>
            <a:r>
              <a:rPr lang="zh-CN" altLang="en-US" sz="2000" dirty="0"/>
              <a:t>亿元，创历史新高，同比增长</a:t>
            </a:r>
            <a:r>
              <a:rPr lang="en-US" altLang="zh-CN" sz="2000" dirty="0"/>
              <a:t>41.3%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芯片：</a:t>
            </a:r>
            <a:endParaRPr lang="zh-CN" altLang="en-US" sz="2000" dirty="0"/>
          </a:p>
          <a:p>
            <a:r>
              <a:rPr lang="zh-CN" altLang="en-US" sz="2000" dirty="0"/>
              <a:t>《苏州市加快发展</a:t>
            </a:r>
            <a:r>
              <a:rPr lang="en-US" altLang="zh-CN" sz="2000" dirty="0"/>
              <a:t>AI</a:t>
            </a:r>
            <a:r>
              <a:rPr lang="zh-CN" altLang="en-US" sz="2000" dirty="0"/>
              <a:t>芯片产业的若干措施（征求意见稿）》公开征求意见。其中提到，加强与国家、省集成电路产业投资基金对接，争取各级基金资源支持苏州市</a:t>
            </a:r>
            <a:r>
              <a:rPr lang="en-US" altLang="zh-CN" sz="2000" dirty="0"/>
              <a:t>AI</a:t>
            </a:r>
            <a:r>
              <a:rPr lang="zh-CN" altLang="en-US" sz="2000" dirty="0"/>
              <a:t>芯片产业发展。重点支持</a:t>
            </a:r>
            <a:r>
              <a:rPr lang="en-US" altLang="zh-CN" sz="2000" dirty="0"/>
              <a:t>AI</a:t>
            </a:r>
            <a:r>
              <a:rPr lang="zh-CN" altLang="en-US" sz="2000" dirty="0"/>
              <a:t>芯片领域专精特新企业、高新技术企业进入上市后备企业库，实施重点培育。积极落实集成电路企业税收优惠政策。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日前，美的集团研发的人形机器人曝光，这款机器人不仅能跳舞、能</a:t>
            </a:r>
            <a:r>
              <a:rPr lang="en-US" altLang="zh-CN" sz="2000" dirty="0"/>
              <a:t>“</a:t>
            </a:r>
            <a:r>
              <a:rPr lang="zh-CN" altLang="en-US" sz="2000" dirty="0"/>
              <a:t>比心</a:t>
            </a:r>
            <a:r>
              <a:rPr lang="en-US" altLang="zh-CN" sz="2000" dirty="0"/>
              <a:t>”</a:t>
            </a:r>
            <a:r>
              <a:rPr lang="zh-CN" altLang="en-US" sz="2000" dirty="0"/>
              <a:t>，也能听懂语音指令并按照指令去完成相应操作。美的集团副总裁兼美的集团</a:t>
            </a:r>
            <a:r>
              <a:rPr lang="en-US" altLang="zh-CN" sz="2000" dirty="0"/>
              <a:t>CTO</a:t>
            </a:r>
            <a:r>
              <a:rPr lang="zh-CN" altLang="en-US" sz="2000" dirty="0"/>
              <a:t>卫昶表示，目前，美的已整合研发资源，成立人形机器人创新中心进行人形机器人研发，希望能开发出短期落地的产品，同时也能够布局中长期的技术和产品。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全球知名的存储产品供应商闪迪（</a:t>
            </a:r>
            <a:r>
              <a:rPr lang="en-US" altLang="zh-CN" sz="2000" dirty="0"/>
              <a:t>SanDisk</a:t>
            </a:r>
            <a:r>
              <a:rPr lang="zh-CN" altLang="en-US" sz="2000" dirty="0"/>
              <a:t>）发予客户的涨价函披露。据称，闪迪将于今年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日开始实施涨价，涨幅将超</a:t>
            </a:r>
            <a:r>
              <a:rPr lang="en-US" altLang="zh-CN" sz="2000" dirty="0"/>
              <a:t>10%</a:t>
            </a:r>
            <a:r>
              <a:rPr lang="zh-CN" altLang="en-US" sz="2000" dirty="0"/>
              <a:t>，该举措适用于所有面向渠道和消费类产品。不仅如此，闪迪还预告将继续进行频繁的定价审查，预计在接下来的季度还会有额外的涨幅。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565" y="723900"/>
            <a:ext cx="10517505" cy="4833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、国产算力、云计算：</a:t>
            </a:r>
            <a:endParaRPr lang="zh-CN" altLang="en-US" sz="2000" dirty="0"/>
          </a:p>
          <a:p>
            <a:r>
              <a:rPr lang="zh-CN" altLang="en-US" sz="2000" dirty="0"/>
              <a:t>三大运营商全部接入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模型，阿里、腾讯、华为等巨头</a:t>
            </a:r>
            <a:r>
              <a:rPr lang="en-US" altLang="zh-CN" sz="2000" dirty="0"/>
              <a:t>AI</a:t>
            </a:r>
            <a:r>
              <a:rPr lang="zh-CN" altLang="en-US" sz="2000" dirty="0"/>
              <a:t>获新进展，</a:t>
            </a:r>
            <a:r>
              <a:rPr lang="en-US" altLang="zh-CN" sz="2000" dirty="0"/>
              <a:t>AI</a:t>
            </a:r>
            <a:r>
              <a:rPr lang="zh-CN" altLang="en-US" sz="2000" dirty="0"/>
              <a:t>云计算资本开支或将逐步提升。根据公开消息，苹果或将携手阿里巴巴开发国行版</a:t>
            </a:r>
            <a:r>
              <a:rPr lang="en-US" altLang="zh-CN" sz="2000" dirty="0"/>
              <a:t>iPhone AI</a:t>
            </a:r>
            <a:r>
              <a:rPr lang="zh-CN" altLang="en-US" sz="2000" dirty="0"/>
              <a:t>功能；腾讯</a:t>
            </a:r>
            <a:r>
              <a:rPr lang="en-US" altLang="zh-CN" sz="2000" dirty="0"/>
              <a:t>AI</a:t>
            </a:r>
            <a:r>
              <a:rPr lang="zh-CN" altLang="en-US" sz="2000" dirty="0"/>
              <a:t>助手</a:t>
            </a:r>
            <a:r>
              <a:rPr lang="en-US" altLang="zh-CN" sz="2000" dirty="0"/>
              <a:t>“</a:t>
            </a:r>
            <a:r>
              <a:rPr lang="zh-CN" altLang="en-US" sz="2000" dirty="0"/>
              <a:t>腾讯元宝</a:t>
            </a:r>
            <a:r>
              <a:rPr lang="en-US" altLang="zh-CN" sz="2000" dirty="0"/>
              <a:t>”</a:t>
            </a:r>
            <a:r>
              <a:rPr lang="zh-CN" altLang="en-US" sz="2000" dirty="0"/>
              <a:t>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日正式接入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日，根据公开信息，微信正在灰测接入</a:t>
            </a:r>
            <a:r>
              <a:rPr lang="en-US" altLang="zh-CN" sz="2000" dirty="0"/>
              <a:t>DeepSeek R1</a:t>
            </a:r>
            <a:r>
              <a:rPr lang="zh-CN" altLang="en-US" sz="2000" dirty="0"/>
              <a:t>模型，部分用户已经可以内测相关</a:t>
            </a:r>
            <a:r>
              <a:rPr lang="en-US" altLang="zh-CN" sz="2000" dirty="0"/>
              <a:t>AI</a:t>
            </a:r>
            <a:r>
              <a:rPr lang="zh-CN" altLang="en-US" sz="2000" dirty="0"/>
              <a:t>搜索功能；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日，华为云宣布正式上线</a:t>
            </a:r>
            <a:r>
              <a:rPr lang="en-US" altLang="zh-CN" sz="2000" dirty="0"/>
              <a:t>DeepSeek V3/R1 671B“</a:t>
            </a:r>
            <a:r>
              <a:rPr lang="zh-CN" altLang="en-US" sz="2000" dirty="0"/>
              <a:t>满血版</a:t>
            </a:r>
            <a:r>
              <a:rPr lang="en-US" altLang="zh-CN" sz="2000" dirty="0"/>
              <a:t>”</a:t>
            </a:r>
            <a:r>
              <a:rPr lang="zh-CN" altLang="en-US" sz="2000" dirty="0"/>
              <a:t>大模型。</a:t>
            </a:r>
            <a:endParaRPr lang="zh-CN" altLang="en-US" sz="2000" dirty="0"/>
          </a:p>
          <a:p>
            <a:r>
              <a:rPr lang="zh-CN" altLang="en-US" sz="2000" dirty="0"/>
              <a:t>创新牛、科技牛正式启航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黄仁勋：</a:t>
            </a:r>
            <a:r>
              <a:rPr lang="en-US" altLang="zh-CN" sz="2000" dirty="0"/>
              <a:t>AI</a:t>
            </a:r>
            <a:r>
              <a:rPr lang="zh-CN" altLang="en-US" sz="2000" dirty="0"/>
              <a:t>正掀起科学革命</a:t>
            </a:r>
            <a:r>
              <a:rPr lang="en-US" altLang="zh-CN" sz="2000" dirty="0"/>
              <a:t> </a:t>
            </a:r>
            <a:r>
              <a:rPr lang="zh-CN" altLang="en-US" sz="2000" dirty="0"/>
              <a:t>机器人时代正在到来；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全球巨头投资入局：华为、宁德时代、特斯拉、英伟达、微软纷纷巨资投资机器人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宇树机器人性能持续加速突破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3455" y="960120"/>
            <a:ext cx="10753725" cy="5151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DeepSeek</a:t>
            </a:r>
            <a:r>
              <a:rPr lang="zh-CN" altLang="en-US" sz="2000" dirty="0"/>
              <a:t>产业链：</a:t>
            </a:r>
            <a:endParaRPr lang="zh-CN" altLang="en-US" sz="2000" dirty="0"/>
          </a:p>
          <a:p>
            <a:r>
              <a:rPr lang="zh-CN" altLang="en-US" sz="2000" dirty="0"/>
              <a:t>微信搜一搜在调用混元大模型丰富</a:t>
            </a:r>
            <a:r>
              <a:rPr lang="en-US" altLang="zh-CN" sz="2000" dirty="0"/>
              <a:t> AI </a:t>
            </a:r>
            <a:r>
              <a:rPr lang="zh-CN" altLang="en-US" sz="2000" dirty="0"/>
              <a:t>搜索的同时，近日正式灰度测试接入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。被灰度到的用户，可在对话框顶部搜索入口，看到</a:t>
            </a:r>
            <a:r>
              <a:rPr lang="en-US" altLang="zh-CN" sz="2000" dirty="0"/>
              <a:t>“AI</a:t>
            </a:r>
            <a:r>
              <a:rPr lang="zh-CN" altLang="en-US" sz="2000" dirty="0"/>
              <a:t>搜索</a:t>
            </a:r>
            <a:r>
              <a:rPr lang="en-US" altLang="zh-CN" sz="2000" dirty="0"/>
              <a:t>”</a:t>
            </a:r>
            <a:r>
              <a:rPr lang="zh-CN" altLang="en-US" sz="2000" dirty="0"/>
              <a:t>字样，点击进入后，可免费使用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满血版模型。除了微信，腾讯多个产品正在探索接入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、数字经济、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r>
              <a:rPr lang="zh-CN" altLang="en-US" sz="2000" dirty="0"/>
              <a:t>国常会会议提出，发展平台经济事关扩内需、稳就业、惠民生，事关赋能实体经济、发展新质生产力。要加大政策支持力度，壮大工业互联网平台体系，支持消费互联网平台企业挖掘市场潜力，</a:t>
            </a:r>
            <a:r>
              <a:rPr lang="zh-CN" altLang="en-US" sz="2000" dirty="0">
                <a:solidFill>
                  <a:srgbClr val="FF0000"/>
                </a:solidFill>
              </a:rPr>
              <a:t>强化平台经济领域数据要素供给</a:t>
            </a:r>
            <a:r>
              <a:rPr lang="zh-CN" altLang="en-US" sz="2000" dirty="0"/>
              <a:t>，促进数据依法有序跨境流动，增强平台经济领域政策与宏观政策取向一致性。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应用、</a:t>
            </a:r>
            <a:r>
              <a:rPr lang="en-US" altLang="zh-CN" sz="2000" dirty="0"/>
              <a:t>AI</a:t>
            </a:r>
            <a:r>
              <a:rPr lang="zh-CN" altLang="en-US" sz="2000" dirty="0"/>
              <a:t>营销、</a:t>
            </a:r>
            <a:r>
              <a:rPr lang="en-US" altLang="zh-CN" sz="2000" dirty="0"/>
              <a:t>AI</a:t>
            </a:r>
            <a:r>
              <a:rPr lang="zh-CN" altLang="en-US" sz="2000" dirty="0"/>
              <a:t>广告开始逐渐爆发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-145415" y="-635"/>
            <a:ext cx="12273915" cy="6744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0685" y="1214755"/>
            <a:ext cx="9865360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/>
              <a:t>仓位：五成</a:t>
            </a:r>
            <a:r>
              <a:rPr lang="en-US" altLang="zh-CN" sz="2400" dirty="0"/>
              <a:t>——</a:t>
            </a:r>
            <a:r>
              <a:rPr lang="zh-CN" altLang="en-US" sz="2400" dirty="0"/>
              <a:t>七成</a:t>
            </a:r>
            <a:endParaRPr 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策略：两个中线个股，两个短线个股</a:t>
            </a:r>
            <a:endParaRPr lang="zh-CN" altLang="en-US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            </a:t>
            </a:r>
            <a:endParaRPr lang="en-US" altLang="zh-CN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或者，三个中线、吃波段收益，一个短线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剩余资金灵活做</a:t>
            </a:r>
            <a:r>
              <a:rPr lang="en-US" altLang="zh-CN" sz="2400" dirty="0"/>
              <a:t>T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2877</Words>
  <Application>WPS 演示</Application>
  <PresentationFormat>宽屏</PresentationFormat>
  <Paragraphs>142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131</cp:revision>
  <dcterms:created xsi:type="dcterms:W3CDTF">2024-06-11T06:30:00Z</dcterms:created>
  <dcterms:modified xsi:type="dcterms:W3CDTF">2025-03-19T01:06:31Z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2052-12.1.0.20305</vt:lpwstr>
  </property>
</Properties>
</file>