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391" r:id="rId7"/>
    <p:sldId id="4440" r:id="rId8"/>
    <p:sldId id="4455" r:id="rId9"/>
    <p:sldId id="4456" r:id="rId10"/>
    <p:sldId id="4457" r:id="rId11"/>
    <p:sldId id="4442" r:id="rId12"/>
    <p:sldId id="4444" r:id="rId13"/>
    <p:sldId id="4452" r:id="rId14"/>
    <p:sldId id="4454" r:id="rId15"/>
    <p:sldId id="4453" r:id="rId16"/>
    <p:sldId id="4278" r:id="rId17"/>
    <p:sldId id="270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17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2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1270" y="676275"/>
            <a:ext cx="9648825" cy="55054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83150" y="77470"/>
            <a:ext cx="3675380" cy="572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风口彩蛋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7300" y="690245"/>
            <a:ext cx="967740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、云服务：</a:t>
            </a:r>
            <a:endParaRPr lang="zh-CN" altLang="en-US" sz="2000" dirty="0"/>
          </a:p>
          <a:p>
            <a:r>
              <a:rPr lang="zh-CN" altLang="en-US" sz="2000" dirty="0"/>
              <a:t>百度智能云</a:t>
            </a:r>
            <a:r>
              <a:rPr lang="en-US" altLang="zh-CN" sz="2000" dirty="0"/>
              <a:t>18</a:t>
            </a:r>
            <a:r>
              <a:rPr lang="zh-CN" altLang="en-US" sz="2000" dirty="0"/>
              <a:t>日发布</a:t>
            </a:r>
            <a:r>
              <a:rPr lang="en-US" altLang="zh-CN" sz="2000" dirty="0"/>
              <a:t>AI</a:t>
            </a:r>
            <a:r>
              <a:rPr lang="zh-CN" altLang="en-US" sz="2000" dirty="0"/>
              <a:t>算力、存储等产品调价公告。受全球人工智能应用快速发展影响，算力需求持续攀升。核心硬件及相关基础设施成本出现显著上涨。为保障平台长期稳定运行与服务质量，对部分产品价格进行结构性优化。其中，</a:t>
            </a:r>
            <a:r>
              <a:rPr lang="en-US" altLang="zh-CN" sz="2000" dirty="0"/>
              <a:t>AI</a:t>
            </a:r>
            <a:r>
              <a:rPr lang="zh-CN" altLang="en-US" sz="2000" dirty="0"/>
              <a:t>算力相关产品服务：上调约</a:t>
            </a:r>
            <a:r>
              <a:rPr lang="en-US" altLang="zh-CN" sz="2000" dirty="0"/>
              <a:t>5%-30%</a:t>
            </a:r>
            <a:r>
              <a:rPr lang="zh-CN" altLang="en-US" sz="2000" dirty="0"/>
              <a:t>；并行文件存储等：上调约</a:t>
            </a:r>
            <a:r>
              <a:rPr lang="en-US" altLang="zh-CN" sz="2000" dirty="0"/>
              <a:t>30%</a:t>
            </a:r>
            <a:r>
              <a:rPr lang="zh-CN" altLang="en-US" sz="2000" dirty="0"/>
              <a:t>。上述价格自</a:t>
            </a:r>
            <a:r>
              <a:rPr lang="en-US" altLang="zh-CN" sz="2000" dirty="0"/>
              <a:t>2026</a:t>
            </a:r>
            <a:r>
              <a:rPr lang="zh-CN" altLang="en-US" sz="2000" dirty="0"/>
              <a:t>年</a:t>
            </a:r>
            <a:r>
              <a:rPr lang="en-US" altLang="zh-CN" sz="2000" dirty="0"/>
              <a:t>4</a:t>
            </a:r>
            <a:r>
              <a:rPr lang="zh-CN" altLang="en-US" sz="2000" dirty="0"/>
              <a:t>月</a:t>
            </a:r>
            <a:r>
              <a:rPr lang="en-US" altLang="zh-CN" sz="2000" dirty="0"/>
              <a:t>18</a:t>
            </a:r>
            <a:r>
              <a:rPr lang="zh-CN" altLang="en-US" sz="2000" dirty="0"/>
              <a:t>日</a:t>
            </a:r>
            <a:r>
              <a:rPr lang="en-US" altLang="zh-CN" sz="2000" dirty="0"/>
              <a:t> 00:00</a:t>
            </a:r>
            <a:r>
              <a:rPr lang="zh-CN" altLang="en-US" sz="2000" dirty="0"/>
              <a:t>（北京时间）</a:t>
            </a:r>
            <a:r>
              <a:rPr lang="en-US" altLang="zh-CN" sz="2000" dirty="0"/>
              <a:t> </a:t>
            </a:r>
            <a:r>
              <a:rPr lang="zh-CN" altLang="en-US" sz="2000" dirty="0"/>
              <a:t>起执行。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、商业航天：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北京市人民政府办公厅印发《北京市</a:t>
            </a:r>
            <a:r>
              <a:rPr lang="en-US" altLang="zh-CN" sz="2000" dirty="0"/>
              <a:t>2026</a:t>
            </a:r>
            <a:r>
              <a:rPr lang="zh-CN" altLang="en-US" sz="2000" dirty="0"/>
              <a:t>年推动经济稳中有进的若干措施》，其中提出，壮大未来产业。深化未来产业投入增长机制，科技、经济和信息化等主要产业部门投向未来产业的资金比例不低于</a:t>
            </a:r>
            <a:r>
              <a:rPr lang="en-US" altLang="zh-CN" sz="2000" dirty="0"/>
              <a:t>20%</a:t>
            </a:r>
            <a:r>
              <a:rPr lang="zh-CN" altLang="en-US" sz="2000" dirty="0"/>
              <a:t>。支持拓展星箭制造、卫星运营等业务，对商业航天投保企业按有关政策给予保费补贴。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</a:t>
            </a:r>
            <a:r>
              <a:rPr lang="en-US" altLang="zh-CN" sz="2000" dirty="0"/>
              <a:t>pcb</a:t>
            </a:r>
            <a:r>
              <a:rPr lang="zh-CN" altLang="en-US" sz="2000" dirty="0"/>
              <a:t>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日前英伟达</a:t>
            </a:r>
            <a:r>
              <a:rPr lang="en-US" altLang="zh-CN" sz="2000" dirty="0"/>
              <a:t>GTC 2026</a:t>
            </a:r>
            <a:r>
              <a:rPr lang="zh-CN" altLang="en-US" sz="2000" dirty="0"/>
              <a:t>大会在美国加州圣何塞开幕，英伟达推出了一款看似小巧却极具战略意义的芯片</a:t>
            </a:r>
            <a:r>
              <a:rPr lang="en-US" altLang="zh-CN" sz="2000" dirty="0"/>
              <a:t>——Groq 3</a:t>
            </a:r>
            <a:r>
              <a:rPr lang="zh-CN" altLang="en-US" sz="2000" dirty="0"/>
              <a:t>语言处理单元（</a:t>
            </a:r>
            <a:r>
              <a:rPr lang="en-US" altLang="zh-CN" sz="2000" dirty="0"/>
              <a:t>LPU</a:t>
            </a:r>
            <a:r>
              <a:rPr lang="zh-CN" altLang="en-US" sz="2000" dirty="0"/>
              <a:t>）。券商研报指出，</a:t>
            </a:r>
            <a:r>
              <a:rPr lang="en-US" altLang="zh-CN" sz="2000" dirty="0"/>
              <a:t>LPU </a:t>
            </a:r>
            <a:r>
              <a:rPr lang="zh-CN" altLang="en-US" sz="2000" dirty="0"/>
              <a:t>在能效比、性价比、时延等方面显著优于</a:t>
            </a:r>
            <a:r>
              <a:rPr lang="en-US" altLang="zh-CN" sz="2000" dirty="0"/>
              <a:t>GPU</a:t>
            </a:r>
            <a:r>
              <a:rPr lang="zh-CN" altLang="en-US" sz="2000" dirty="0"/>
              <a:t>，有望成为推理市场的主导技术路线。看好</a:t>
            </a:r>
            <a:r>
              <a:rPr lang="en-US" altLang="zh-CN" sz="2000" dirty="0"/>
              <a:t> LPU </a:t>
            </a:r>
            <a:r>
              <a:rPr lang="zh-CN" altLang="en-US" sz="2000" dirty="0"/>
              <a:t>逐渐渗透过程中带来的高成长性以及</a:t>
            </a:r>
            <a:r>
              <a:rPr lang="en-US" altLang="zh-CN" sz="2000" dirty="0"/>
              <a:t> LPU </a:t>
            </a:r>
            <a:r>
              <a:rPr lang="zh-CN" altLang="en-US" sz="2000" dirty="0"/>
              <a:t>以系统架构出货形式时所带来的</a:t>
            </a:r>
            <a:r>
              <a:rPr lang="en-US" altLang="zh-CN" sz="2000" dirty="0"/>
              <a:t>PCB</a:t>
            </a:r>
            <a:r>
              <a:rPr lang="zh-CN" altLang="en-US" sz="2000" dirty="0"/>
              <a:t>相关机会。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算电协同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445" y="1156970"/>
            <a:ext cx="11420475" cy="45434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战略意义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2475" y="890270"/>
            <a:ext cx="10687050" cy="50768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量化六大战法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70" y="937895"/>
            <a:ext cx="10106025" cy="49815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1284</Words>
  <Application>WPS 演示</Application>
  <PresentationFormat>宽屏</PresentationFormat>
  <Paragraphs>110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423</cp:revision>
  <dcterms:created xsi:type="dcterms:W3CDTF">2024-06-11T06:30:00Z</dcterms:created>
  <dcterms:modified xsi:type="dcterms:W3CDTF">2026-03-19T00:42:26Z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2052-12.1.0.25225</vt:lpwstr>
  </property>
</Properties>
</file>