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55" r:id="rId9"/>
    <p:sldId id="4456" r:id="rId10"/>
    <p:sldId id="4457" r:id="rId11"/>
    <p:sldId id="4458" r:id="rId12"/>
    <p:sldId id="4442" r:id="rId13"/>
    <p:sldId id="4459" r:id="rId14"/>
    <p:sldId id="4444" r:id="rId15"/>
    <p:sldId id="4452" r:id="rId16"/>
    <p:sldId id="4454" r:id="rId17"/>
    <p:sldId id="4453" r:id="rId18"/>
    <p:sldId id="427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7.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5.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2" name="图片 1"/>
          <p:cNvPicPr>
            <a:picLocks noChangeAspect="1"/>
          </p:cNvPicPr>
          <p:nvPr/>
        </p:nvPicPr>
        <p:blipFill>
          <a:blip r:embed="rId1"/>
          <a:stretch>
            <a:fillRect/>
          </a:stretch>
        </p:blipFill>
        <p:spPr>
          <a:xfrm>
            <a:off x="1271270" y="676275"/>
            <a:ext cx="9648825" cy="5505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83150" y="77470"/>
            <a:ext cx="3675380" cy="572770"/>
          </a:xfrm>
          <a:prstGeom prst="rect">
            <a:avLst/>
          </a:prstGeom>
          <a:noFill/>
        </p:spPr>
        <p:txBody>
          <a:bodyPr wrap="square" rtlCol="0">
            <a:noAutofit/>
          </a:bodyPr>
          <a:lstStyle/>
          <a:p>
            <a:r>
              <a:rPr lang="zh-CN" altLang="en-US" sz="2400" dirty="0">
                <a:solidFill>
                  <a:schemeClr val="bg1"/>
                </a:solidFill>
              </a:rPr>
              <a:t>风口彩蛋</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57300" y="690245"/>
            <a:ext cx="9677400" cy="5476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、机器人：</a:t>
            </a:r>
            <a:endParaRPr lang="zh-CN" altLang="en-US" sz="2000" dirty="0"/>
          </a:p>
          <a:p>
            <a:r>
              <a:rPr lang="zh-CN" altLang="en-US" sz="2000" dirty="0"/>
              <a:t>中国信息通信研究院联合</a:t>
            </a:r>
            <a:r>
              <a:rPr lang="en-US" altLang="zh-CN" sz="2000" dirty="0"/>
              <a:t>40</a:t>
            </a:r>
            <a:r>
              <a:rPr lang="zh-CN" altLang="en-US" sz="2000" dirty="0"/>
              <a:t>余家单位共同起草的具身智能领域首个行业标准</a:t>
            </a:r>
            <a:r>
              <a:rPr lang="en-US" altLang="zh-CN" sz="2000" dirty="0"/>
              <a:t>3</a:t>
            </a:r>
            <a:r>
              <a:rPr lang="zh-CN" altLang="en-US" sz="2000" dirty="0"/>
              <a:t>月</a:t>
            </a:r>
            <a:r>
              <a:rPr lang="en-US" altLang="zh-CN" sz="2000" dirty="0"/>
              <a:t>26</a:t>
            </a:r>
            <a:r>
              <a:rPr lang="zh-CN" altLang="en-US" sz="2000" dirty="0"/>
              <a:t>日正式发布，该标准为具身智能领域构建了统一基准测试框架，标志着具身智能评测迈入</a:t>
            </a:r>
            <a:r>
              <a:rPr lang="en-US" altLang="zh-CN" sz="2000" dirty="0"/>
              <a:t>“</a:t>
            </a:r>
            <a:r>
              <a:rPr lang="zh-CN" altLang="en-US" sz="2000" dirty="0"/>
              <a:t>有标可依</a:t>
            </a:r>
            <a:r>
              <a:rPr lang="en-US" altLang="zh-CN" sz="2000" dirty="0"/>
              <a:t>”</a:t>
            </a:r>
            <a:r>
              <a:rPr lang="zh-CN" altLang="en-US" sz="2000" dirty="0"/>
              <a:t>的新阶段。据了解，这项标准聚焦人工智能关键基础技术和具身智能基准测试方法，同时明确了具身智能系统框架和能力要求，将于</a:t>
            </a:r>
            <a:r>
              <a:rPr lang="en-US" altLang="zh-CN" sz="2000" dirty="0"/>
              <a:t>2026</a:t>
            </a:r>
            <a:r>
              <a:rPr lang="zh-CN" altLang="en-US" sz="2000" dirty="0"/>
              <a:t>年</a:t>
            </a:r>
            <a:r>
              <a:rPr lang="en-US" altLang="zh-CN" sz="2000" dirty="0"/>
              <a:t>6</a:t>
            </a:r>
            <a:r>
              <a:rPr lang="zh-CN" altLang="en-US" sz="2000" dirty="0"/>
              <a:t>月</a:t>
            </a:r>
            <a:r>
              <a:rPr lang="en-US" altLang="zh-CN" sz="2000" dirty="0"/>
              <a:t>1</a:t>
            </a:r>
            <a:r>
              <a:rPr lang="zh-CN" altLang="en-US" sz="2000" dirty="0"/>
              <a:t>日正式实施。</a:t>
            </a:r>
            <a:endParaRPr lang="zh-CN" altLang="en-US" sz="2000" dirty="0"/>
          </a:p>
          <a:p>
            <a:endParaRPr lang="zh-CN" altLang="en-US" sz="2000" dirty="0"/>
          </a:p>
          <a:p>
            <a:r>
              <a:rPr lang="en-US" altLang="zh-CN" sz="2000" dirty="0"/>
              <a:t>2</a:t>
            </a:r>
            <a:r>
              <a:rPr lang="zh-CN" altLang="en-US" sz="2000" dirty="0"/>
              <a:t>、锂电池：</a:t>
            </a:r>
            <a:endParaRPr lang="zh-CN" altLang="en-US" sz="2000" dirty="0"/>
          </a:p>
          <a:p>
            <a:endParaRPr lang="zh-CN" altLang="en-US" sz="2000" dirty="0"/>
          </a:p>
          <a:p>
            <a:r>
              <a:rPr lang="zh-CN" altLang="en-US" sz="2000" dirty="0"/>
              <a:t>据鑫椤资讯，</a:t>
            </a:r>
            <a:r>
              <a:rPr lang="en-US" altLang="zh-CN" sz="2000" dirty="0"/>
              <a:t>3</a:t>
            </a:r>
            <a:r>
              <a:rPr lang="zh-CN" altLang="en-US" sz="2000" dirty="0"/>
              <a:t>月国内电池样本企业排产环比增长</a:t>
            </a:r>
            <a:r>
              <a:rPr lang="en-US" altLang="zh-CN" sz="2000" dirty="0"/>
              <a:t>21.93%</a:t>
            </a:r>
            <a:r>
              <a:rPr lang="zh-CN" altLang="en-US" sz="2000" dirty="0"/>
              <a:t>。正极，负极分别环比增长</a:t>
            </a:r>
            <a:r>
              <a:rPr lang="en-US" altLang="zh-CN" sz="2000" dirty="0"/>
              <a:t>23.3%,16.42%</a:t>
            </a:r>
            <a:r>
              <a:rPr lang="zh-CN" altLang="en-US" sz="2000" dirty="0"/>
              <a:t>；隔膜，电解液分别环比涨</a:t>
            </a:r>
            <a:r>
              <a:rPr lang="en-US" altLang="zh-CN" sz="2000" dirty="0"/>
              <a:t>8.7%</a:t>
            </a:r>
            <a:r>
              <a:rPr lang="zh-CN" altLang="en-US" sz="2000" dirty="0"/>
              <a:t>，涨</a:t>
            </a:r>
            <a:r>
              <a:rPr lang="en-US" altLang="zh-CN" sz="2000" dirty="0"/>
              <a:t>18.78%</a:t>
            </a:r>
            <a:r>
              <a:rPr lang="zh-CN" altLang="en-US" sz="2000" dirty="0"/>
              <a:t>。机构预计，</a:t>
            </a:r>
            <a:r>
              <a:rPr lang="en-US" altLang="zh-CN" sz="2000" dirty="0"/>
              <a:t>4</a:t>
            </a:r>
            <a:r>
              <a:rPr lang="zh-CN" altLang="en-US" sz="2000" dirty="0"/>
              <a:t>月份排产环比还将明显提升。碳酸锂价格呈现</a:t>
            </a:r>
            <a:r>
              <a:rPr lang="en-US" altLang="zh-CN" sz="2000" dirty="0"/>
              <a:t>“</a:t>
            </a:r>
            <a:r>
              <a:rPr lang="zh-CN" altLang="en-US" sz="2000" dirty="0"/>
              <a:t>淡季不淡</a:t>
            </a:r>
            <a:r>
              <a:rPr lang="en-US" altLang="zh-CN" sz="2000" dirty="0"/>
              <a:t>”</a:t>
            </a:r>
            <a:r>
              <a:rPr lang="zh-CN" altLang="en-US" sz="2000" dirty="0"/>
              <a:t>态势，海外供应扰动叠加国内需求前置，打破传统淡季下行规律，行业景气度有望提升。</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701655" cy="4636135"/>
          </a:xfrm>
          <a:prstGeom prst="rect">
            <a:avLst/>
          </a:prstGeom>
          <a:noFill/>
        </p:spPr>
        <p:txBody>
          <a:bodyPr wrap="square" rtlCol="0">
            <a:noAutofit/>
          </a:bodyPr>
          <a:lstStyle/>
          <a:p>
            <a:r>
              <a:rPr lang="en-US" altLang="zh-CN" sz="2000" dirty="0"/>
              <a:t>3</a:t>
            </a:r>
            <a:r>
              <a:rPr lang="zh-CN" altLang="en-US" sz="2000" dirty="0"/>
              <a:t>、算力：</a:t>
            </a:r>
            <a:endParaRPr lang="zh-CN" altLang="en-US" sz="2000" dirty="0"/>
          </a:p>
          <a:p>
            <a:endParaRPr lang="en-US" altLang="zh-CN" sz="2000" dirty="0"/>
          </a:p>
          <a:p>
            <a:r>
              <a:rPr lang="zh-CN" altLang="en-US" sz="2000" dirty="0"/>
              <a:t>广州市人民政府办公厅印发广州市促进人工智能产业高质量发展实施方案。其中提出，强化智能算力布局。按照国家及省政策要求，规范</a:t>
            </a:r>
            <a:r>
              <a:rPr lang="en-US" altLang="zh-CN" sz="2000" dirty="0"/>
              <a:t>“</a:t>
            </a:r>
            <a:r>
              <a:rPr lang="zh-CN" altLang="en-US" sz="2000" dirty="0"/>
              <a:t>城市数据中心</a:t>
            </a:r>
            <a:r>
              <a:rPr lang="en-US" altLang="zh-CN" sz="2000" dirty="0"/>
              <a:t>+</a:t>
            </a:r>
            <a:r>
              <a:rPr lang="zh-CN" altLang="en-US" sz="2000" dirty="0"/>
              <a:t>园区算力中心</a:t>
            </a:r>
            <a:r>
              <a:rPr lang="en-US" altLang="zh-CN" sz="2000" dirty="0"/>
              <a:t>”</a:t>
            </a:r>
            <a:r>
              <a:rPr lang="zh-CN" altLang="en-US" sz="2000" dirty="0"/>
              <a:t>阶梯式发展规划布局，优化算力项目建设标准。</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算电协同</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85445" y="1156970"/>
            <a:ext cx="11420475" cy="4543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75250" y="189865"/>
            <a:ext cx="4264660" cy="460375"/>
          </a:xfrm>
          <a:prstGeom prst="rect">
            <a:avLst/>
          </a:prstGeom>
          <a:noFill/>
        </p:spPr>
        <p:txBody>
          <a:bodyPr wrap="square" rtlCol="0">
            <a:spAutoFit/>
          </a:bodyPr>
          <a:lstStyle/>
          <a:p>
            <a:r>
              <a:rPr lang="zh-CN" altLang="en-US" sz="2400" dirty="0">
                <a:solidFill>
                  <a:schemeClr val="bg1"/>
                </a:solidFill>
              </a:rPr>
              <a:t>词元经济</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798195" y="864870"/>
            <a:ext cx="10819765" cy="53263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1296</Words>
  <Application>WPS 演示</Application>
  <PresentationFormat>宽屏</PresentationFormat>
  <Paragraphs>118</Paragraphs>
  <Slides>17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Bold</vt:lpstr>
      <vt:lpstr>思源黑体 CN Heavy</vt:lpstr>
      <vt:lpstr>思源黑体 CN Medium</vt:lpstr>
      <vt:lpstr>方正宝黑体 简 Medium</vt:lpstr>
      <vt:lpstr>方正大黑体_GBK</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429</cp:revision>
  <dcterms:created xsi:type="dcterms:W3CDTF">2024-06-11T06:30:00Z</dcterms:created>
  <dcterms:modified xsi:type="dcterms:W3CDTF">2026-03-27T00:51:28Z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2052-12.1.0.25225</vt:lpwstr>
  </property>
</Properties>
</file>