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63" r:id="rId3"/>
    <p:sldId id="4274" r:id="rId5"/>
    <p:sldId id="4437" r:id="rId6"/>
    <p:sldId id="4391" r:id="rId7"/>
    <p:sldId id="4440" r:id="rId8"/>
    <p:sldId id="4375" r:id="rId9"/>
    <p:sldId id="4377" r:id="rId10"/>
    <p:sldId id="4459" r:id="rId11"/>
    <p:sldId id="4376" r:id="rId12"/>
    <p:sldId id="4424" r:id="rId13"/>
    <p:sldId id="4457" r:id="rId14"/>
    <p:sldId id="4357" r:id="rId15"/>
    <p:sldId id="4272" r:id="rId16"/>
    <p:sldId id="4270" r:id="rId17"/>
    <p:sldId id="4278" r:id="rId18"/>
    <p:sldId id="4339" r:id="rId19"/>
    <p:sldId id="4269" r:id="rId20"/>
    <p:sldId id="4271" r:id="rId21"/>
    <p:sldId id="1341" r:id="rId22"/>
    <p:sldId id="4241" r:id="rId23"/>
    <p:sldId id="4260" r:id="rId24"/>
    <p:sldId id="4261" r:id="rId25"/>
    <p:sldId id="270" r:id="rId26"/>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53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1" Type="http://schemas.openxmlformats.org/officeDocument/2006/relationships/tags" Target="tags/tag29.xml"/><Relationship Id="rId30" Type="http://schemas.openxmlformats.org/officeDocument/2006/relationships/commentAuthors" Target="commentAuthors.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E97641-2152-4774-8360-44780691E81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4F2145-BD71-46EC-B4BE-F31170F96B1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tags" Target="../tags/tag1.xm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两栏内容">
    <p:spTree>
      <p:nvGrpSpPr>
        <p:cNvPr id="1" name=""/>
        <p:cNvGrpSpPr/>
        <p:nvPr/>
      </p:nvGrpSpPr>
      <p:grpSpPr>
        <a:xfrm>
          <a:off x="0" y="0"/>
          <a:ext cx="0" cy="0"/>
          <a:chOff x="0" y="0"/>
          <a:chExt cx="0" cy="0"/>
        </a:xfrm>
      </p:grpSpPr>
      <p:pic>
        <p:nvPicPr>
          <p:cNvPr id="2" name="图片 1" descr="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1_节标题">
    <p:spTree>
      <p:nvGrpSpPr>
        <p:cNvPr id="1" name=""/>
        <p:cNvGrpSpPr/>
        <p:nvPr/>
      </p:nvGrpSpPr>
      <p:grpSpPr>
        <a:xfrm>
          <a:off x="0" y="0"/>
          <a:ext cx="0" cy="0"/>
          <a:chOff x="0" y="0"/>
          <a:chExt cx="0" cy="0"/>
        </a:xfrm>
      </p:grpSpPr>
      <p:pic>
        <p:nvPicPr>
          <p:cNvPr id="2" name="图片 1" descr="图片1"/>
          <p:cNvPicPr>
            <a:picLocks noChangeAspect="1"/>
          </p:cNvPicPr>
          <p:nvPr userDrawn="1"/>
        </p:nvPicPr>
        <p:blipFill>
          <a:blip r:embed="rId2"/>
          <a:stretch>
            <a:fillRect/>
          </a:stretch>
        </p:blipFill>
        <p:spPr>
          <a:xfrm>
            <a:off x="0" y="0"/>
            <a:ext cx="12192000" cy="6858000"/>
          </a:xfrm>
          <a:prstGeom prst="rect">
            <a:avLst/>
          </a:prstGeom>
        </p:spPr>
      </p:pic>
      <p:pic>
        <p:nvPicPr>
          <p:cNvPr id="8" name="图片 7" descr="组 22"/>
          <p:cNvPicPr>
            <a:picLocks noChangeAspect="1"/>
          </p:cNvPicPr>
          <p:nvPr userDrawn="1">
            <p:custDataLst>
              <p:tags r:id="rId3"/>
            </p:custDataLst>
          </p:nvPr>
        </p:nvPicPr>
        <p:blipFill>
          <a:blip r:embed="rId4"/>
          <a:stretch>
            <a:fillRect/>
          </a:stretch>
        </p:blipFill>
        <p:spPr>
          <a:xfrm>
            <a:off x="239395" y="271780"/>
            <a:ext cx="11740515" cy="64566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image" Target="../media/image4.png"/><Relationship Id="rId16" Type="http://schemas.openxmlformats.org/officeDocument/2006/relationships/notesSlide" Target="../notesSlides/notesSlide1.xml"/><Relationship Id="rId15" Type="http://schemas.openxmlformats.org/officeDocument/2006/relationships/slideLayout" Target="../slideLayouts/slideLayout12.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9.png"/><Relationship Id="rId1" Type="http://schemas.openxmlformats.org/officeDocument/2006/relationships/tags" Target="../tags/tag1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0.png"/><Relationship Id="rId1" Type="http://schemas.openxmlformats.org/officeDocument/2006/relationships/tags" Target="../tags/tag18.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1.png"/><Relationship Id="rId1" Type="http://schemas.openxmlformats.org/officeDocument/2006/relationships/tags" Target="../tags/tag19.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0.xml"/><Relationship Id="rId2" Type="http://schemas.openxmlformats.org/officeDocument/2006/relationships/image" Target="../media/image13.png"/><Relationship Id="rId1"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5.png"/></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23.xml"/><Relationship Id="rId3" Type="http://schemas.openxmlformats.org/officeDocument/2006/relationships/image" Target="../media/image16.png"/><Relationship Id="rId2" Type="http://schemas.openxmlformats.org/officeDocument/2006/relationships/tags" Target="../tags/tag22.xml"/><Relationship Id="rId1" Type="http://schemas.openxmlformats.org/officeDocument/2006/relationships/tags" Target="../tags/tag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4.xml"/><Relationship Id="rId1"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5.xml"/><Relationship Id="rId1"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6.xml"/><Relationship Id="rId1" Type="http://schemas.openxmlformats.org/officeDocument/2006/relationships/image" Target="../media/image19.pn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28.xml"/><Relationship Id="rId2" Type="http://schemas.openxmlformats.org/officeDocument/2006/relationships/image" Target="../media/image20.png"/><Relationship Id="rId1" Type="http://schemas.openxmlformats.org/officeDocument/2006/relationships/tags" Target="../tags/tag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矢量智能对象"/>
          <p:cNvPicPr>
            <a:picLocks noChangeAspect="1"/>
          </p:cNvPicPr>
          <p:nvPr userDrawn="1">
            <p:custDataLst>
              <p:tags r:id="rId1"/>
            </p:custDataLst>
          </p:nvPr>
        </p:nvPicPr>
        <p:blipFill>
          <a:blip r:embed="rId2"/>
          <a:stretch>
            <a:fillRect/>
          </a:stretch>
        </p:blipFill>
        <p:spPr>
          <a:xfrm>
            <a:off x="5356225" y="776605"/>
            <a:ext cx="1524000" cy="330200"/>
          </a:xfrm>
          <a:prstGeom prst="rect">
            <a:avLst/>
          </a:prstGeom>
        </p:spPr>
      </p:pic>
      <p:sp>
        <p:nvSpPr>
          <p:cNvPr id="3" name="文本框 2"/>
          <p:cNvSpPr txBox="1"/>
          <p:nvPr/>
        </p:nvSpPr>
        <p:spPr>
          <a:xfrm>
            <a:off x="5458460" y="6190615"/>
            <a:ext cx="1424305" cy="368300"/>
          </a:xfrm>
          <a:prstGeom prst="rect">
            <a:avLst/>
          </a:prstGeom>
          <a:noFill/>
        </p:spPr>
        <p:txBody>
          <a:bodyPr wrap="square" rtlCol="0">
            <a:spAutoFit/>
          </a:bodyPr>
          <a:lstStyle/>
          <a:p>
            <a:r>
              <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中国</a:t>
            </a:r>
            <a:r>
              <a:rPr lang="en-US" altLang="zh-CN">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t>
            </a:r>
            <a:r>
              <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广州</a:t>
            </a:r>
            <a:endPar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2" name="文本框 1"/>
          <p:cNvSpPr txBox="1"/>
          <p:nvPr/>
        </p:nvSpPr>
        <p:spPr>
          <a:xfrm>
            <a:off x="879792" y="1951887"/>
            <a:ext cx="10581005" cy="922020"/>
          </a:xfrm>
          <a:prstGeom prst="rect">
            <a:avLst/>
          </a:prstGeom>
          <a:noFill/>
        </p:spPr>
        <p:txBody>
          <a:bodyPr wrap="square" rtlCol="0">
            <a:spAutoFit/>
          </a:bodyPr>
          <a:lstStyle/>
          <a:p>
            <a:pPr algn="ctr">
              <a:lnSpc>
                <a:spcPct val="90000"/>
              </a:lnSpc>
            </a:pPr>
            <a:r>
              <a:rPr lang="zh-CN" sz="6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rPr>
              <a:t>春季躁动、创新牛科技牛</a:t>
            </a:r>
            <a:endParaRPr lang="zh-CN" sz="6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endParaRPr>
          </a:p>
        </p:txBody>
      </p:sp>
      <p:sp>
        <p:nvSpPr>
          <p:cNvPr id="9" name="矩形 8"/>
          <p:cNvSpPr/>
          <p:nvPr/>
        </p:nvSpPr>
        <p:spPr>
          <a:xfrm>
            <a:off x="3891915" y="3981450"/>
            <a:ext cx="2173605" cy="356870"/>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custDataLst>
              <p:tags r:id="rId3"/>
            </p:custDataLst>
          </p:nvPr>
        </p:nvSpPr>
        <p:spPr>
          <a:xfrm>
            <a:off x="3898265" y="3981450"/>
            <a:ext cx="995680" cy="3568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custDataLst>
              <p:tags r:id="rId4"/>
            </p:custDataLst>
          </p:nvPr>
        </p:nvSpPr>
        <p:spPr>
          <a:xfrm>
            <a:off x="3853815" y="3988435"/>
            <a:ext cx="1143000" cy="368300"/>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15" name="文本框 14"/>
          <p:cNvSpPr txBox="1"/>
          <p:nvPr>
            <p:custDataLst>
              <p:tags r:id="rId5"/>
            </p:custDataLst>
          </p:nvPr>
        </p:nvSpPr>
        <p:spPr>
          <a:xfrm>
            <a:off x="4902835" y="3976370"/>
            <a:ext cx="1162050" cy="368300"/>
          </a:xfrm>
          <a:prstGeom prst="rect">
            <a:avLst/>
          </a:prstGeom>
          <a:noFill/>
        </p:spPr>
        <p:txBody>
          <a:bodyPr wrap="square" rtlCol="0">
            <a:spAutoFit/>
          </a:bodyPr>
          <a:lstStyle/>
          <a:p>
            <a:r>
              <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陈灼基</a:t>
            </a:r>
            <a:endPar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nvGrpSpPr>
          <p:cNvPr id="33" name="组合 32"/>
          <p:cNvGrpSpPr/>
          <p:nvPr/>
        </p:nvGrpSpPr>
        <p:grpSpPr>
          <a:xfrm>
            <a:off x="3891915" y="4485647"/>
            <a:ext cx="4620470" cy="646082"/>
            <a:chOff x="7093" y="6616"/>
            <a:chExt cx="7859" cy="1132"/>
          </a:xfrm>
        </p:grpSpPr>
        <p:sp>
          <p:nvSpPr>
            <p:cNvPr id="18" name="矩形 17"/>
            <p:cNvSpPr/>
            <p:nvPr>
              <p:custDataLst>
                <p:tags r:id="rId6"/>
              </p:custDataLst>
            </p:nvPr>
          </p:nvSpPr>
          <p:spPr>
            <a:xfrm>
              <a:off x="7093" y="6626"/>
              <a:ext cx="7859" cy="625"/>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custDataLst>
                <p:tags r:id="rId7"/>
              </p:custDataLst>
            </p:nvPr>
          </p:nvSpPr>
          <p:spPr>
            <a:xfrm>
              <a:off x="7105" y="6626"/>
              <a:ext cx="2321" cy="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custDataLst>
                <p:tags r:id="rId8"/>
              </p:custDataLst>
            </p:nvPr>
          </p:nvSpPr>
          <p:spPr>
            <a:xfrm>
              <a:off x="7261" y="6627"/>
              <a:ext cx="2009" cy="645"/>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执业编号</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21" name="文本框 20"/>
            <p:cNvSpPr txBox="1"/>
            <p:nvPr>
              <p:custDataLst>
                <p:tags r:id="rId9"/>
              </p:custDataLst>
            </p:nvPr>
          </p:nvSpPr>
          <p:spPr>
            <a:xfrm>
              <a:off x="9470" y="6616"/>
              <a:ext cx="4318" cy="1132"/>
            </a:xfrm>
            <a:prstGeom prst="rect">
              <a:avLst/>
            </a:prstGeom>
            <a:noFill/>
          </p:spPr>
          <p:txBody>
            <a:bodyPr wrap="square" rtlCol="0">
              <a:spAutoFit/>
            </a:bodyPr>
            <a:lstStyle/>
            <a:p>
              <a:r>
                <a:rPr lang="en-US" altLang="zh-CN" b="1" dirty="0">
                  <a:solidFill>
                    <a:schemeClr val="bg1"/>
                  </a:solidFill>
                  <a:latin typeface="微软雅黑" panose="020B0503020204020204" charset="-122"/>
                  <a:ea typeface="微软雅黑" panose="020B0503020204020204" charset="-122"/>
                  <a:sym typeface="+mn-ea"/>
                </a:rPr>
                <a:t>A1120620030004</a:t>
              </a:r>
              <a:endPar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endPar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grpSp>
        <p:nvGrpSpPr>
          <p:cNvPr id="32" name="组合 31"/>
          <p:cNvGrpSpPr/>
          <p:nvPr/>
        </p:nvGrpSpPr>
        <p:grpSpPr>
          <a:xfrm>
            <a:off x="6170295" y="3982720"/>
            <a:ext cx="3074373" cy="381327"/>
            <a:chOff x="10918" y="5734"/>
            <a:chExt cx="5059" cy="668"/>
          </a:xfrm>
        </p:grpSpPr>
        <p:sp>
          <p:nvSpPr>
            <p:cNvPr id="27" name="矩形 26"/>
            <p:cNvSpPr/>
            <p:nvPr>
              <p:custDataLst>
                <p:tags r:id="rId10"/>
              </p:custDataLst>
            </p:nvPr>
          </p:nvSpPr>
          <p:spPr>
            <a:xfrm>
              <a:off x="10940" y="5734"/>
              <a:ext cx="3832" cy="625"/>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custDataLst>
                <p:tags r:id="rId11"/>
              </p:custDataLst>
            </p:nvPr>
          </p:nvSpPr>
          <p:spPr>
            <a:xfrm>
              <a:off x="10952" y="5734"/>
              <a:ext cx="1750" cy="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custDataLst>
                <p:tags r:id="rId12"/>
              </p:custDataLst>
            </p:nvPr>
          </p:nvSpPr>
          <p:spPr>
            <a:xfrm>
              <a:off x="10918" y="5757"/>
              <a:ext cx="2009" cy="645"/>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课程日期</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30" name="文本框 29"/>
            <p:cNvSpPr txBox="1"/>
            <p:nvPr>
              <p:custDataLst>
                <p:tags r:id="rId13"/>
              </p:custDataLst>
            </p:nvPr>
          </p:nvSpPr>
          <p:spPr>
            <a:xfrm>
              <a:off x="12700" y="5745"/>
              <a:ext cx="3277" cy="617"/>
            </a:xfrm>
            <a:prstGeom prst="rect">
              <a:avLst/>
            </a:prstGeom>
            <a:noFill/>
          </p:spPr>
          <p:txBody>
            <a:bodyPr wrap="square" rtlCol="0">
              <a:spAutoFit/>
            </a:bodyPr>
            <a:lstStyle/>
            <a:p>
              <a:r>
                <a:rPr lang="en-US" altLang="zh-CN" sz="1700"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2025.03.03</a:t>
              </a:r>
              <a:endParaRPr lang="en-US" altLang="zh-CN" sz="1700"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14"/>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p:nvPr/>
        </p:nvPicPr>
        <p:blipFill>
          <a:blip r:embed="rId1"/>
          <a:stretch>
            <a:fillRect/>
          </a:stretch>
        </p:blipFill>
        <p:spPr>
          <a:xfrm>
            <a:off x="581660" y="254635"/>
            <a:ext cx="11128375" cy="6022340"/>
          </a:xfrm>
          <a:prstGeom prst="rect">
            <a:avLst/>
          </a:prstGeom>
        </p:spPr>
      </p:pic>
    </p:spTree>
    <p:custDataLst>
      <p:tags r:id="rId2"/>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p:nvPr/>
        </p:nvPicPr>
        <p:blipFill>
          <a:blip r:embed="rId1"/>
          <a:stretch>
            <a:fillRect/>
          </a:stretch>
        </p:blipFill>
        <p:spPr>
          <a:xfrm>
            <a:off x="612140" y="280670"/>
            <a:ext cx="11022330" cy="619696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p:nvPr/>
        </p:nvPicPr>
        <p:blipFill>
          <a:blip r:embed="rId1"/>
          <a:stretch>
            <a:fillRect/>
          </a:stretch>
        </p:blipFill>
        <p:spPr>
          <a:xfrm>
            <a:off x="1095375" y="709930"/>
            <a:ext cx="10482580" cy="5438775"/>
          </a:xfrm>
          <a:prstGeom prst="rect">
            <a:avLst/>
          </a:prstGeom>
        </p:spPr>
      </p:pic>
    </p:spTree>
    <p:custDataLst>
      <p:tags r:id="rId2"/>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485735" y="163902"/>
            <a:ext cx="3424687" cy="461665"/>
          </a:xfrm>
          <a:prstGeom prst="rect">
            <a:avLst/>
          </a:prstGeom>
          <a:noFill/>
        </p:spPr>
        <p:txBody>
          <a:bodyPr wrap="square" rtlCol="0">
            <a:spAutoFit/>
          </a:bodyPr>
          <a:lstStyle/>
          <a:p>
            <a:r>
              <a:rPr lang="zh-CN" altLang="en-US" sz="2400" dirty="0">
                <a:solidFill>
                  <a:schemeClr val="bg1"/>
                </a:solidFill>
              </a:rPr>
              <a:t>第三个“国九条”</a:t>
            </a:r>
            <a:endParaRPr lang="zh-CN" altLang="en-US" sz="2400" dirty="0">
              <a:solidFill>
                <a:schemeClr val="bg1"/>
              </a:solidFill>
            </a:endParaRPr>
          </a:p>
        </p:txBody>
      </p:sp>
      <p:pic>
        <p:nvPicPr>
          <p:cNvPr id="7" name="图片 6"/>
          <p:cNvPicPr>
            <a:picLocks noChangeAspect="1"/>
          </p:cNvPicPr>
          <p:nvPr>
            <p:custDataLst>
              <p:tags r:id="rId1"/>
            </p:custDataLst>
          </p:nvPr>
        </p:nvPicPr>
        <p:blipFill>
          <a:blip r:embed="rId2"/>
          <a:stretch>
            <a:fillRect/>
          </a:stretch>
        </p:blipFill>
        <p:spPr>
          <a:xfrm>
            <a:off x="374015" y="164465"/>
            <a:ext cx="11600180" cy="602678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56515" y="160020"/>
            <a:ext cx="12342495" cy="645033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511810" y="247015"/>
            <a:ext cx="11396345" cy="622490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风口阻击二维码</a:t>
            </a:r>
            <a:endParaRPr lang="zh-CN" altLang="en-US"/>
          </a:p>
        </p:txBody>
      </p:sp>
      <p:pic>
        <p:nvPicPr>
          <p:cNvPr id="4" name="内容占位符 3"/>
          <p:cNvPicPr>
            <a:picLocks noChangeAspect="1"/>
          </p:cNvPicPr>
          <p:nvPr>
            <p:ph idx="1"/>
          </p:nvPr>
        </p:nvPicPr>
        <p:blipFill>
          <a:blip r:embed="rId1"/>
          <a:stretch>
            <a:fillRect/>
          </a:stretch>
        </p:blipFill>
        <p:spPr>
          <a:xfrm>
            <a:off x="1439545" y="2088515"/>
            <a:ext cx="2619375" cy="2543175"/>
          </a:xfrm>
          <a:prstGeom prst="rect">
            <a:avLst/>
          </a:prstGeom>
        </p:spPr>
      </p:pic>
      <p:pic>
        <p:nvPicPr>
          <p:cNvPr id="5" name="图片 4"/>
          <p:cNvPicPr>
            <a:picLocks noChangeAspect="1"/>
          </p:cNvPicPr>
          <p:nvPr/>
        </p:nvPicPr>
        <p:blipFill>
          <a:blip r:embed="rId2"/>
          <a:stretch>
            <a:fillRect/>
          </a:stretch>
        </p:blipFill>
        <p:spPr>
          <a:xfrm>
            <a:off x="4311015" y="1373505"/>
            <a:ext cx="7518400" cy="4635500"/>
          </a:xfrm>
          <a:prstGeom prst="rect">
            <a:avLst/>
          </a:prstGeom>
        </p:spPr>
      </p:pic>
    </p:spTree>
    <p:custDataLst>
      <p:tags r:id="rId3"/>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500331" y="940279"/>
            <a:ext cx="11300605" cy="5132718"/>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353683" y="819509"/>
            <a:ext cx="11536392" cy="5331125"/>
          </a:xfrm>
          <a:prstGeom prst="rect">
            <a:avLst/>
          </a:prstGeom>
        </p:spPr>
      </p:pic>
      <p:sp>
        <p:nvSpPr>
          <p:cNvPr id="3" name="文本框 2"/>
          <p:cNvSpPr txBox="1"/>
          <p:nvPr/>
        </p:nvSpPr>
        <p:spPr>
          <a:xfrm>
            <a:off x="4477109" y="155276"/>
            <a:ext cx="3709359" cy="461665"/>
          </a:xfrm>
          <a:prstGeom prst="rect">
            <a:avLst/>
          </a:prstGeom>
          <a:noFill/>
        </p:spPr>
        <p:txBody>
          <a:bodyPr wrap="square" rtlCol="0">
            <a:spAutoFit/>
          </a:bodyPr>
          <a:lstStyle/>
          <a:p>
            <a:r>
              <a:rPr lang="zh-CN" altLang="en-US" sz="2400" dirty="0">
                <a:solidFill>
                  <a:schemeClr val="bg1"/>
                </a:solidFill>
              </a:rPr>
              <a:t>四大战法叠加四线开花</a:t>
            </a:r>
            <a:endParaRPr lang="zh-CN" altLang="en-US" sz="2400" dirty="0">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2875915" y="0"/>
            <a:ext cx="644017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00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rPr>
              <a:t>庄散博弈</a:t>
            </a:r>
            <a:endParaRPr kumimoji="0" lang="zh-CN" altLang="en-US" sz="40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5" name="文本占位符 2"/>
          <p:cNvSpPr>
            <a:spLocks noGrp="1"/>
          </p:cNvSpPr>
          <p:nvPr>
            <p:custDataLst>
              <p:tags r:id="rId2"/>
            </p:custDataLst>
          </p:nvPr>
        </p:nvSpPr>
        <p:spPr>
          <a:xfrm>
            <a:off x="2055303" y="1208405"/>
            <a:ext cx="7894040" cy="4441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b="1" dirty="0">
                <a:latin typeface="思源黑体 CN Heavy" panose="020B0A00000000000000" charset="-122"/>
                <a:ea typeface="思源黑体 CN Heavy" panose="020B0A00000000000000" charset="-122"/>
                <a:sym typeface="+mn-ea"/>
              </a:rPr>
              <a:t>庄散博弈</a:t>
            </a:r>
            <a:r>
              <a:rPr dirty="0">
                <a:latin typeface="思源黑体 CN Heavy" panose="020B0A00000000000000" charset="-122"/>
                <a:ea typeface="思源黑体 CN Heavy" panose="020B0A00000000000000" charset="-122"/>
                <a:sym typeface="+mn-ea"/>
              </a:rPr>
              <a:t>：</a:t>
            </a:r>
            <a:r>
              <a:rPr lang="zh-CN" altLang="en-US" dirty="0">
                <a:latin typeface="思源黑体 CN Heavy" panose="020B0A00000000000000" charset="-122"/>
                <a:ea typeface="思源黑体 CN Heavy" panose="020B0A00000000000000" charset="-122"/>
                <a:sym typeface="+mn-ea"/>
              </a:rPr>
              <a:t>将个股资金流分为</a:t>
            </a:r>
            <a:r>
              <a:rPr lang="en-US" altLang="zh-CN" dirty="0">
                <a:latin typeface="思源黑体 CN Heavy" panose="020B0A00000000000000" charset="-122"/>
                <a:ea typeface="思源黑体 CN Heavy" panose="020B0A00000000000000" charset="-122"/>
                <a:sym typeface="+mn-ea"/>
              </a:rPr>
              <a:t>4</a:t>
            </a:r>
            <a:r>
              <a:rPr lang="zh-CN" altLang="en-US" dirty="0">
                <a:latin typeface="思源黑体 CN Heavy" panose="020B0A00000000000000" charset="-122"/>
                <a:ea typeface="思源黑体 CN Heavy" panose="020B0A00000000000000" charset="-122"/>
                <a:sym typeface="+mn-ea"/>
              </a:rPr>
              <a:t>种档次，盘中分类并计算出这</a:t>
            </a:r>
            <a:r>
              <a:rPr lang="en-US" altLang="zh-CN" dirty="0">
                <a:latin typeface="思源黑体 CN Heavy" panose="020B0A00000000000000" charset="-122"/>
                <a:ea typeface="思源黑体 CN Heavy" panose="020B0A00000000000000" charset="-122"/>
                <a:sym typeface="+mn-ea"/>
              </a:rPr>
              <a:t>4</a:t>
            </a:r>
            <a:r>
              <a:rPr lang="zh-CN" altLang="en-US" dirty="0">
                <a:latin typeface="思源黑体 CN Heavy" panose="020B0A00000000000000" charset="-122"/>
                <a:ea typeface="思源黑体 CN Heavy" panose="020B0A00000000000000" charset="-122"/>
                <a:sym typeface="+mn-ea"/>
              </a:rPr>
              <a:t>类不同档次资金的买卖力度和方向，方便用户看出股票的主力类型及买卖方向。</a:t>
            </a:r>
            <a:endParaRPr lang="en-US" dirty="0">
              <a:latin typeface="思源黑体 CN Heavy" panose="020B0A00000000000000" charset="-122"/>
              <a:ea typeface="思源黑体 CN Heavy" panose="020B0A00000000000000" charset="-122"/>
              <a:sym typeface="+mn-ea"/>
            </a:endParaRPr>
          </a:p>
          <a:p>
            <a:pPr>
              <a:lnSpc>
                <a:spcPct val="100000"/>
              </a:lnSpc>
            </a:pPr>
            <a:r>
              <a:rPr lang="zh-CN" altLang="en-US" sz="1600" dirty="0">
                <a:latin typeface="思源黑体 CN Heavy" panose="020B0A00000000000000" charset="-122"/>
                <a:ea typeface="思源黑体 CN Heavy" panose="020B0A00000000000000" charset="-122"/>
                <a:sym typeface="+mn-ea"/>
              </a:rPr>
              <a:t>红色线（皇帝）：代表特大单净额   黄色线（官员）：代表大单净额</a:t>
            </a:r>
            <a:endParaRPr sz="1600" dirty="0">
              <a:latin typeface="思源黑体 CN Heavy" panose="020B0A00000000000000" charset="-122"/>
              <a:ea typeface="思源黑体 CN Heavy" panose="020B0A00000000000000" charset="-122"/>
              <a:sym typeface="+mn-ea"/>
            </a:endParaRPr>
          </a:p>
          <a:p>
            <a:pPr>
              <a:lnSpc>
                <a:spcPct val="100000"/>
              </a:lnSpc>
            </a:pPr>
            <a:r>
              <a:rPr lang="zh-CN" altLang="en-US" sz="1600" dirty="0">
                <a:latin typeface="思源黑体 CN Heavy" panose="020B0A00000000000000" charset="-122"/>
                <a:ea typeface="思源黑体 CN Heavy" panose="020B0A00000000000000" charset="-122"/>
                <a:sym typeface="+mn-ea"/>
              </a:rPr>
              <a:t>蓝色线（地主）：代表中单净额      绿色线（农民）：代表小单净额</a:t>
            </a:r>
            <a:endParaRPr sz="1600" dirty="0">
              <a:latin typeface="思源黑体 CN Heavy" panose="020B0A00000000000000" charset="-122"/>
              <a:ea typeface="思源黑体 CN Heavy" panose="020B0A00000000000000" charset="-122"/>
              <a:sym typeface="+mn-ea"/>
            </a:endParaRPr>
          </a:p>
        </p:txBody>
      </p:sp>
      <p:pic>
        <p:nvPicPr>
          <p:cNvPr id="7" name="图片 6"/>
          <p:cNvPicPr>
            <a:picLocks noChangeAspect="1"/>
          </p:cNvPicPr>
          <p:nvPr/>
        </p:nvPicPr>
        <p:blipFill>
          <a:blip r:embed="rId3"/>
          <a:stretch>
            <a:fillRect/>
          </a:stretch>
        </p:blipFill>
        <p:spPr>
          <a:xfrm>
            <a:off x="2148980" y="3207356"/>
            <a:ext cx="7894040" cy="2406586"/>
          </a:xfrm>
          <a:prstGeom prst="rect">
            <a:avLst/>
          </a:prstGeom>
          <a:ln>
            <a:solidFill>
              <a:srgbClr val="0070C0"/>
            </a:solidFill>
          </a:ln>
        </p:spPr>
      </p:pic>
    </p:spTree>
    <p:custDataLst>
      <p:tags r:id="rId4"/>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90270" y="1332865"/>
            <a:ext cx="10290810" cy="3784600"/>
          </a:xfrm>
          <a:prstGeom prst="rect">
            <a:avLst/>
          </a:prstGeom>
          <a:noFill/>
        </p:spPr>
        <p:txBody>
          <a:bodyPr wrap="square" rtlCol="0">
            <a:spAutoFit/>
          </a:bodyPr>
          <a:lstStyle/>
          <a:p>
            <a:r>
              <a:rPr lang="en-US" altLang="zh-CN" sz="2400" dirty="0"/>
              <a:t>1</a:t>
            </a:r>
            <a:r>
              <a:rPr lang="zh-CN" altLang="en-US" sz="2400" dirty="0"/>
              <a:t>、三板斧：科技方向（阿里概念、腾讯概念、</a:t>
            </a:r>
            <a:r>
              <a:rPr lang="en-US" altLang="zh-CN" sz="2400" dirty="0"/>
              <a:t>DeepSeek</a:t>
            </a:r>
            <a:r>
              <a:rPr lang="zh-CN" altLang="en-US" sz="2400" dirty="0"/>
              <a:t>概念、机器人、云计算、</a:t>
            </a:r>
            <a:r>
              <a:rPr lang="en-US" altLang="zh-CN" sz="2400" dirty="0"/>
              <a:t>AI</a:t>
            </a:r>
            <a:r>
              <a:rPr lang="zh-CN" altLang="en-US" sz="2400" dirty="0"/>
              <a:t>政务、</a:t>
            </a:r>
            <a:r>
              <a:rPr lang="en-US" altLang="zh-CN" sz="2400" dirty="0"/>
              <a:t>AI</a:t>
            </a:r>
            <a:r>
              <a:rPr lang="zh-CN" altLang="en-US" sz="2400" dirty="0"/>
              <a:t>眼镜、智能驾驶、国产算力、芯片半导体、固态电池</a:t>
            </a:r>
            <a:r>
              <a:rPr lang="zh-CN" altLang="en-US" sz="2400" dirty="0"/>
              <a:t>）的上升回档</a:t>
            </a:r>
            <a:endParaRPr lang="en-US" altLang="zh-CN" sz="2400" dirty="0"/>
          </a:p>
          <a:p>
            <a:endParaRPr lang="en-US" altLang="zh-CN" sz="2400" dirty="0"/>
          </a:p>
          <a:p>
            <a:r>
              <a:rPr lang="en-US" altLang="zh-CN" sz="2400" dirty="0"/>
              <a:t>2</a:t>
            </a:r>
            <a:r>
              <a:rPr lang="zh-CN" altLang="en-US" sz="2400" dirty="0"/>
              <a:t>、控盘双突破（智能辅助线、</a:t>
            </a:r>
            <a:r>
              <a:rPr lang="en-US" altLang="zh-CN" sz="2400" dirty="0"/>
              <a:t>20</a:t>
            </a:r>
            <a:r>
              <a:rPr lang="zh-CN" altLang="en-US" sz="2400" dirty="0"/>
              <a:t>日、</a:t>
            </a:r>
            <a:r>
              <a:rPr lang="en-US" altLang="zh-CN" sz="2400" dirty="0"/>
              <a:t>10</a:t>
            </a:r>
            <a:r>
              <a:rPr lang="zh-CN" altLang="en-US" sz="2400" dirty="0"/>
              <a:t>日、</a:t>
            </a:r>
            <a:r>
              <a:rPr lang="en-US" altLang="zh-CN" sz="2400" dirty="0"/>
              <a:t>5</a:t>
            </a:r>
            <a:r>
              <a:rPr lang="zh-CN" altLang="en-US" sz="2400" dirty="0"/>
              <a:t>日均线），走向上的趋势</a:t>
            </a:r>
            <a:endParaRPr lang="en-US" altLang="zh-CN" sz="2400" dirty="0"/>
          </a:p>
          <a:p>
            <a:endParaRPr lang="en-US" altLang="zh-CN" sz="2400" dirty="0"/>
          </a:p>
          <a:p>
            <a:r>
              <a:rPr lang="en-US" altLang="zh-CN" sz="2400" dirty="0"/>
              <a:t>3</a:t>
            </a:r>
            <a:r>
              <a:rPr lang="zh-CN" altLang="en-US" sz="2400" dirty="0"/>
              <a:t>、主题猎手战法：结合热点、</a:t>
            </a:r>
            <a:r>
              <a:rPr lang="en-US" altLang="zh-CN" sz="2400" dirty="0"/>
              <a:t>L2</a:t>
            </a:r>
            <a:r>
              <a:rPr lang="zh-CN" altLang="en-US" sz="2400" dirty="0"/>
              <a:t>资金等指标</a:t>
            </a:r>
            <a:endParaRPr lang="en-US" altLang="zh-CN" sz="2400" dirty="0"/>
          </a:p>
          <a:p>
            <a:endParaRPr lang="en-US" altLang="zh-CN" sz="2400" dirty="0"/>
          </a:p>
          <a:p>
            <a:r>
              <a:rPr lang="en-US" altLang="zh-CN" sz="2400" dirty="0"/>
              <a:t>4</a:t>
            </a:r>
            <a:r>
              <a:rPr lang="zh-CN" altLang="en-US" sz="2400" dirty="0"/>
              <a:t>、中央经济会议定调两大核心方向（</a:t>
            </a:r>
            <a:r>
              <a:rPr lang="en-US" altLang="zh-CN" sz="2400" dirty="0"/>
              <a:t>2025</a:t>
            </a:r>
            <a:r>
              <a:rPr lang="zh-CN" altLang="en-US" sz="2400" dirty="0"/>
              <a:t>年）：</a:t>
            </a:r>
            <a:endParaRPr lang="zh-CN" altLang="en-US" sz="2400" dirty="0"/>
          </a:p>
          <a:p>
            <a:r>
              <a:rPr lang="en-US" altLang="zh-CN" sz="2400" dirty="0"/>
              <a:t>                         </a:t>
            </a:r>
            <a:r>
              <a:rPr lang="zh-CN" altLang="en-US" sz="2400" dirty="0">
                <a:solidFill>
                  <a:srgbClr val="FF0000"/>
                </a:solidFill>
              </a:rPr>
              <a:t>扩内需、科技创新引领新质生产力</a:t>
            </a:r>
            <a:endParaRPr lang="zh-CN" altLang="en-US" sz="2400" dirty="0">
              <a:solidFill>
                <a:srgbClr val="FF0000"/>
              </a:solidFill>
            </a:endParaRPr>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当前的操作思路</a:t>
            </a:r>
            <a:endParaRPr lang="zh-CN" altLang="en-US" sz="2400" dirty="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854200" y="25167"/>
            <a:ext cx="8483600" cy="707886"/>
          </a:xfrm>
          <a:prstGeom prst="rect">
            <a:avLst/>
          </a:prstGeom>
          <a:noFill/>
        </p:spPr>
        <p:txBody>
          <a:bodyPr wrap="square" rtlCol="0">
            <a:spAutoFit/>
          </a:bodyPr>
          <a:lstStyle/>
          <a:p>
            <a:pPr algn="ctr">
              <a:defRPr/>
            </a:pPr>
            <a:r>
              <a:rPr lang="zh-CN" altLang="en-US" sz="4000" dirty="0">
                <a:solidFill>
                  <a:srgbClr val="FFFFFF"/>
                </a:solidFill>
                <a:ea typeface="思源黑体 CN Medium" panose="020B0600000000000000" pitchFamily="34" charset="-122"/>
                <a:sym typeface="+mn-ea"/>
              </a:rPr>
              <a:t>四线开花</a:t>
            </a:r>
            <a:endParaRPr lang="en-US" sz="4000" dirty="0">
              <a:solidFill>
                <a:srgbClr val="FFFFFF"/>
              </a:solidFill>
              <a:ea typeface="思源黑体 CN Medium" panose="020B0600000000000000" pitchFamily="34" charset="-122"/>
              <a:sym typeface="+mn-ea"/>
            </a:endParaRPr>
          </a:p>
        </p:txBody>
      </p:sp>
      <p:sp>
        <p:nvSpPr>
          <p:cNvPr id="7" name="文本框 6"/>
          <p:cNvSpPr txBox="1"/>
          <p:nvPr/>
        </p:nvSpPr>
        <p:spPr>
          <a:xfrm>
            <a:off x="274332" y="851323"/>
            <a:ext cx="7779099" cy="2862322"/>
          </a:xfrm>
          <a:prstGeom prst="rect">
            <a:avLst/>
          </a:prstGeom>
          <a:noFill/>
        </p:spPr>
        <p:txBody>
          <a:bodyPr wrap="square">
            <a:spAutoFit/>
          </a:bodyPr>
          <a:lstStyle/>
          <a:p>
            <a:r>
              <a:rPr lang="zh-CN" altLang="en-US" sz="2000" b="1" dirty="0"/>
              <a:t>庄散博弈（最强形态）：</a:t>
            </a:r>
            <a:br>
              <a:rPr lang="en-US" altLang="zh-CN" sz="2000" b="1" dirty="0"/>
            </a:br>
            <a:br>
              <a:rPr lang="en-US" altLang="zh-CN" sz="2000" b="1" dirty="0"/>
            </a:br>
            <a:r>
              <a:rPr lang="zh-CN" altLang="en-US" sz="2000" b="1" dirty="0"/>
              <a:t>红线、黄线呈现向上（红线第一，黄线第二）</a:t>
            </a:r>
            <a:endParaRPr lang="en-US" altLang="zh-CN" sz="2000" b="1" dirty="0"/>
          </a:p>
          <a:p>
            <a:br>
              <a:rPr lang="en-US" altLang="zh-CN" sz="2000" b="1" dirty="0"/>
            </a:br>
            <a:r>
              <a:rPr lang="zh-CN" altLang="en-US" sz="2000" b="1" dirty="0"/>
              <a:t>蓝线、绿线呈现向下（蓝线第三，绿线第四）</a:t>
            </a:r>
            <a:br>
              <a:rPr lang="en-US" altLang="zh-CN" sz="2000" b="1" dirty="0"/>
            </a:br>
            <a:endParaRPr lang="en-US" altLang="zh-CN" sz="2000" b="1" dirty="0"/>
          </a:p>
          <a:p>
            <a:br>
              <a:rPr lang="en-US" altLang="zh-CN" sz="2000" b="1" dirty="0"/>
            </a:br>
            <a:r>
              <a:rPr lang="zh-CN" altLang="en-US" sz="2000" b="1" dirty="0"/>
              <a:t>说明主力的超大单和大单形成合力抢夺散户筹码，此时个股容易大幅拉升甚至出现涨停板。</a:t>
            </a:r>
            <a:endParaRPr lang="en-US" altLang="zh-CN" sz="2000" b="1" dirty="0"/>
          </a:p>
        </p:txBody>
      </p:sp>
      <p:pic>
        <p:nvPicPr>
          <p:cNvPr id="4" name="图片 3"/>
          <p:cNvPicPr>
            <a:picLocks noChangeAspect="1"/>
          </p:cNvPicPr>
          <p:nvPr/>
        </p:nvPicPr>
        <p:blipFill>
          <a:blip r:embed="rId1"/>
          <a:stretch>
            <a:fillRect/>
          </a:stretch>
        </p:blipFill>
        <p:spPr>
          <a:xfrm>
            <a:off x="7961151" y="733053"/>
            <a:ext cx="2578851" cy="5473976"/>
          </a:xfrm>
          <a:prstGeom prst="rect">
            <a:avLst/>
          </a:prstGeom>
          <a:ln>
            <a:solidFill>
              <a:srgbClr val="0070C0"/>
            </a:solidFill>
          </a:ln>
        </p:spPr>
      </p:pic>
    </p:spTree>
    <p:custDataLst>
      <p:tags r:id="rId2"/>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854200" y="25167"/>
            <a:ext cx="8483600" cy="707886"/>
          </a:xfrm>
          <a:prstGeom prst="rect">
            <a:avLst/>
          </a:prstGeom>
          <a:noFill/>
        </p:spPr>
        <p:txBody>
          <a:bodyPr wrap="square" rtlCol="0">
            <a:spAutoFit/>
          </a:bodyPr>
          <a:lstStyle/>
          <a:p>
            <a:pPr algn="ctr">
              <a:defRPr/>
            </a:pPr>
            <a:r>
              <a:rPr lang="en-US" altLang="zh-CN" sz="4000" dirty="0">
                <a:solidFill>
                  <a:srgbClr val="FFFFFF"/>
                </a:solidFill>
                <a:ea typeface="思源黑体 CN Medium" panose="020B0600000000000000" pitchFamily="34" charset="-122"/>
                <a:sym typeface="+mn-ea"/>
              </a:rPr>
              <a:t>L2</a:t>
            </a:r>
            <a:r>
              <a:rPr lang="zh-CN" altLang="en-US" sz="4000" dirty="0">
                <a:solidFill>
                  <a:srgbClr val="FFFFFF"/>
                </a:solidFill>
                <a:ea typeface="思源黑体 CN Medium" panose="020B0600000000000000" pitchFamily="34" charset="-122"/>
                <a:sym typeface="+mn-ea"/>
              </a:rPr>
              <a:t>基础版使用方法</a:t>
            </a:r>
            <a:endParaRPr lang="en-US" sz="4000" dirty="0">
              <a:solidFill>
                <a:srgbClr val="FFFFFF"/>
              </a:solidFill>
              <a:ea typeface="思源黑体 CN Medium" panose="020B0600000000000000" pitchFamily="34" charset="-122"/>
              <a:sym typeface="+mn-ea"/>
            </a:endParaRPr>
          </a:p>
        </p:txBody>
      </p:sp>
      <p:sp>
        <p:nvSpPr>
          <p:cNvPr id="7" name="文本框 6"/>
          <p:cNvSpPr txBox="1"/>
          <p:nvPr/>
        </p:nvSpPr>
        <p:spPr>
          <a:xfrm>
            <a:off x="293272" y="1572776"/>
            <a:ext cx="4278728" cy="4093428"/>
          </a:xfrm>
          <a:prstGeom prst="rect">
            <a:avLst/>
          </a:prstGeom>
          <a:noFill/>
        </p:spPr>
        <p:txBody>
          <a:bodyPr wrap="square">
            <a:spAutoFit/>
          </a:bodyPr>
          <a:lstStyle/>
          <a:p>
            <a:r>
              <a:rPr lang="zh-CN" altLang="en-US" sz="2000" b="1" dirty="0"/>
              <a:t>战法选股步骤（普通）：</a:t>
            </a:r>
            <a:br>
              <a:rPr lang="en-US" altLang="zh-CN" sz="2000" b="1" dirty="0"/>
            </a:br>
            <a:br>
              <a:rPr lang="en-US" altLang="zh-CN" sz="2000" b="1" dirty="0"/>
            </a:br>
            <a:r>
              <a:rPr lang="en-US" altLang="zh-CN" sz="2000" b="1" dirty="0"/>
              <a:t>①</a:t>
            </a:r>
            <a:r>
              <a:rPr lang="zh-CN" altLang="en-US" sz="2000" b="1" dirty="0"/>
              <a:t>首页点击进入“</a:t>
            </a:r>
            <a:r>
              <a:rPr lang="en-US" altLang="zh-CN" sz="2000" b="1" dirty="0"/>
              <a:t>L2</a:t>
            </a:r>
            <a:r>
              <a:rPr lang="zh-CN" altLang="en-US" sz="2000" b="1" dirty="0"/>
              <a:t>基础版”</a:t>
            </a:r>
            <a:br>
              <a:rPr lang="en-US" altLang="zh-CN" sz="2000" b="1" dirty="0"/>
            </a:br>
            <a:br>
              <a:rPr lang="en-US" altLang="zh-CN" sz="2000" b="1" dirty="0"/>
            </a:br>
            <a:r>
              <a:rPr lang="en-US" altLang="zh-CN" sz="2000" b="1" dirty="0"/>
              <a:t>②</a:t>
            </a:r>
            <a:r>
              <a:rPr lang="zh-CN" altLang="en-US" sz="2000" b="1" dirty="0"/>
              <a:t>勾选“四线开花”筛选</a:t>
            </a:r>
            <a:br>
              <a:rPr lang="en-US" altLang="zh-CN" sz="2000" b="1" dirty="0"/>
            </a:br>
            <a:br>
              <a:rPr lang="en-US" altLang="zh-CN" sz="2000" b="1" dirty="0"/>
            </a:br>
            <a:r>
              <a:rPr lang="en-US" altLang="zh-CN" sz="2000" b="1" dirty="0"/>
              <a:t>③</a:t>
            </a:r>
            <a:r>
              <a:rPr lang="zh-CN" altLang="en-US" sz="2000" b="1" dirty="0"/>
              <a:t>点击“大额净买”排序</a:t>
            </a:r>
            <a:endParaRPr lang="en-US" altLang="zh-CN" sz="2000" b="1" dirty="0"/>
          </a:p>
          <a:p>
            <a:endParaRPr lang="en-US" altLang="zh-CN" sz="2000" b="1" dirty="0"/>
          </a:p>
          <a:p>
            <a:r>
              <a:rPr lang="en-US" altLang="zh-CN" sz="2000" b="1" dirty="0"/>
              <a:t>④</a:t>
            </a:r>
            <a:r>
              <a:rPr lang="zh-CN" altLang="en-US" sz="2000" b="1" dirty="0"/>
              <a:t>得到全市场当日主力最青睐的个股</a:t>
            </a:r>
            <a:br>
              <a:rPr lang="en-US" altLang="zh-CN" sz="2000" b="1" dirty="0"/>
            </a:br>
            <a:br>
              <a:rPr lang="en-US" altLang="zh-CN" sz="2000" b="1" dirty="0"/>
            </a:br>
            <a:r>
              <a:rPr lang="zh-CN" altLang="en-US" sz="2000" b="1" dirty="0"/>
              <a:t>优点：全市场个股一览无遗</a:t>
            </a:r>
            <a:br>
              <a:rPr lang="en-US" altLang="zh-CN" sz="2000" b="1" dirty="0"/>
            </a:br>
            <a:r>
              <a:rPr lang="zh-CN" altLang="en-US" sz="2000" b="1" dirty="0"/>
              <a:t>缺点：个股太多，无从下手</a:t>
            </a:r>
            <a:br>
              <a:rPr lang="en-US" altLang="zh-CN" sz="2000" b="1" dirty="0"/>
            </a:br>
            <a:endParaRPr lang="en-US" altLang="zh-CN" sz="2000" b="1" dirty="0"/>
          </a:p>
        </p:txBody>
      </p:sp>
      <p:pic>
        <p:nvPicPr>
          <p:cNvPr id="10" name="图片 9"/>
          <p:cNvPicPr>
            <a:picLocks noChangeAspect="1"/>
          </p:cNvPicPr>
          <p:nvPr/>
        </p:nvPicPr>
        <p:blipFill>
          <a:blip r:embed="rId1"/>
          <a:stretch>
            <a:fillRect/>
          </a:stretch>
        </p:blipFill>
        <p:spPr>
          <a:xfrm>
            <a:off x="5210212" y="733053"/>
            <a:ext cx="5242472" cy="5499967"/>
          </a:xfrm>
          <a:prstGeom prst="rect">
            <a:avLst/>
          </a:prstGeom>
          <a:ln>
            <a:solidFill>
              <a:schemeClr val="accent1"/>
            </a:solidFill>
          </a:ln>
        </p:spPr>
      </p:pic>
    </p:spTree>
    <p:custDataLst>
      <p:tags r:id="rId2"/>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854200" y="25167"/>
            <a:ext cx="8483600" cy="707886"/>
          </a:xfrm>
          <a:prstGeom prst="rect">
            <a:avLst/>
          </a:prstGeom>
          <a:noFill/>
        </p:spPr>
        <p:txBody>
          <a:bodyPr wrap="square" rtlCol="0">
            <a:spAutoFit/>
          </a:bodyPr>
          <a:lstStyle/>
          <a:p>
            <a:pPr algn="ctr">
              <a:defRPr/>
            </a:pPr>
            <a:r>
              <a:rPr lang="en-US" altLang="zh-CN" sz="4000" dirty="0">
                <a:solidFill>
                  <a:srgbClr val="FFFFFF"/>
                </a:solidFill>
                <a:ea typeface="思源黑体 CN Medium" panose="020B0600000000000000" pitchFamily="34" charset="-122"/>
                <a:sym typeface="+mn-ea"/>
              </a:rPr>
              <a:t>L2</a:t>
            </a:r>
            <a:r>
              <a:rPr lang="zh-CN" altLang="en-US" sz="4000" dirty="0">
                <a:solidFill>
                  <a:srgbClr val="FFFFFF"/>
                </a:solidFill>
                <a:ea typeface="思源黑体 CN Medium" panose="020B0600000000000000" pitchFamily="34" charset="-122"/>
                <a:sym typeface="+mn-ea"/>
              </a:rPr>
              <a:t>基础版使用方法</a:t>
            </a:r>
            <a:endParaRPr lang="en-US" sz="4000" dirty="0">
              <a:solidFill>
                <a:srgbClr val="FFFFFF"/>
              </a:solidFill>
              <a:ea typeface="思源黑体 CN Medium" panose="020B0600000000000000" pitchFamily="34" charset="-122"/>
              <a:sym typeface="+mn-ea"/>
            </a:endParaRPr>
          </a:p>
        </p:txBody>
      </p:sp>
      <p:sp>
        <p:nvSpPr>
          <p:cNvPr id="7" name="文本框 6"/>
          <p:cNvSpPr txBox="1"/>
          <p:nvPr/>
        </p:nvSpPr>
        <p:spPr>
          <a:xfrm>
            <a:off x="293271" y="1572776"/>
            <a:ext cx="4748511" cy="4708981"/>
          </a:xfrm>
          <a:prstGeom prst="rect">
            <a:avLst/>
          </a:prstGeom>
          <a:noFill/>
        </p:spPr>
        <p:txBody>
          <a:bodyPr wrap="square">
            <a:spAutoFit/>
          </a:bodyPr>
          <a:lstStyle/>
          <a:p>
            <a:r>
              <a:rPr lang="zh-CN" altLang="en-US" sz="2000" b="1" dirty="0"/>
              <a:t>战法选股步骤（强化）：</a:t>
            </a:r>
            <a:br>
              <a:rPr lang="en-US" altLang="zh-CN" sz="2000" b="1" dirty="0"/>
            </a:br>
            <a:br>
              <a:rPr lang="en-US" altLang="zh-CN" sz="2000" b="1" dirty="0"/>
            </a:br>
            <a:r>
              <a:rPr lang="en-US" altLang="zh-CN" sz="2000" b="1" dirty="0"/>
              <a:t>①</a:t>
            </a:r>
            <a:r>
              <a:rPr lang="zh-CN" altLang="en-US" sz="2000" b="1" dirty="0"/>
              <a:t>首页点击进入“</a:t>
            </a:r>
            <a:r>
              <a:rPr lang="en-US" altLang="zh-CN" sz="2000" b="1" dirty="0"/>
              <a:t>L2</a:t>
            </a:r>
            <a:r>
              <a:rPr lang="zh-CN" altLang="en-US" sz="2000" b="1" dirty="0"/>
              <a:t>基础版”</a:t>
            </a:r>
            <a:br>
              <a:rPr lang="en-US" altLang="zh-CN" sz="2000" b="1" dirty="0"/>
            </a:br>
            <a:br>
              <a:rPr lang="en-US" altLang="zh-CN" sz="2000" b="1" dirty="0"/>
            </a:br>
            <a:r>
              <a:rPr lang="en-US" altLang="zh-CN" sz="2000" b="1" dirty="0"/>
              <a:t>②</a:t>
            </a:r>
            <a:r>
              <a:rPr lang="zh-CN" altLang="en-US" sz="2000" b="1" dirty="0"/>
              <a:t>盘中选择强势板块（消息</a:t>
            </a:r>
            <a:r>
              <a:rPr lang="en-US" altLang="zh-CN" sz="2000" b="1" dirty="0"/>
              <a:t>/</a:t>
            </a:r>
            <a:r>
              <a:rPr lang="zh-CN" altLang="en-US" sz="2000" b="1" dirty="0"/>
              <a:t>预判</a:t>
            </a:r>
            <a:r>
              <a:rPr lang="en-US" altLang="zh-CN" sz="2000" b="1" dirty="0"/>
              <a:t>/</a:t>
            </a:r>
            <a:r>
              <a:rPr lang="zh-CN" altLang="en-US" sz="2000" b="1" dirty="0"/>
              <a:t>看好）</a:t>
            </a:r>
            <a:endParaRPr lang="en-US" altLang="zh-CN" sz="2000" b="1" dirty="0"/>
          </a:p>
          <a:p>
            <a:endParaRPr lang="en-US" altLang="zh-CN" sz="2000" b="1" dirty="0"/>
          </a:p>
          <a:p>
            <a:r>
              <a:rPr lang="zh-CN" altLang="en-US" sz="2000" b="1" dirty="0"/>
              <a:t>③勾选“四线开花”筛选</a:t>
            </a:r>
            <a:br>
              <a:rPr lang="en-US" altLang="zh-CN" sz="2000" b="1" dirty="0"/>
            </a:br>
            <a:br>
              <a:rPr lang="en-US" altLang="zh-CN" sz="2000" b="1" dirty="0"/>
            </a:br>
            <a:r>
              <a:rPr lang="en-US" altLang="zh-CN" sz="2000" b="1" dirty="0"/>
              <a:t>④</a:t>
            </a:r>
            <a:r>
              <a:rPr lang="zh-CN" altLang="en-US" sz="2000" b="1" dirty="0"/>
              <a:t>点击“大额净买”排序</a:t>
            </a:r>
            <a:endParaRPr lang="en-US" altLang="zh-CN" sz="2000" b="1" dirty="0"/>
          </a:p>
          <a:p>
            <a:endParaRPr lang="en-US" altLang="zh-CN" sz="2000" b="1" dirty="0"/>
          </a:p>
          <a:p>
            <a:r>
              <a:rPr lang="zh-CN" altLang="en-US" sz="2000" b="1" dirty="0"/>
              <a:t>⑤得到板块当日主力最青睐的个股</a:t>
            </a:r>
            <a:br>
              <a:rPr lang="en-US" altLang="zh-CN" sz="2000" b="1" dirty="0"/>
            </a:br>
            <a:endParaRPr lang="en-US" altLang="zh-CN" sz="2000" b="1" dirty="0"/>
          </a:p>
          <a:p>
            <a:r>
              <a:rPr lang="zh-CN" altLang="en-US" sz="2000" b="1" dirty="0"/>
              <a:t>优点：更加精准，便于捕捉主力小动向</a:t>
            </a:r>
            <a:endParaRPr lang="en-US" altLang="zh-CN" sz="2000" b="1" dirty="0"/>
          </a:p>
          <a:p>
            <a:r>
              <a:rPr lang="zh-CN" altLang="en-US" sz="2000" b="1" dirty="0"/>
              <a:t>缺点：板块容易判断错误</a:t>
            </a:r>
            <a:br>
              <a:rPr lang="en-US" altLang="zh-CN" sz="2000" b="1" dirty="0"/>
            </a:br>
            <a:endParaRPr lang="en-US" altLang="zh-CN" sz="2000" b="1" dirty="0"/>
          </a:p>
        </p:txBody>
      </p:sp>
      <p:pic>
        <p:nvPicPr>
          <p:cNvPr id="3" name="图片 2"/>
          <p:cNvPicPr>
            <a:picLocks noChangeAspect="1"/>
          </p:cNvPicPr>
          <p:nvPr/>
        </p:nvPicPr>
        <p:blipFill>
          <a:blip r:embed="rId1"/>
          <a:stretch>
            <a:fillRect/>
          </a:stretch>
        </p:blipFill>
        <p:spPr>
          <a:xfrm>
            <a:off x="5632039" y="767865"/>
            <a:ext cx="5204407" cy="5513892"/>
          </a:xfrm>
          <a:prstGeom prst="rect">
            <a:avLst/>
          </a:prstGeom>
        </p:spPr>
      </p:pic>
    </p:spTree>
    <p:custDataLst>
      <p:tags r:id="rId2"/>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0" y="0"/>
            <a:ext cx="12191365" cy="6858000"/>
          </a:xfrm>
          <a:prstGeom prst="rect">
            <a:avLst/>
          </a:prstGeom>
        </p:spPr>
      </p:pic>
    </p:spTree>
    <p:custDataLst>
      <p:tags r:id="rId3"/>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319905" y="198120"/>
            <a:ext cx="5120005" cy="452120"/>
          </a:xfrm>
          <a:prstGeom prst="rect">
            <a:avLst/>
          </a:prstGeom>
          <a:noFill/>
        </p:spPr>
        <p:txBody>
          <a:bodyPr wrap="square" rtlCol="0">
            <a:noAutofit/>
          </a:bodyPr>
          <a:lstStyle/>
          <a:p>
            <a:r>
              <a:rPr lang="zh-CN" altLang="en-US" sz="2400" dirty="0">
                <a:solidFill>
                  <a:schemeClr val="bg1"/>
                </a:solidFill>
              </a:rPr>
              <a:t>总理工作报告</a:t>
            </a:r>
            <a:r>
              <a:rPr lang="en-US" altLang="zh-CN" sz="2400" dirty="0">
                <a:solidFill>
                  <a:schemeClr val="bg1"/>
                </a:solidFill>
              </a:rPr>
              <a:t>——</a:t>
            </a:r>
            <a:r>
              <a:rPr lang="zh-CN" altLang="en-US" sz="2400" dirty="0">
                <a:solidFill>
                  <a:schemeClr val="bg1"/>
                </a:solidFill>
              </a:rPr>
              <a:t>今年重点工作</a:t>
            </a:r>
            <a:endParaRPr lang="zh-CN" altLang="en-US" sz="2400" dirty="0">
              <a:solidFill>
                <a:schemeClr val="bg1"/>
              </a:solidFill>
            </a:endParaRPr>
          </a:p>
        </p:txBody>
      </p:sp>
      <p:sp>
        <p:nvSpPr>
          <p:cNvPr id="2" name="文本框 1"/>
          <p:cNvSpPr txBox="1"/>
          <p:nvPr/>
        </p:nvSpPr>
        <p:spPr>
          <a:xfrm>
            <a:off x="739775" y="967105"/>
            <a:ext cx="10894060" cy="5078730"/>
          </a:xfrm>
          <a:prstGeom prst="rect">
            <a:avLst/>
          </a:prstGeom>
        </p:spPr>
        <p:txBody>
          <a:bodyPr wrap="square">
            <a:noAutofit/>
            <a:extLst>
              <a:ext uri="{4A0BC546-FE56-4ADE-93B0-CB8AF2F6F144}">
                <wpsdc:textFrameExt xmlns:wpsdc="http://www.wps.cn/officeDocument/2022/drawingmlCustomData" type="text"/>
              </a:ext>
            </a:extLst>
          </a:bodyPr>
          <a:p>
            <a:pPr algn="l"/>
            <a:endParaRPr lang="en-US" altLang="zh-CN" sz="1000">
              <a:latin typeface="Arial" panose="020B0604020202020204" pitchFamily="34" charset="0"/>
              <a:ea typeface="微软雅黑" panose="020B0503020204020204" charset="-122"/>
            </a:endParaRPr>
          </a:p>
          <a:p>
            <a:pPr algn="l"/>
            <a:r>
              <a:rPr lang="zh-CN" altLang="en-US" sz="1600">
                <a:latin typeface="Arial" panose="020B0604020202020204" pitchFamily="34" charset="0"/>
                <a:ea typeface="微软雅黑" panose="020B0503020204020204" charset="-122"/>
              </a:rPr>
              <a:t>财政：赤字率拟按</a:t>
            </a:r>
            <a:r>
              <a:rPr lang="en-US" altLang="zh-CN" sz="1600">
                <a:latin typeface="Arial" panose="020B0604020202020204" pitchFamily="34" charset="0"/>
                <a:ea typeface="微软雅黑" panose="020B0503020204020204" charset="-122"/>
              </a:rPr>
              <a:t>4%</a:t>
            </a:r>
            <a:r>
              <a:rPr lang="zh-CN" altLang="en-US" sz="1600">
                <a:latin typeface="Arial" panose="020B0604020202020204" pitchFamily="34" charset="0"/>
                <a:ea typeface="微软雅黑" panose="020B0503020204020204" charset="-122"/>
              </a:rPr>
              <a:t>左右安排，赤字规模比上年增加</a:t>
            </a:r>
            <a:r>
              <a:rPr lang="en-US" altLang="zh-CN" sz="1600">
                <a:latin typeface="Arial" panose="020B0604020202020204" pitchFamily="34" charset="0"/>
                <a:ea typeface="微软雅黑" panose="020B0503020204020204" charset="-122"/>
              </a:rPr>
              <a:t>1.6</a:t>
            </a:r>
            <a:r>
              <a:rPr lang="zh-CN" altLang="en-US" sz="1600">
                <a:latin typeface="Arial" panose="020B0604020202020204" pitchFamily="34" charset="0"/>
                <a:ea typeface="微软雅黑" panose="020B0503020204020204" charset="-122"/>
              </a:rPr>
              <a:t>万亿元</a:t>
            </a:r>
            <a:endParaRPr lang="en-US" altLang="zh-CN" sz="1600">
              <a:latin typeface="Arial" panose="020B0604020202020204" pitchFamily="34" charset="0"/>
              <a:ea typeface="微软雅黑" panose="020B0503020204020204" charset="-122"/>
            </a:endParaRPr>
          </a:p>
          <a:p>
            <a:pPr algn="l"/>
            <a:r>
              <a:rPr lang="zh-CN" altLang="en-US" sz="1600">
                <a:latin typeface="Arial" panose="020B0604020202020204" pitchFamily="34" charset="0"/>
                <a:ea typeface="微软雅黑" panose="020B0503020204020204" charset="-122"/>
              </a:rPr>
              <a:t>政府投资：拟安排地方政府专项债券</a:t>
            </a:r>
            <a:r>
              <a:rPr lang="en-US" altLang="zh-CN" sz="1600">
                <a:latin typeface="Arial" panose="020B0604020202020204" pitchFamily="34" charset="0"/>
                <a:ea typeface="微软雅黑" panose="020B0503020204020204" charset="-122"/>
              </a:rPr>
              <a:t>4.4</a:t>
            </a:r>
            <a:r>
              <a:rPr lang="zh-CN" altLang="en-US" sz="1600">
                <a:latin typeface="Arial" panose="020B0604020202020204" pitchFamily="34" charset="0"/>
                <a:ea typeface="微软雅黑" panose="020B0503020204020204" charset="-122"/>
              </a:rPr>
              <a:t>万亿元、比上年增加</a:t>
            </a:r>
            <a:r>
              <a:rPr lang="en-US" altLang="zh-CN" sz="1600">
                <a:latin typeface="Arial" panose="020B0604020202020204" pitchFamily="34" charset="0"/>
                <a:ea typeface="微软雅黑" panose="020B0503020204020204" charset="-122"/>
              </a:rPr>
              <a:t>5000</a:t>
            </a:r>
            <a:r>
              <a:rPr lang="zh-CN" altLang="en-US" sz="1600">
                <a:latin typeface="Arial" panose="020B0604020202020204" pitchFamily="34" charset="0"/>
                <a:ea typeface="微软雅黑" panose="020B0503020204020204" charset="-122"/>
              </a:rPr>
              <a:t>亿元。合计新增政府债务总规模</a:t>
            </a:r>
            <a:r>
              <a:rPr lang="en-US" altLang="zh-CN" sz="1600">
                <a:latin typeface="Arial" panose="020B0604020202020204" pitchFamily="34" charset="0"/>
                <a:ea typeface="微软雅黑" panose="020B0503020204020204" charset="-122"/>
              </a:rPr>
              <a:t>11.86</a:t>
            </a:r>
            <a:r>
              <a:rPr lang="zh-CN" altLang="en-US" sz="1600">
                <a:latin typeface="Arial" panose="020B0604020202020204" pitchFamily="34" charset="0"/>
                <a:ea typeface="微软雅黑" panose="020B0503020204020204" charset="-122"/>
              </a:rPr>
              <a:t>万亿元、比上年增加</a:t>
            </a:r>
            <a:r>
              <a:rPr lang="en-US" altLang="zh-CN" sz="1600">
                <a:latin typeface="Arial" panose="020B0604020202020204" pitchFamily="34" charset="0"/>
                <a:ea typeface="微软雅黑" panose="020B0503020204020204" charset="-122"/>
              </a:rPr>
              <a:t>2.9</a:t>
            </a:r>
            <a:r>
              <a:rPr lang="zh-CN" altLang="en-US" sz="1600">
                <a:latin typeface="Arial" panose="020B0604020202020204" pitchFamily="34" charset="0"/>
                <a:ea typeface="微软雅黑" panose="020B0503020204020204" charset="-122"/>
              </a:rPr>
              <a:t>万亿元</a:t>
            </a:r>
            <a:endParaRPr lang="en-US" altLang="zh-CN" sz="1600">
              <a:latin typeface="Arial" panose="020B0604020202020204" pitchFamily="34" charset="0"/>
              <a:ea typeface="微软雅黑" panose="020B0503020204020204" charset="-122"/>
            </a:endParaRPr>
          </a:p>
          <a:p>
            <a:pPr algn="l"/>
            <a:r>
              <a:rPr lang="zh-CN" altLang="en-US" sz="1600">
                <a:latin typeface="Arial" panose="020B0604020202020204" pitchFamily="34" charset="0"/>
                <a:ea typeface="微软雅黑" panose="020B0503020204020204" charset="-122"/>
              </a:rPr>
              <a:t>特别国债：拟发行超长期特别国债</a:t>
            </a:r>
            <a:r>
              <a:rPr lang="en-US" altLang="zh-CN" sz="1600">
                <a:latin typeface="Arial" panose="020B0604020202020204" pitchFamily="34" charset="0"/>
                <a:ea typeface="微软雅黑" panose="020B0503020204020204" charset="-122"/>
              </a:rPr>
              <a:t>1.3</a:t>
            </a:r>
            <a:r>
              <a:rPr lang="zh-CN" altLang="en-US" sz="1600">
                <a:latin typeface="Arial" panose="020B0604020202020204" pitchFamily="34" charset="0"/>
                <a:ea typeface="微软雅黑" panose="020B0503020204020204" charset="-122"/>
              </a:rPr>
              <a:t>万亿元、比上年增加</a:t>
            </a:r>
            <a:r>
              <a:rPr lang="en-US" altLang="zh-CN" sz="1600">
                <a:latin typeface="Arial" panose="020B0604020202020204" pitchFamily="34" charset="0"/>
                <a:ea typeface="微软雅黑" panose="020B0503020204020204" charset="-122"/>
              </a:rPr>
              <a:t>3000</a:t>
            </a:r>
            <a:r>
              <a:rPr lang="zh-CN" altLang="en-US" sz="1600">
                <a:latin typeface="Arial" panose="020B0604020202020204" pitchFamily="34" charset="0"/>
                <a:ea typeface="微软雅黑" panose="020B0503020204020204" charset="-122"/>
              </a:rPr>
              <a:t>亿元。拟发行特别国债</a:t>
            </a:r>
            <a:r>
              <a:rPr lang="en-US" altLang="zh-CN" sz="1600">
                <a:latin typeface="Arial" panose="020B0604020202020204" pitchFamily="34" charset="0"/>
                <a:ea typeface="微软雅黑" panose="020B0503020204020204" charset="-122"/>
              </a:rPr>
              <a:t>5000</a:t>
            </a:r>
            <a:r>
              <a:rPr lang="zh-CN" altLang="en-US" sz="1600">
                <a:latin typeface="Arial" panose="020B0604020202020204" pitchFamily="34" charset="0"/>
                <a:ea typeface="微软雅黑" panose="020B0503020204020204" charset="-122"/>
              </a:rPr>
              <a:t>亿元</a:t>
            </a:r>
            <a:endParaRPr lang="en-US" altLang="zh-CN" sz="1600">
              <a:latin typeface="Arial" panose="020B0604020202020204" pitchFamily="34" charset="0"/>
              <a:ea typeface="微软雅黑" panose="020B0503020204020204" charset="-122"/>
            </a:endParaRPr>
          </a:p>
          <a:p>
            <a:pPr algn="l"/>
            <a:r>
              <a:rPr lang="zh-CN" altLang="en-US" sz="1600">
                <a:latin typeface="Arial" panose="020B0604020202020204" pitchFamily="34" charset="0"/>
                <a:ea typeface="微软雅黑" panose="020B0503020204020204" charset="-122"/>
              </a:rPr>
              <a:t>消费：实施提振消费专项行动。安排超长期特别国债</a:t>
            </a:r>
            <a:r>
              <a:rPr lang="en-US" altLang="zh-CN" sz="1600">
                <a:latin typeface="Arial" panose="020B0604020202020204" pitchFamily="34" charset="0"/>
                <a:ea typeface="微软雅黑" panose="020B0503020204020204" charset="-122"/>
              </a:rPr>
              <a:t>3000</a:t>
            </a:r>
            <a:r>
              <a:rPr lang="zh-CN" altLang="en-US" sz="1600">
                <a:latin typeface="Arial" panose="020B0604020202020204" pitchFamily="34" charset="0"/>
                <a:ea typeface="微软雅黑" panose="020B0503020204020204" charset="-122"/>
              </a:rPr>
              <a:t>亿元支持消费品以旧换新</a:t>
            </a:r>
            <a:endParaRPr lang="en-US" altLang="zh-CN" sz="1600">
              <a:latin typeface="Arial" panose="020B0604020202020204" pitchFamily="34" charset="0"/>
              <a:ea typeface="微软雅黑" panose="020B0503020204020204" charset="-122"/>
            </a:endParaRPr>
          </a:p>
          <a:p>
            <a:pPr algn="l"/>
            <a:r>
              <a:rPr lang="zh-CN" altLang="en-US" sz="1600">
                <a:solidFill>
                  <a:srgbClr val="FF0000"/>
                </a:solidFill>
                <a:latin typeface="Arial" panose="020B0604020202020204" pitchFamily="34" charset="0"/>
                <a:ea typeface="微软雅黑" panose="020B0503020204020204" charset="-122"/>
              </a:rPr>
              <a:t>新质生产力：推动商业航天、低空经济等新兴产业安全健康发展。培育生物制造、量子科技、具身智能、</a:t>
            </a:r>
            <a:r>
              <a:rPr lang="en-US" altLang="zh-CN" sz="1600">
                <a:solidFill>
                  <a:srgbClr val="FF0000"/>
                </a:solidFill>
                <a:latin typeface="Arial" panose="020B0604020202020204" pitchFamily="34" charset="0"/>
                <a:ea typeface="微软雅黑" panose="020B0503020204020204" charset="-122"/>
              </a:rPr>
              <a:t>6G</a:t>
            </a:r>
            <a:r>
              <a:rPr lang="zh-CN" altLang="en-US" sz="1600">
                <a:solidFill>
                  <a:srgbClr val="FF0000"/>
                </a:solidFill>
                <a:latin typeface="Arial" panose="020B0604020202020204" pitchFamily="34" charset="0"/>
                <a:ea typeface="微软雅黑" panose="020B0503020204020204" charset="-122"/>
              </a:rPr>
              <a:t>等未来产业。加快制造业数字化转型。大力发展智能网联新能源汽车、人工智能手机和电脑、智能机器人等新一代智能终端以及智能制造装备</a:t>
            </a:r>
            <a:endParaRPr lang="en-US" altLang="zh-CN" sz="1600">
              <a:solidFill>
                <a:srgbClr val="FF0000"/>
              </a:solidFill>
              <a:latin typeface="Arial" panose="020B0604020202020204" pitchFamily="34" charset="0"/>
              <a:ea typeface="微软雅黑" panose="020B0503020204020204" charset="-122"/>
            </a:endParaRPr>
          </a:p>
          <a:p>
            <a:pPr algn="l"/>
            <a:r>
              <a:rPr lang="zh-CN" altLang="en-US" sz="1600">
                <a:latin typeface="Arial" panose="020B0604020202020204" pitchFamily="34" charset="0"/>
                <a:ea typeface="微软雅黑" panose="020B0503020204020204" charset="-122"/>
              </a:rPr>
              <a:t>教育：扩大高中阶段教育学位供给，逐步推行免费学前教育</a:t>
            </a:r>
            <a:endParaRPr lang="en-US" altLang="zh-CN" sz="1600">
              <a:latin typeface="Arial" panose="020B0604020202020204" pitchFamily="34" charset="0"/>
              <a:ea typeface="微软雅黑" panose="020B0503020204020204" charset="-122"/>
            </a:endParaRPr>
          </a:p>
          <a:p>
            <a:pPr algn="l"/>
            <a:r>
              <a:rPr lang="zh-CN" altLang="en-US" sz="1600">
                <a:latin typeface="Arial" panose="020B0604020202020204" pitchFamily="34" charset="0"/>
                <a:ea typeface="微软雅黑" panose="020B0503020204020204" charset="-122"/>
              </a:rPr>
              <a:t>市场环境：落实解决拖欠企业账款问题长效机制。开展规范涉企执法专项行动</a:t>
            </a:r>
            <a:endParaRPr lang="en-US" altLang="zh-CN" sz="1600">
              <a:latin typeface="Arial" panose="020B0604020202020204" pitchFamily="34" charset="0"/>
              <a:ea typeface="微软雅黑" panose="020B0503020204020204" charset="-122"/>
            </a:endParaRPr>
          </a:p>
          <a:p>
            <a:pPr algn="l"/>
            <a:r>
              <a:rPr lang="zh-CN" altLang="en-US" sz="1600">
                <a:solidFill>
                  <a:srgbClr val="FF0000"/>
                </a:solidFill>
                <a:latin typeface="Arial" panose="020B0604020202020204" pitchFamily="34" charset="0"/>
                <a:ea typeface="微软雅黑" panose="020B0503020204020204" charset="-122"/>
              </a:rPr>
              <a:t>开放：推动互联网、文化等领域有序开放，扩大电信、医疗、教育等领域开放试点</a:t>
            </a:r>
            <a:endParaRPr lang="en-US" altLang="zh-CN" sz="1600">
              <a:solidFill>
                <a:srgbClr val="FF0000"/>
              </a:solidFill>
              <a:latin typeface="Arial" panose="020B0604020202020204" pitchFamily="34" charset="0"/>
              <a:ea typeface="微软雅黑" panose="020B0503020204020204" charset="-122"/>
            </a:endParaRPr>
          </a:p>
          <a:p>
            <a:pPr algn="l"/>
            <a:r>
              <a:rPr lang="zh-CN" altLang="en-US" sz="1600">
                <a:latin typeface="Arial" panose="020B0604020202020204" pitchFamily="34" charset="0"/>
                <a:ea typeface="微软雅黑" panose="020B0503020204020204" charset="-122"/>
              </a:rPr>
              <a:t>住房：持续用力推动房地产市场止跌回稳。加力实施城中村和危旧房改造。推进收购存量商品房。继续做好保交房工作</a:t>
            </a:r>
            <a:endParaRPr lang="en-US" altLang="zh-CN" sz="1600">
              <a:latin typeface="Arial" panose="020B0604020202020204" pitchFamily="34" charset="0"/>
              <a:ea typeface="微软雅黑" panose="020B0503020204020204" charset="-122"/>
            </a:endParaRPr>
          </a:p>
          <a:p>
            <a:pPr algn="l"/>
            <a:r>
              <a:rPr lang="zh-CN" altLang="en-US" sz="1600">
                <a:latin typeface="Arial" panose="020B0604020202020204" pitchFamily="34" charset="0"/>
                <a:ea typeface="微软雅黑" panose="020B0503020204020204" charset="-122"/>
              </a:rPr>
              <a:t>乡村振兴：深入实施种业振兴行动。启动中央统筹下的粮食产销区省际横向利益补偿，加大对产粮大县支持。拓宽农民增收渠道</a:t>
            </a:r>
            <a:endParaRPr lang="en-US" altLang="zh-CN" sz="1600">
              <a:latin typeface="Arial" panose="020B0604020202020204" pitchFamily="34" charset="0"/>
              <a:ea typeface="微软雅黑" panose="020B0503020204020204" charset="-122"/>
            </a:endParaRPr>
          </a:p>
          <a:p>
            <a:pPr algn="l"/>
            <a:r>
              <a:rPr lang="zh-CN" altLang="en-US" sz="1600">
                <a:latin typeface="Arial" panose="020B0604020202020204" pitchFamily="34" charset="0"/>
                <a:ea typeface="微软雅黑" panose="020B0503020204020204" charset="-122"/>
              </a:rPr>
              <a:t>城镇化：推动将符合条件的农业转移人口纳入住房保障体系。持续推进城市更新和城镇老旧小区改造</a:t>
            </a:r>
            <a:endParaRPr lang="en-US" altLang="zh-CN" sz="1600">
              <a:latin typeface="Arial" panose="020B0604020202020204" pitchFamily="34" charset="0"/>
              <a:ea typeface="微软雅黑" panose="020B0503020204020204" charset="-122"/>
            </a:endParaRPr>
          </a:p>
          <a:p>
            <a:pPr algn="l"/>
            <a:r>
              <a:rPr lang="zh-CN" altLang="en-US" sz="1600">
                <a:latin typeface="Arial" panose="020B0604020202020204" pitchFamily="34" charset="0"/>
                <a:ea typeface="微软雅黑" panose="020B0503020204020204" charset="-122"/>
              </a:rPr>
              <a:t>生态：健全绿色消费激励机制，推动形成绿色低碳的生产方式和生活方式</a:t>
            </a:r>
            <a:endParaRPr lang="en-US" altLang="zh-CN" sz="1600">
              <a:latin typeface="Arial" panose="020B0604020202020204" pitchFamily="34" charset="0"/>
              <a:ea typeface="微软雅黑" panose="020B0503020204020204" charset="-122"/>
            </a:endParaRPr>
          </a:p>
          <a:p>
            <a:pPr algn="l"/>
            <a:r>
              <a:rPr lang="zh-CN" altLang="en-US" sz="1600">
                <a:latin typeface="Arial" panose="020B0604020202020204" pitchFamily="34" charset="0"/>
                <a:ea typeface="微软雅黑" panose="020B0503020204020204" charset="-122"/>
              </a:rPr>
              <a:t>就业：拓宽高校毕业生等青年就业创业渠道。加强灵活就业和新就业形态劳动者权益保障。提高技能人才待遇水平</a:t>
            </a:r>
            <a:endParaRPr lang="en-US" altLang="zh-CN" sz="1600">
              <a:latin typeface="Arial" panose="020B0604020202020204" pitchFamily="34" charset="0"/>
              <a:ea typeface="微软雅黑" panose="020B0503020204020204" charset="-122"/>
            </a:endParaRPr>
          </a:p>
          <a:p>
            <a:pPr algn="l"/>
            <a:r>
              <a:rPr lang="zh-CN" altLang="en-US" sz="1600">
                <a:latin typeface="Arial" panose="020B0604020202020204" pitchFamily="34" charset="0"/>
                <a:ea typeface="微软雅黑" panose="020B0503020204020204" charset="-122"/>
              </a:rPr>
              <a:t>医疗卫生：优化药品集采政策，强化质量评估和监管。居民医保和基本公共卫生服务经费人均财政补助标准分别再提高</a:t>
            </a:r>
            <a:r>
              <a:rPr lang="en-US" altLang="zh-CN" sz="1600">
                <a:latin typeface="Arial" panose="020B0604020202020204" pitchFamily="34" charset="0"/>
                <a:ea typeface="微软雅黑" panose="020B0503020204020204" charset="-122"/>
              </a:rPr>
              <a:t>30</a:t>
            </a:r>
            <a:r>
              <a:rPr lang="zh-CN" altLang="en-US" sz="1600">
                <a:latin typeface="Arial" panose="020B0604020202020204" pitchFamily="34" charset="0"/>
                <a:ea typeface="微软雅黑" panose="020B0503020204020204" charset="-122"/>
              </a:rPr>
              <a:t>元和</a:t>
            </a:r>
            <a:r>
              <a:rPr lang="en-US" altLang="zh-CN" sz="1600">
                <a:latin typeface="Arial" panose="020B0604020202020204" pitchFamily="34" charset="0"/>
                <a:ea typeface="微软雅黑" panose="020B0503020204020204" charset="-122"/>
              </a:rPr>
              <a:t>5</a:t>
            </a:r>
            <a:r>
              <a:rPr lang="zh-CN" altLang="en-US" sz="1600">
                <a:latin typeface="Arial" panose="020B0604020202020204" pitchFamily="34" charset="0"/>
                <a:ea typeface="微软雅黑" panose="020B0503020204020204" charset="-122"/>
              </a:rPr>
              <a:t>元</a:t>
            </a:r>
            <a:endParaRPr lang="en-US" altLang="zh-CN" sz="1600">
              <a:latin typeface="Arial" panose="020B0604020202020204" pitchFamily="34" charset="0"/>
              <a:ea typeface="微软雅黑" panose="020B0503020204020204" charset="-122"/>
            </a:endParaRPr>
          </a:p>
          <a:p>
            <a:pPr algn="l"/>
            <a:r>
              <a:rPr lang="zh-CN" altLang="en-US" sz="1600">
                <a:latin typeface="Arial" panose="020B0604020202020204" pitchFamily="34" charset="0"/>
                <a:ea typeface="微软雅黑" panose="020B0503020204020204" charset="-122"/>
              </a:rPr>
              <a:t>社会保障：城乡居民基础养老金最低标准再提高</a:t>
            </a:r>
            <a:r>
              <a:rPr lang="en-US" altLang="zh-CN" sz="1600">
                <a:latin typeface="Arial" panose="020B0604020202020204" pitchFamily="34" charset="0"/>
                <a:ea typeface="微软雅黑" panose="020B0503020204020204" charset="-122"/>
              </a:rPr>
              <a:t>20</a:t>
            </a:r>
            <a:r>
              <a:rPr lang="zh-CN" altLang="en-US" sz="1600">
                <a:latin typeface="Arial" panose="020B0604020202020204" pitchFamily="34" charset="0"/>
                <a:ea typeface="微软雅黑" panose="020B0503020204020204" charset="-122"/>
              </a:rPr>
              <a:t>元。制定促进生育政策，发放育儿补贴</a:t>
            </a:r>
            <a:endParaRPr lang="zh-CN" altLang="en-US" sz="1600">
              <a:latin typeface="Arial" panose="020B0604020202020204" pitchFamily="34" charset="0"/>
              <a:ea typeface="微软雅黑" panose="020B050302020402020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99820" y="911225"/>
            <a:ext cx="10436225" cy="4636135"/>
          </a:xfrm>
          <a:prstGeom prst="rect">
            <a:avLst/>
          </a:prstGeom>
          <a:noFill/>
        </p:spPr>
        <p:txBody>
          <a:bodyPr wrap="square" rtlCol="0">
            <a:noAutofit/>
          </a:bodyPr>
          <a:lstStyle/>
          <a:p>
            <a:r>
              <a:rPr lang="en-US" altLang="zh-CN" sz="2000" dirty="0"/>
              <a:t>1</a:t>
            </a:r>
            <a:r>
              <a:rPr lang="zh-CN" altLang="en-US" sz="2000" dirty="0"/>
              <a:t>、半导体：</a:t>
            </a:r>
            <a:endParaRPr lang="zh-CN" altLang="en-US" sz="2000" dirty="0"/>
          </a:p>
          <a:p>
            <a:r>
              <a:rPr lang="zh-CN" altLang="en-US" sz="2000" dirty="0"/>
              <a:t>新凯来作在</a:t>
            </a:r>
            <a:r>
              <a:rPr lang="en-US" altLang="zh-CN" sz="2000" dirty="0"/>
              <a:t>3</a:t>
            </a:r>
            <a:r>
              <a:rPr lang="zh-CN" altLang="en-US" sz="2000" dirty="0"/>
              <a:t>月</a:t>
            </a:r>
            <a:r>
              <a:rPr lang="en-US" altLang="zh-CN" sz="2000" dirty="0"/>
              <a:t>26-28</a:t>
            </a:r>
            <a:r>
              <a:rPr lang="zh-CN" altLang="en-US" sz="2000" dirty="0"/>
              <a:t>日的中国国际半导体展（</a:t>
            </a:r>
            <a:r>
              <a:rPr lang="en-US" altLang="zh-CN" sz="2000" dirty="0"/>
              <a:t>SEMICON China</a:t>
            </a:r>
            <a:r>
              <a:rPr lang="zh-CN" altLang="en-US" sz="2000" dirty="0"/>
              <a:t>）上首次亮相，携数十款自主研发的半导体设备重磅发布，引发了行业高度关注。</a:t>
            </a:r>
            <a:endParaRPr lang="zh-CN" altLang="en-US" sz="2000" dirty="0"/>
          </a:p>
          <a:p>
            <a:r>
              <a:rPr lang="en-US" altLang="zh-CN" sz="2000" dirty="0"/>
              <a:t>3</a:t>
            </a:r>
            <a:r>
              <a:rPr lang="zh-CN" altLang="en-US" sz="2000" dirty="0"/>
              <a:t>月</a:t>
            </a:r>
            <a:r>
              <a:rPr lang="en-US" altLang="zh-CN" sz="2000" dirty="0"/>
              <a:t>27</a:t>
            </a:r>
            <a:r>
              <a:rPr lang="zh-CN" altLang="en-US" sz="2000" dirty="0"/>
              <a:t>日消息，美光渠道和合作伙伴发函，确认了该企业将调涨</a:t>
            </a:r>
            <a:r>
              <a:rPr lang="en-US" altLang="zh-CN" sz="2000" dirty="0"/>
              <a:t> DRAM </a:t>
            </a:r>
            <a:r>
              <a:rPr lang="zh-CN" altLang="en-US" sz="2000" dirty="0"/>
              <a:t>内存与</a:t>
            </a:r>
            <a:r>
              <a:rPr lang="en-US" altLang="zh-CN" sz="2000" dirty="0"/>
              <a:t>NAND</a:t>
            </a:r>
            <a:r>
              <a:rPr lang="zh-CN" altLang="en-US" sz="2000" dirty="0"/>
              <a:t>闪存产品价格，美光此次涨价幅度将在</a:t>
            </a:r>
            <a:r>
              <a:rPr lang="en-US" altLang="zh-CN" sz="2000" dirty="0"/>
              <a:t>10%~15%</a:t>
            </a:r>
            <a:r>
              <a:rPr lang="zh-CN" altLang="en-US" sz="2000" dirty="0"/>
              <a:t>。</a:t>
            </a:r>
            <a:endParaRPr lang="zh-CN" altLang="en-US" sz="2000" dirty="0"/>
          </a:p>
          <a:p>
            <a:endParaRPr lang="zh-CN" altLang="en-US" sz="2000" dirty="0"/>
          </a:p>
          <a:p>
            <a:r>
              <a:rPr lang="en-US" altLang="zh-CN" sz="2000" dirty="0"/>
              <a:t>2</a:t>
            </a:r>
            <a:r>
              <a:rPr lang="zh-CN" altLang="en-US" sz="2000" dirty="0"/>
              <a:t>、化工：</a:t>
            </a:r>
            <a:endParaRPr lang="zh-CN" altLang="en-US" sz="2000" dirty="0"/>
          </a:p>
          <a:p>
            <a:r>
              <a:rPr lang="zh-CN" altLang="en-US" sz="2000" dirty="0"/>
              <a:t>近期，化工品涨价之声不断，双季戊四醇价格涨势更是惊人，短短半年时间涨幅高达</a:t>
            </a:r>
            <a:r>
              <a:rPr lang="en-US" altLang="zh-CN" sz="2000" dirty="0"/>
              <a:t>175%—215% </a:t>
            </a:r>
            <a:r>
              <a:rPr lang="zh-CN" altLang="en-US" sz="2000" dirty="0"/>
              <a:t>，仅今年以来涨幅就超过</a:t>
            </a:r>
            <a:r>
              <a:rPr lang="en-US" altLang="zh-CN" sz="2000" dirty="0"/>
              <a:t>30%</a:t>
            </a:r>
            <a:r>
              <a:rPr lang="zh-CN" altLang="en-US" sz="2000" dirty="0"/>
              <a:t>。不仅仅是双季戊四醇，化工品的涨价潮也扩散到了其他品种。今年以来硫酸、石油焦、硫磺、三氯甲烷等多种化工品涨价，其中硫酸、石油焦、硫磺等品种今年以来涨幅均超过</a:t>
            </a:r>
            <a:r>
              <a:rPr lang="en-US" altLang="zh-CN" sz="2000" dirty="0"/>
              <a:t>40%</a:t>
            </a:r>
            <a:r>
              <a:rPr lang="zh-CN" altLang="en-US" sz="2000" dirty="0"/>
              <a:t>。</a:t>
            </a:r>
            <a:endParaRPr lang="zh-CN" altLang="en-US" sz="20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今日热门消息解读</a:t>
            </a:r>
            <a:endParaRPr lang="zh-CN" altLang="en-US" sz="2400"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99820" y="911225"/>
            <a:ext cx="10436225" cy="4636135"/>
          </a:xfrm>
          <a:prstGeom prst="rect">
            <a:avLst/>
          </a:prstGeom>
          <a:noFill/>
        </p:spPr>
        <p:txBody>
          <a:bodyPr wrap="square" rtlCol="0">
            <a:noAutofit/>
          </a:bodyPr>
          <a:lstStyle/>
          <a:p>
            <a:r>
              <a:rPr lang="en-US" altLang="zh-CN" sz="2000" dirty="0"/>
              <a:t>3</a:t>
            </a:r>
            <a:r>
              <a:rPr lang="zh-CN" altLang="en-US" sz="2000" dirty="0"/>
              <a:t>、机器人：</a:t>
            </a:r>
            <a:endParaRPr lang="zh-CN" altLang="en-US" sz="2000" dirty="0"/>
          </a:p>
          <a:p>
            <a:r>
              <a:rPr lang="zh-CN" altLang="en-US" sz="2000" dirty="0"/>
              <a:t>继芯片、人工智能等产业之后，美国政府和国会接下来可能将考虑把智能机器人行业的发展纳入</a:t>
            </a:r>
            <a:r>
              <a:rPr lang="en-US" altLang="zh-CN" sz="2000" dirty="0"/>
              <a:t>“</a:t>
            </a:r>
            <a:r>
              <a:rPr lang="zh-CN" altLang="en-US" sz="2000" dirty="0"/>
              <a:t>国家战略</a:t>
            </a:r>
            <a:r>
              <a:rPr lang="en-US" altLang="zh-CN" sz="2000" dirty="0"/>
              <a:t>”</a:t>
            </a:r>
            <a:r>
              <a:rPr lang="zh-CN" altLang="en-US" sz="2000" dirty="0"/>
              <a:t>。日前，包括特斯拉、波士顿动力和敏捷机器人在内的多家美国机器人公司代表前往国会山，会见了美国议员，并敦促他们开启一项国家机器人战略，建立一个专注于促进机器人行业发展的联邦办公室，从而推动美国公司在全球竞争中开发下一代机器人。</a:t>
            </a:r>
            <a:endParaRPr lang="zh-CN" altLang="en-US" sz="2000" dirty="0"/>
          </a:p>
          <a:p>
            <a:endParaRPr lang="zh-CN" altLang="en-US" sz="2000" dirty="0"/>
          </a:p>
          <a:p>
            <a:r>
              <a:rPr lang="en-US" altLang="zh-CN" sz="2000" dirty="0"/>
              <a:t>4</a:t>
            </a:r>
            <a:r>
              <a:rPr lang="zh-CN" altLang="en-US" sz="2000" dirty="0"/>
              <a:t>、存储芯片：</a:t>
            </a:r>
            <a:endParaRPr lang="zh-CN" altLang="en-US" sz="2000" dirty="0"/>
          </a:p>
          <a:p>
            <a:r>
              <a:rPr lang="zh-CN" altLang="en-US" sz="2000" dirty="0"/>
              <a:t>全球知名的存储产品供应商闪迪（</a:t>
            </a:r>
            <a:r>
              <a:rPr lang="en-US" altLang="zh-CN" sz="2000" dirty="0"/>
              <a:t>SanDisk</a:t>
            </a:r>
            <a:r>
              <a:rPr lang="zh-CN" altLang="en-US" sz="2000" dirty="0"/>
              <a:t>）发予客户的涨价函披露。据称，闪迪将于今年</a:t>
            </a:r>
            <a:r>
              <a:rPr lang="en-US" altLang="zh-CN" sz="2000" dirty="0"/>
              <a:t>4</a:t>
            </a:r>
            <a:r>
              <a:rPr lang="zh-CN" altLang="en-US" sz="2000" dirty="0"/>
              <a:t>月</a:t>
            </a:r>
            <a:r>
              <a:rPr lang="en-US" altLang="zh-CN" sz="2000" dirty="0"/>
              <a:t>1</a:t>
            </a:r>
            <a:r>
              <a:rPr lang="zh-CN" altLang="en-US" sz="2000" dirty="0"/>
              <a:t>日开始实施涨价，涨幅将超</a:t>
            </a:r>
            <a:r>
              <a:rPr lang="en-US" altLang="zh-CN" sz="2000" dirty="0"/>
              <a:t>10%</a:t>
            </a:r>
            <a:r>
              <a:rPr lang="zh-CN" altLang="en-US" sz="2000" dirty="0"/>
              <a:t>，该举措适用于所有面向渠道和消费类产品。不仅如此，闪迪还预告将继续进行频繁的定价审查，预计在接下来的季度还会有额外的涨幅。</a:t>
            </a:r>
            <a:endParaRPr lang="zh-CN" altLang="en-US" sz="20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今日热门消息解读</a:t>
            </a:r>
            <a:endParaRPr lang="zh-CN" altLang="en-US" sz="2400"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37565" y="723900"/>
            <a:ext cx="10517505" cy="4833620"/>
          </a:xfrm>
          <a:prstGeom prst="rect">
            <a:avLst/>
          </a:prstGeom>
          <a:noFill/>
        </p:spPr>
        <p:txBody>
          <a:bodyPr wrap="square" rtlCol="0">
            <a:noAutofit/>
          </a:bodyPr>
          <a:lstStyle/>
          <a:p>
            <a:r>
              <a:rPr lang="en-US" altLang="zh-CN" sz="2000" dirty="0"/>
              <a:t>1</a:t>
            </a:r>
            <a:r>
              <a:rPr lang="zh-CN" altLang="en-US" sz="2000" dirty="0"/>
              <a:t>、国产算力、云计算：</a:t>
            </a:r>
            <a:endParaRPr lang="zh-CN" altLang="en-US" sz="2000" dirty="0"/>
          </a:p>
          <a:p>
            <a:r>
              <a:rPr lang="zh-CN" altLang="en-US" sz="2000" dirty="0"/>
              <a:t>三大运营商全部接入</a:t>
            </a:r>
            <a:r>
              <a:rPr lang="en-US" altLang="zh-CN" sz="2000" dirty="0"/>
              <a:t>DeepSeek</a:t>
            </a:r>
            <a:r>
              <a:rPr lang="zh-CN" altLang="en-US" sz="2000" dirty="0"/>
              <a:t>模型，阿里、腾讯、华为等巨头</a:t>
            </a:r>
            <a:r>
              <a:rPr lang="en-US" altLang="zh-CN" sz="2000" dirty="0"/>
              <a:t>AI</a:t>
            </a:r>
            <a:r>
              <a:rPr lang="zh-CN" altLang="en-US" sz="2000" dirty="0"/>
              <a:t>获新进展，</a:t>
            </a:r>
            <a:r>
              <a:rPr lang="en-US" altLang="zh-CN" sz="2000" dirty="0"/>
              <a:t>AI</a:t>
            </a:r>
            <a:r>
              <a:rPr lang="zh-CN" altLang="en-US" sz="2000" dirty="0"/>
              <a:t>云计算资本开支或将逐步提升。根据公开消息，苹果或将携手阿里巴巴开发国行版</a:t>
            </a:r>
            <a:r>
              <a:rPr lang="en-US" altLang="zh-CN" sz="2000" dirty="0"/>
              <a:t>iPhone AI</a:t>
            </a:r>
            <a:r>
              <a:rPr lang="zh-CN" altLang="en-US" sz="2000" dirty="0"/>
              <a:t>功能；腾讯</a:t>
            </a:r>
            <a:r>
              <a:rPr lang="en-US" altLang="zh-CN" sz="2000" dirty="0"/>
              <a:t>AI</a:t>
            </a:r>
            <a:r>
              <a:rPr lang="zh-CN" altLang="en-US" sz="2000" dirty="0"/>
              <a:t>助手</a:t>
            </a:r>
            <a:r>
              <a:rPr lang="en-US" altLang="zh-CN" sz="2000" dirty="0"/>
              <a:t>“</a:t>
            </a:r>
            <a:r>
              <a:rPr lang="zh-CN" altLang="en-US" sz="2000" dirty="0"/>
              <a:t>腾讯元宝</a:t>
            </a:r>
            <a:r>
              <a:rPr lang="en-US" altLang="zh-CN" sz="2000" dirty="0"/>
              <a:t>”</a:t>
            </a:r>
            <a:r>
              <a:rPr lang="zh-CN" altLang="en-US" sz="2000" dirty="0"/>
              <a:t>于</a:t>
            </a:r>
            <a:r>
              <a:rPr lang="en-US" altLang="zh-CN" sz="2000" dirty="0"/>
              <a:t>2025</a:t>
            </a:r>
            <a:r>
              <a:rPr lang="zh-CN" altLang="en-US" sz="2000" dirty="0"/>
              <a:t>年</a:t>
            </a:r>
            <a:r>
              <a:rPr lang="en-US" altLang="zh-CN" sz="2000" dirty="0"/>
              <a:t>2</a:t>
            </a:r>
            <a:r>
              <a:rPr lang="zh-CN" altLang="en-US" sz="2000" dirty="0"/>
              <a:t>月</a:t>
            </a:r>
            <a:r>
              <a:rPr lang="en-US" altLang="zh-CN" sz="2000" dirty="0"/>
              <a:t>13</a:t>
            </a:r>
            <a:r>
              <a:rPr lang="zh-CN" altLang="en-US" sz="2000" dirty="0"/>
              <a:t>日正式接入</a:t>
            </a:r>
            <a:r>
              <a:rPr lang="en-US" altLang="zh-CN" sz="2000" dirty="0"/>
              <a:t>DeepSeek-R1</a:t>
            </a:r>
            <a:r>
              <a:rPr lang="zh-CN" altLang="en-US" sz="2000" dirty="0"/>
              <a:t>满血版模型，</a:t>
            </a:r>
            <a:r>
              <a:rPr lang="en-US" altLang="zh-CN" sz="2000" dirty="0"/>
              <a:t>2025</a:t>
            </a:r>
            <a:r>
              <a:rPr lang="zh-CN" altLang="en-US" sz="2000" dirty="0"/>
              <a:t>年</a:t>
            </a:r>
            <a:r>
              <a:rPr lang="en-US" altLang="zh-CN" sz="2000" dirty="0"/>
              <a:t>2</a:t>
            </a:r>
            <a:r>
              <a:rPr lang="zh-CN" altLang="en-US" sz="2000" dirty="0"/>
              <a:t>月</a:t>
            </a:r>
            <a:r>
              <a:rPr lang="en-US" altLang="zh-CN" sz="2000" dirty="0"/>
              <a:t>15</a:t>
            </a:r>
            <a:r>
              <a:rPr lang="zh-CN" altLang="en-US" sz="2000" dirty="0"/>
              <a:t>日，根据公开信息，微信正在灰测接入</a:t>
            </a:r>
            <a:r>
              <a:rPr lang="en-US" altLang="zh-CN" sz="2000" dirty="0"/>
              <a:t>DeepSeek R1</a:t>
            </a:r>
            <a:r>
              <a:rPr lang="zh-CN" altLang="en-US" sz="2000" dirty="0"/>
              <a:t>模型，部分用户已经可以内测相关</a:t>
            </a:r>
            <a:r>
              <a:rPr lang="en-US" altLang="zh-CN" sz="2000" dirty="0"/>
              <a:t>AI</a:t>
            </a:r>
            <a:r>
              <a:rPr lang="zh-CN" altLang="en-US" sz="2000" dirty="0"/>
              <a:t>搜索功能；</a:t>
            </a:r>
            <a:r>
              <a:rPr lang="en-US" altLang="zh-CN" sz="2000" dirty="0"/>
              <a:t>2025</a:t>
            </a:r>
            <a:r>
              <a:rPr lang="zh-CN" altLang="en-US" sz="2000" dirty="0"/>
              <a:t>年</a:t>
            </a:r>
            <a:r>
              <a:rPr lang="en-US" altLang="zh-CN" sz="2000" dirty="0"/>
              <a:t>2</a:t>
            </a:r>
            <a:r>
              <a:rPr lang="zh-CN" altLang="en-US" sz="2000" dirty="0"/>
              <a:t>月</a:t>
            </a:r>
            <a:r>
              <a:rPr lang="en-US" altLang="zh-CN" sz="2000" dirty="0"/>
              <a:t>12</a:t>
            </a:r>
            <a:r>
              <a:rPr lang="zh-CN" altLang="en-US" sz="2000" dirty="0"/>
              <a:t>日，华为云宣布正式上线</a:t>
            </a:r>
            <a:r>
              <a:rPr lang="en-US" altLang="zh-CN" sz="2000" dirty="0"/>
              <a:t>DeepSeek V3/R1 671B“</a:t>
            </a:r>
            <a:r>
              <a:rPr lang="zh-CN" altLang="en-US" sz="2000" dirty="0"/>
              <a:t>满血版</a:t>
            </a:r>
            <a:r>
              <a:rPr lang="en-US" altLang="zh-CN" sz="2000" dirty="0"/>
              <a:t>”</a:t>
            </a:r>
            <a:r>
              <a:rPr lang="zh-CN" altLang="en-US" sz="2000" dirty="0"/>
              <a:t>大模型。</a:t>
            </a:r>
            <a:endParaRPr lang="zh-CN" altLang="en-US" sz="2000" dirty="0"/>
          </a:p>
          <a:p>
            <a:r>
              <a:rPr lang="zh-CN" altLang="en-US" sz="2000" dirty="0"/>
              <a:t>创新牛、科技牛正式启航</a:t>
            </a:r>
            <a:endParaRPr lang="zh-CN" altLang="en-US" sz="2000" dirty="0"/>
          </a:p>
          <a:p>
            <a:endParaRPr lang="zh-CN" altLang="en-US" sz="2000" dirty="0"/>
          </a:p>
          <a:p>
            <a:endParaRPr lang="en-US" altLang="zh-CN" sz="2000" dirty="0"/>
          </a:p>
          <a:p>
            <a:r>
              <a:rPr lang="en-US" altLang="zh-CN" sz="2000" dirty="0"/>
              <a:t>2</a:t>
            </a:r>
            <a:r>
              <a:rPr lang="zh-CN" altLang="en-US" sz="2000" dirty="0"/>
              <a:t>、机器人：</a:t>
            </a:r>
            <a:endParaRPr lang="zh-CN" altLang="en-US" sz="2000" dirty="0"/>
          </a:p>
          <a:p>
            <a:endParaRPr lang="zh-CN" altLang="en-US" sz="2000" dirty="0"/>
          </a:p>
          <a:p>
            <a:r>
              <a:rPr lang="zh-CN" altLang="en-US" sz="2000" dirty="0"/>
              <a:t>黄仁勋：</a:t>
            </a:r>
            <a:r>
              <a:rPr lang="en-US" altLang="zh-CN" sz="2000" dirty="0"/>
              <a:t>AI</a:t>
            </a:r>
            <a:r>
              <a:rPr lang="zh-CN" altLang="en-US" sz="2000" dirty="0"/>
              <a:t>正掀起科学革命</a:t>
            </a:r>
            <a:r>
              <a:rPr lang="en-US" altLang="zh-CN" sz="2000" dirty="0"/>
              <a:t> </a:t>
            </a:r>
            <a:r>
              <a:rPr lang="zh-CN" altLang="en-US" sz="2000" dirty="0"/>
              <a:t>机器人时代正在到来；</a:t>
            </a:r>
            <a:endParaRPr lang="zh-CN" altLang="en-US" sz="2000" dirty="0"/>
          </a:p>
          <a:p>
            <a:endParaRPr lang="zh-CN" altLang="en-US" sz="2000" dirty="0"/>
          </a:p>
          <a:p>
            <a:r>
              <a:rPr lang="zh-CN" altLang="en-US" sz="2000" dirty="0"/>
              <a:t>全球巨头投资入局：华为、宁德时代、特斯拉、英伟达、微软纷纷巨资投资机器人</a:t>
            </a:r>
            <a:endParaRPr lang="zh-CN" altLang="en-US" sz="2000" dirty="0"/>
          </a:p>
          <a:p>
            <a:endParaRPr lang="zh-CN" altLang="en-US" sz="2000" dirty="0"/>
          </a:p>
          <a:p>
            <a:r>
              <a:rPr lang="zh-CN" altLang="en-US" sz="2000" dirty="0"/>
              <a:t>宇树机器人性能持续加速突破</a:t>
            </a:r>
            <a:endParaRPr lang="zh-CN" altLang="en-US" sz="2000" dirty="0"/>
          </a:p>
          <a:p>
            <a:endParaRPr lang="zh-CN" altLang="en-US" sz="2000" dirty="0"/>
          </a:p>
          <a:p>
            <a:endParaRPr lang="zh-CN" altLang="en-US" sz="2000" dirty="0"/>
          </a:p>
          <a:p>
            <a:endParaRPr lang="zh-CN" altLang="en-US" sz="2000" dirty="0"/>
          </a:p>
          <a:p>
            <a:endParaRPr lang="zh-CN" altLang="en-US" sz="2000" dirty="0"/>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关注热点板块</a:t>
            </a:r>
            <a:endParaRPr lang="zh-CN" altLang="en-US" sz="2400"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73455" y="960120"/>
            <a:ext cx="10753725" cy="5151755"/>
          </a:xfrm>
          <a:prstGeom prst="rect">
            <a:avLst/>
          </a:prstGeom>
          <a:noFill/>
        </p:spPr>
        <p:txBody>
          <a:bodyPr wrap="square" rtlCol="0">
            <a:noAutofit/>
          </a:bodyPr>
          <a:lstStyle/>
          <a:p>
            <a:r>
              <a:rPr lang="en-US" altLang="zh-CN" sz="2000" dirty="0"/>
              <a:t>3</a:t>
            </a:r>
            <a:r>
              <a:rPr lang="zh-CN" altLang="en-US" sz="2000" dirty="0"/>
              <a:t>、</a:t>
            </a:r>
            <a:r>
              <a:rPr lang="en-US" altLang="zh-CN" sz="2000" dirty="0"/>
              <a:t>DeepSeek</a:t>
            </a:r>
            <a:r>
              <a:rPr lang="zh-CN" altLang="en-US" sz="2000" dirty="0"/>
              <a:t>产业链：</a:t>
            </a:r>
            <a:endParaRPr lang="zh-CN" altLang="en-US" sz="2000" dirty="0"/>
          </a:p>
          <a:p>
            <a:r>
              <a:rPr lang="zh-CN" altLang="en-US" sz="2000" dirty="0"/>
              <a:t>微信搜一搜在调用混元大模型丰富</a:t>
            </a:r>
            <a:r>
              <a:rPr lang="en-US" altLang="zh-CN" sz="2000" dirty="0"/>
              <a:t> AI </a:t>
            </a:r>
            <a:r>
              <a:rPr lang="zh-CN" altLang="en-US" sz="2000" dirty="0"/>
              <a:t>搜索的同时，近日正式灰度测试接入</a:t>
            </a:r>
            <a:r>
              <a:rPr lang="en-US" altLang="zh-CN" sz="2000" dirty="0"/>
              <a:t>DeepSeek</a:t>
            </a:r>
            <a:r>
              <a:rPr lang="zh-CN" altLang="en-US" sz="2000" dirty="0"/>
              <a:t>。被灰度到的用户，可在对话框顶部搜索入口，看到</a:t>
            </a:r>
            <a:r>
              <a:rPr lang="en-US" altLang="zh-CN" sz="2000" dirty="0"/>
              <a:t>“AI</a:t>
            </a:r>
            <a:r>
              <a:rPr lang="zh-CN" altLang="en-US" sz="2000" dirty="0"/>
              <a:t>搜索</a:t>
            </a:r>
            <a:r>
              <a:rPr lang="en-US" altLang="zh-CN" sz="2000" dirty="0"/>
              <a:t>”</a:t>
            </a:r>
            <a:r>
              <a:rPr lang="zh-CN" altLang="en-US" sz="2000" dirty="0"/>
              <a:t>字样，点击进入后，可免费使用</a:t>
            </a:r>
            <a:r>
              <a:rPr lang="en-US" altLang="zh-CN" sz="2000" dirty="0"/>
              <a:t>DeepSeek-R1</a:t>
            </a:r>
            <a:r>
              <a:rPr lang="zh-CN" altLang="en-US" sz="2000" dirty="0"/>
              <a:t>满血版模型。除了微信，腾讯多个产品正在探索接入</a:t>
            </a:r>
            <a:r>
              <a:rPr lang="en-US" altLang="zh-CN" sz="2000" dirty="0"/>
              <a:t>DeepSeek</a:t>
            </a:r>
            <a:r>
              <a:rPr lang="zh-CN" altLang="en-US" sz="2000" dirty="0"/>
              <a:t>。</a:t>
            </a:r>
            <a:endParaRPr lang="zh-CN" altLang="en-US" sz="2000" dirty="0"/>
          </a:p>
          <a:p>
            <a:endParaRPr lang="en-US" altLang="zh-CN" sz="2000" dirty="0"/>
          </a:p>
          <a:p>
            <a:r>
              <a:rPr lang="en-US" altLang="zh-CN" sz="2000" dirty="0"/>
              <a:t>4</a:t>
            </a:r>
            <a:r>
              <a:rPr lang="zh-CN" altLang="en-US" sz="2000" dirty="0"/>
              <a:t>、数字经济、</a:t>
            </a:r>
            <a:r>
              <a:rPr lang="en-US" altLang="zh-CN" sz="2000" dirty="0"/>
              <a:t>AI </a:t>
            </a:r>
            <a:r>
              <a:rPr lang="zh-CN" altLang="en-US" sz="2000" dirty="0"/>
              <a:t>应用：</a:t>
            </a:r>
            <a:endParaRPr lang="zh-CN" altLang="en-US" sz="2000" dirty="0"/>
          </a:p>
          <a:p>
            <a:r>
              <a:rPr lang="zh-CN" altLang="en-US" sz="2000" dirty="0"/>
              <a:t>国常会会议提出，发展平台经济事关扩内需、稳就业、惠民生，事关赋能实体经济、发展新质生产力。要加大政策支持力度，壮大工业互联网平台体系，支持消费互联网平台企业挖掘市场潜力，</a:t>
            </a:r>
            <a:r>
              <a:rPr lang="zh-CN" altLang="en-US" sz="2000" dirty="0">
                <a:solidFill>
                  <a:srgbClr val="FF0000"/>
                </a:solidFill>
              </a:rPr>
              <a:t>强化平台经济领域数据要素供给</a:t>
            </a:r>
            <a:r>
              <a:rPr lang="zh-CN" altLang="en-US" sz="2000" dirty="0"/>
              <a:t>，促进数据依法有序跨境流动，增强平台经济领域政策与宏观政策取向一致性。</a:t>
            </a:r>
            <a:endParaRPr lang="zh-CN" altLang="en-US" sz="2000" dirty="0"/>
          </a:p>
          <a:p>
            <a:endParaRPr lang="zh-CN" altLang="en-US" sz="2000" dirty="0"/>
          </a:p>
          <a:p>
            <a:r>
              <a:rPr lang="en-US" altLang="zh-CN" sz="2000" dirty="0"/>
              <a:t>AI</a:t>
            </a:r>
            <a:r>
              <a:rPr lang="zh-CN" altLang="en-US" sz="2000" dirty="0"/>
              <a:t>应用、</a:t>
            </a:r>
            <a:r>
              <a:rPr lang="en-US" altLang="zh-CN" sz="2000" dirty="0"/>
              <a:t>AI</a:t>
            </a:r>
            <a:r>
              <a:rPr lang="zh-CN" altLang="en-US" sz="2000" dirty="0"/>
              <a:t>营销、</a:t>
            </a:r>
            <a:r>
              <a:rPr lang="en-US" altLang="zh-CN" sz="2000" dirty="0"/>
              <a:t>AI</a:t>
            </a:r>
            <a:r>
              <a:rPr lang="zh-CN" altLang="en-US" sz="2000" dirty="0"/>
              <a:t>广告开始逐渐爆发</a:t>
            </a:r>
            <a:endParaRPr lang="zh-CN" altLang="en-US" sz="2000" dirty="0"/>
          </a:p>
          <a:p>
            <a:endParaRPr lang="zh-CN" altLang="en-US" sz="2000" dirty="0"/>
          </a:p>
          <a:p>
            <a:endParaRPr lang="zh-CN" altLang="en-US" sz="2000" dirty="0"/>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关注热点板块</a:t>
            </a:r>
            <a:endParaRPr lang="zh-CN" altLang="en-US" sz="2400"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p:nvPr/>
        </p:nvPicPr>
        <p:blipFill>
          <a:blip r:embed="rId1"/>
          <a:stretch>
            <a:fillRect/>
          </a:stretch>
        </p:blipFill>
        <p:spPr>
          <a:xfrm>
            <a:off x="-145415" y="-635"/>
            <a:ext cx="12273915" cy="674497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70685" y="1214755"/>
            <a:ext cx="9865360" cy="3655695"/>
          </a:xfrm>
          <a:prstGeom prst="rect">
            <a:avLst/>
          </a:prstGeom>
          <a:noFill/>
        </p:spPr>
        <p:txBody>
          <a:bodyPr wrap="square" rtlCol="0">
            <a:noAutofit/>
          </a:bodyPr>
          <a:lstStyle/>
          <a:p>
            <a:r>
              <a:rPr lang="zh-CN" sz="2400" dirty="0"/>
              <a:t>仓位：五成</a:t>
            </a:r>
            <a:r>
              <a:rPr lang="en-US" altLang="zh-CN" sz="2400" dirty="0"/>
              <a:t>——</a:t>
            </a:r>
            <a:r>
              <a:rPr lang="zh-CN" altLang="en-US" sz="2400" dirty="0"/>
              <a:t>七成</a:t>
            </a:r>
            <a:endParaRPr lang="zh-CN" sz="2400" dirty="0"/>
          </a:p>
          <a:p>
            <a:endParaRPr lang="zh-CN" altLang="en-US" sz="2400" dirty="0"/>
          </a:p>
          <a:p>
            <a:r>
              <a:rPr lang="zh-CN" altLang="en-US" sz="2400" dirty="0"/>
              <a:t>策略：两个中线个股，两个短线个股</a:t>
            </a:r>
            <a:endParaRPr lang="zh-CN" altLang="en-US" sz="2400" dirty="0"/>
          </a:p>
          <a:p>
            <a:r>
              <a:rPr lang="zh-CN" altLang="en-US" sz="2400" dirty="0"/>
              <a:t> </a:t>
            </a:r>
            <a:r>
              <a:rPr lang="en-US" altLang="zh-CN" sz="2400" dirty="0"/>
              <a:t>            </a:t>
            </a:r>
            <a:endParaRPr lang="en-US" altLang="zh-CN" sz="2400" dirty="0"/>
          </a:p>
          <a:p>
            <a:r>
              <a:rPr lang="en-US" altLang="zh-CN" sz="2400" dirty="0"/>
              <a:t>             </a:t>
            </a:r>
            <a:r>
              <a:rPr lang="zh-CN" altLang="en-US" sz="2400" dirty="0"/>
              <a:t>或者，三个中线、吃波段收益，一个短线</a:t>
            </a:r>
            <a:endParaRPr lang="zh-CN" altLang="en-US" sz="2400" dirty="0"/>
          </a:p>
          <a:p>
            <a:endParaRPr lang="zh-CN" altLang="en-US" sz="2400" dirty="0"/>
          </a:p>
          <a:p>
            <a:r>
              <a:rPr lang="en-US" altLang="zh-CN" sz="2400" dirty="0"/>
              <a:t>             </a:t>
            </a:r>
            <a:r>
              <a:rPr lang="zh-CN" altLang="en-US" sz="2400" dirty="0"/>
              <a:t>剩余资金灵活做</a:t>
            </a:r>
            <a:r>
              <a:rPr lang="en-US" altLang="zh-CN" sz="2400" dirty="0"/>
              <a:t>T</a:t>
            </a:r>
            <a:endParaRPr lang="zh-CN" altLang="en-US" sz="2400" dirty="0"/>
          </a:p>
          <a:p>
            <a:endParaRPr lang="zh-CN" altLang="en-US" sz="2400" dirty="0"/>
          </a:p>
          <a:p>
            <a:endParaRPr lang="zh-CN" altLang="en-US" sz="2400" dirty="0"/>
          </a:p>
          <a:p>
            <a:endParaRPr lang="zh-CN" altLang="en-US" sz="2400" dirty="0"/>
          </a:p>
          <a:p>
            <a:endParaRPr lang="en-US" altLang="zh-CN" sz="2400" dirty="0"/>
          </a:p>
          <a:p>
            <a:endParaRPr lang="zh-CN" altLang="en-US" sz="2400" dirty="0"/>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操作策略</a:t>
            </a:r>
            <a:endParaRPr lang="zh-CN" altLang="en-US" sz="2400" dirty="0">
              <a:solidFill>
                <a:schemeClr val="bg1"/>
              </a:solidFill>
            </a:endParaRPr>
          </a:p>
        </p:txBody>
      </p:sp>
    </p:spTree>
  </p:cSld>
  <p:clrMapOvr>
    <a:masterClrMapping/>
  </p:clrMapOvr>
</p:sld>
</file>

<file path=ppt/tags/tag1.xml><?xml version="1.0" encoding="utf-8"?>
<p:tagLst xmlns:p="http://schemas.openxmlformats.org/presentationml/2006/main">
  <p:tag name="KSO_WM_UNIT_PLACING_PICTURE_USER_VIEWPORT" val="{&quot;height&quot;:10168,&quot;width&quot;:18489}"/>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5.xml><?xml version="1.0" encoding="utf-8"?>
<p:tagLst xmlns:p="http://schemas.openxmlformats.org/presentationml/2006/main">
  <p:tag name="KSO_WM_BEAUTIFY_FLAG" val="#wm#"/>
  <p:tag name="KSO_WM_TEMPLATE_CATEGORY" val="custom"/>
  <p:tag name="KSO_WM_TEMPLATE_INDEX" val="20205081"/>
</p:tagLst>
</file>

<file path=ppt/tags/tag16.xml><?xml version="1.0" encoding="utf-8"?>
<p:tagLst xmlns:p="http://schemas.openxmlformats.org/presentationml/2006/main">
  <p:tag name="KSO_WM_BEAUTIFY_FLAG" val="#wm#"/>
  <p:tag name="KSO_WM_TEMPLATE_CATEGORY" val="custom"/>
  <p:tag name="KSO_WM_TEMPLATE_INDEX" val="20205081"/>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UNIT_PLACING_PICTURE_USER_VIEWPORT" val="{&quot;height&quot;:520,&quot;width&quot;:2400}"/>
</p:tagLst>
</file>

<file path=ppt/tags/tag20.xml><?xml version="1.0" encoding="utf-8"?>
<p:tagLst xmlns:p="http://schemas.openxmlformats.org/presentationml/2006/main">
  <p:tag name="KSO_WM_BEAUTIFY_FLAG" val="#wm#"/>
  <p:tag name="KSO_WM_TEMPLATE_CATEGORY" val="custom"/>
  <p:tag name="KSO_WM_TEMPLATE_INDEX" val="20205081"/>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24.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25.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26.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wm#"/>
  <p:tag name="KSO_WM_TEMPLATE_CATEGORY" val="custom"/>
  <p:tag name="KSO_WM_TEMPLATE_INDEX" val="20205081"/>
</p:tagLst>
</file>

<file path=ppt/tags/tag29.xml><?xml version="1.0" encoding="utf-8"?>
<p:tagLst xmlns:p="http://schemas.openxmlformats.org/presentationml/2006/main">
  <p:tag name="COMMONDATA" val="eyJoZGlkIjoiOTAzOTQ3MTIxNjU3MzE4MjhmYTQyMTMwMmMzMTJiOWQifQ=="/>
  <p:tag name="commondata" val="eyJoZGlkIjoiNjMzMjYwMjkzODUxNmM2MmM0YjA0NGU5OGU1OGIwOGMifQ=="/>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WPS">
  <a:themeElements>
    <a:clrScheme name="WPS">
      <a:dk1>
        <a:srgbClr val="000000"/>
      </a:dk1>
      <a:lt1>
        <a:srgbClr val="FFFFFF"/>
      </a:lt1>
      <a:dk2>
        <a:srgbClr val="0F1423"/>
      </a:dk2>
      <a:lt2>
        <a:srgbClr val="FFFFFF"/>
      </a:lt2>
      <a:accent1>
        <a:srgbClr val="4874CB"/>
      </a:accent1>
      <a:accent2>
        <a:srgbClr val="E6724B"/>
      </a:accent2>
      <a:accent3>
        <a:srgbClr val="EFBB1F"/>
      </a:accent3>
      <a:accent4>
        <a:srgbClr val="75BD42"/>
      </a:accent4>
      <a:accent5>
        <a:srgbClr val="30C0B4"/>
      </a:accent5>
      <a:accent6>
        <a:srgbClr val="E05269"/>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2841</Words>
  <Application>WPS 演示</Application>
  <PresentationFormat>宽屏</PresentationFormat>
  <Paragraphs>143</Paragraphs>
  <Slides>23</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23</vt:i4>
      </vt:variant>
    </vt:vector>
  </HeadingPairs>
  <TitlesOfParts>
    <vt:vector size="37" baseType="lpstr">
      <vt:lpstr>Arial</vt:lpstr>
      <vt:lpstr>宋体</vt:lpstr>
      <vt:lpstr>Wingdings</vt:lpstr>
      <vt:lpstr>思源黑体 CN Medium</vt:lpstr>
      <vt:lpstr>黑体</vt:lpstr>
      <vt:lpstr>思源黑体 CN Heavy</vt:lpstr>
      <vt:lpstr>思源黑体 CN Bold</vt:lpstr>
      <vt:lpstr>微软雅黑</vt:lpstr>
      <vt:lpstr>Calibri</vt:lpstr>
      <vt:lpstr>Arial Unicode MS</vt:lpstr>
      <vt:lpstr>等线</vt:lpstr>
      <vt:lpstr>思源黑体 CN Normal</vt:lpstr>
      <vt:lpstr>Wingdings</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风口阻击二维码</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A陈小渊</cp:lastModifiedBy>
  <cp:revision>137</cp:revision>
  <dcterms:created xsi:type="dcterms:W3CDTF">2024-06-11T06:30:00Z</dcterms:created>
  <dcterms:modified xsi:type="dcterms:W3CDTF">2025-03-28T01:09:08Z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C7704E933E1A4A679033E90DEAB49B71_12</vt:lpwstr>
  </property>
  <property fmtid="{D5CDD505-2E9C-101B-9397-08002B2CF9AE}" pid="3" name="KSOProductBuildVer">
    <vt:lpwstr>2052-12.1.0.20305</vt:lpwstr>
  </property>
</Properties>
</file>