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55" r:id="rId9"/>
    <p:sldId id="4456" r:id="rId10"/>
    <p:sldId id="4457" r:id="rId11"/>
    <p:sldId id="4458" r:id="rId12"/>
    <p:sldId id="4442" r:id="rId13"/>
    <p:sldId id="4459" r:id="rId14"/>
    <p:sldId id="4444" r:id="rId15"/>
    <p:sldId id="4452" r:id="rId16"/>
    <p:sldId id="4454" r:id="rId17"/>
    <p:sldId id="4453" r:id="rId18"/>
    <p:sldId id="427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7.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5.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2" name="图片 1"/>
          <p:cNvPicPr>
            <a:picLocks noChangeAspect="1"/>
          </p:cNvPicPr>
          <p:nvPr/>
        </p:nvPicPr>
        <p:blipFill>
          <a:blip r:embed="rId1"/>
          <a:stretch>
            <a:fillRect/>
          </a:stretch>
        </p:blipFill>
        <p:spPr>
          <a:xfrm>
            <a:off x="1271270" y="676275"/>
            <a:ext cx="9648825" cy="5505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83150" y="77470"/>
            <a:ext cx="3675380" cy="572770"/>
          </a:xfrm>
          <a:prstGeom prst="rect">
            <a:avLst/>
          </a:prstGeom>
          <a:noFill/>
        </p:spPr>
        <p:txBody>
          <a:bodyPr wrap="square" rtlCol="0">
            <a:noAutofit/>
          </a:bodyPr>
          <a:lstStyle/>
          <a:p>
            <a:r>
              <a:rPr lang="zh-CN" altLang="en-US" sz="2400" dirty="0">
                <a:solidFill>
                  <a:schemeClr val="bg1"/>
                </a:solidFill>
              </a:rPr>
              <a:t>风口彩蛋</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57300" y="690245"/>
            <a:ext cx="9677400" cy="5476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、有色：</a:t>
            </a:r>
            <a:endParaRPr lang="zh-CN" altLang="en-US" sz="2000" dirty="0"/>
          </a:p>
          <a:p>
            <a:r>
              <a:rPr lang="zh-CN" altLang="en-US" sz="2000" dirty="0"/>
              <a:t>海湾国家巴林和阿拉伯联合酋长国境内两家大型铝厂近日分别证实遭到伊朗方面袭击。袭击造成人员受伤和财产损失。中东出口的铝产品约占全球供应一成，可能会对市场造成一定冲击。</a:t>
            </a:r>
            <a:endParaRPr lang="zh-CN" altLang="en-US" sz="2000" dirty="0"/>
          </a:p>
          <a:p>
            <a:endParaRPr lang="zh-CN" altLang="en-US" sz="2000" dirty="0"/>
          </a:p>
          <a:p>
            <a:r>
              <a:rPr lang="en-US" altLang="zh-CN" sz="2000" dirty="0"/>
              <a:t>2</a:t>
            </a:r>
            <a:r>
              <a:rPr lang="zh-CN" altLang="en-US" sz="2000" dirty="0"/>
              <a:t>、医药：</a:t>
            </a:r>
            <a:endParaRPr lang="zh-CN" altLang="en-US" sz="2000" dirty="0"/>
          </a:p>
          <a:p>
            <a:endParaRPr lang="zh-CN" altLang="en-US" sz="2000" dirty="0"/>
          </a:p>
          <a:p>
            <a:r>
              <a:rPr lang="zh-CN" altLang="en-US" sz="2000" dirty="0"/>
              <a:t>据中国科学院高能物理研究所消息，大科学装置中国散裂中子源近日首次实现医用级阿尔法同位素居里级量产，将加速我国自主化阿尔法核药从实验室走向临床应用。阿尔法同位素凭借</a:t>
            </a:r>
            <a:r>
              <a:rPr lang="en-US" altLang="zh-CN" sz="2000" dirty="0"/>
              <a:t>“</a:t>
            </a:r>
            <a:r>
              <a:rPr lang="zh-CN" altLang="en-US" sz="2000" dirty="0"/>
              <a:t>高能短程</a:t>
            </a:r>
            <a:r>
              <a:rPr lang="en-US" altLang="zh-CN" sz="2000" dirty="0"/>
              <a:t>”</a:t>
            </a:r>
            <a:r>
              <a:rPr lang="zh-CN" altLang="en-US" sz="2000" dirty="0"/>
              <a:t>的独特优势，能精准杀伤癌细胞且对周围健康组织损伤极小，是肿瘤治疗的利器，特别是对中晚期肿瘤靶向治疗具有重要临床价值。</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701655" cy="4636135"/>
          </a:xfrm>
          <a:prstGeom prst="rect">
            <a:avLst/>
          </a:prstGeom>
          <a:noFill/>
        </p:spPr>
        <p:txBody>
          <a:bodyPr wrap="square" rtlCol="0">
            <a:noAutofit/>
          </a:bodyPr>
          <a:lstStyle/>
          <a:p>
            <a:r>
              <a:rPr lang="en-US" altLang="zh-CN" sz="2000" dirty="0"/>
              <a:t>3</a:t>
            </a:r>
            <a:r>
              <a:rPr lang="zh-CN" altLang="en-US" sz="2000" dirty="0"/>
              <a:t>、智能驾驶：</a:t>
            </a:r>
            <a:endParaRPr lang="zh-CN" altLang="en-US" sz="2000" dirty="0"/>
          </a:p>
          <a:p>
            <a:endParaRPr lang="en-US" altLang="zh-CN" sz="2000" dirty="0"/>
          </a:p>
          <a:p>
            <a:r>
              <a:rPr lang="zh-CN" altLang="en-US" sz="2000" dirty="0"/>
              <a:t>据媒体报道，北京已在全国率先启动智能网联新能源汽车商业保险产品开发应用。新产品基本沿用现有的新能源商业车险体系，按照</a:t>
            </a:r>
            <a:r>
              <a:rPr lang="en-US" altLang="zh-CN" sz="2000" dirty="0"/>
              <a:t>“</a:t>
            </a:r>
            <a:r>
              <a:rPr lang="zh-CN" altLang="en-US" sz="2000" dirty="0"/>
              <a:t>总体稳定、部分优化</a:t>
            </a:r>
            <a:r>
              <a:rPr lang="en-US" altLang="zh-CN" sz="2000" dirty="0"/>
              <a:t>”</a:t>
            </a:r>
            <a:r>
              <a:rPr lang="zh-CN" altLang="en-US" sz="2000" dirty="0"/>
              <a:t>的原则，主要为消费者和汽车企业关心的特定智驾场景、软硬件损失等提供风险保障，可以统一适配</a:t>
            </a:r>
            <a:r>
              <a:rPr lang="en-US" altLang="zh-CN" sz="2000" dirty="0"/>
              <a:t>L2</a:t>
            </a:r>
            <a:r>
              <a:rPr lang="zh-CN" altLang="en-US" sz="2000" dirty="0"/>
              <a:t>至</a:t>
            </a:r>
            <a:r>
              <a:rPr lang="en-US" altLang="zh-CN" sz="2000" dirty="0"/>
              <a:t>L4</a:t>
            </a:r>
            <a:r>
              <a:rPr lang="zh-CN" altLang="en-US" sz="2000" dirty="0"/>
              <a:t>全级别智能网联新能源汽车。</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算电协同</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85445" y="1156970"/>
            <a:ext cx="11420475" cy="4543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5250" y="189865"/>
            <a:ext cx="4264660" cy="460375"/>
          </a:xfrm>
          <a:prstGeom prst="rect">
            <a:avLst/>
          </a:prstGeom>
          <a:noFill/>
        </p:spPr>
        <p:txBody>
          <a:bodyPr wrap="square" rtlCol="0">
            <a:spAutoFit/>
          </a:bodyPr>
          <a:lstStyle/>
          <a:p>
            <a:r>
              <a:rPr lang="zh-CN" altLang="en-US" sz="2400" dirty="0">
                <a:solidFill>
                  <a:schemeClr val="bg1"/>
                </a:solidFill>
              </a:rPr>
              <a:t>词元经济</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798195" y="864870"/>
            <a:ext cx="10819765" cy="53263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1255</Words>
  <Application>WPS 演示</Application>
  <PresentationFormat>宽屏</PresentationFormat>
  <Paragraphs>118</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430</cp:revision>
  <dcterms:created xsi:type="dcterms:W3CDTF">2024-06-11T06:30:00Z</dcterms:created>
  <dcterms:modified xsi:type="dcterms:W3CDTF">2026-03-30T00:41:02Z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