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68" r:id="rId2"/>
    <p:sldId id="877" r:id="rId3"/>
    <p:sldId id="1260" r:id="rId4"/>
    <p:sldId id="1252" r:id="rId5"/>
    <p:sldId id="1265" r:id="rId6"/>
    <p:sldId id="1266" r:id="rId7"/>
    <p:sldId id="1234" r:id="rId8"/>
    <p:sldId id="1162" r:id="rId9"/>
    <p:sldId id="1232" r:id="rId10"/>
    <p:sldId id="1224" r:id="rId11"/>
    <p:sldId id="1264" r:id="rId12"/>
    <p:sldId id="1163" r:id="rId13"/>
    <p:sldId id="1259" r:id="rId14"/>
    <p:sldId id="1201" r:id="rId15"/>
    <p:sldId id="1255" r:id="rId16"/>
    <p:sldId id="1263" r:id="rId17"/>
    <p:sldId id="1174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60"/>
            <p14:sldId id="1252"/>
            <p14:sldId id="1265"/>
            <p14:sldId id="1266"/>
            <p14:sldId id="1234"/>
            <p14:sldId id="1162"/>
            <p14:sldId id="1232"/>
            <p14:sldId id="1224"/>
            <p14:sldId id="1264"/>
            <p14:sldId id="1163"/>
            <p14:sldId id="1259"/>
            <p14:sldId id="1201"/>
          </p14:sldIdLst>
        </p14:section>
        <p14:section name="无标题节" id="{5F52EC0A-C796-4C5F-8D81-8C50DD54411E}">
          <p14:sldIdLst>
            <p14:sldId id="1255"/>
            <p14:sldId id="126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BF3"/>
    <a:srgbClr val="FFF100"/>
    <a:srgbClr val="E9132A"/>
    <a:srgbClr val="4E83FA"/>
    <a:srgbClr val="FFFA9D"/>
    <a:srgbClr val="FD263F"/>
    <a:srgbClr val="CD0318"/>
    <a:srgbClr val="C00000"/>
    <a:srgbClr val="E62D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94828" autoAdjust="0"/>
  </p:normalViewPr>
  <p:slideViewPr>
    <p:cSldViewPr snapToGrid="0" showGuides="1">
      <p:cViewPr>
        <p:scale>
          <a:sx n="100" d="100"/>
          <a:sy n="100" d="100"/>
        </p:scale>
        <p:origin x="612" y="-102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907476"/>
            <a:ext cx="9081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龙虎复盘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2025/3/11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10">
            <a:extLst>
              <a:ext uri="{FF2B5EF4-FFF2-40B4-BE49-F238E27FC236}">
                <a16:creationId xmlns:a16="http://schemas.microsoft.com/office/drawing/2014/main" id="{2E5FA165-1E07-4CFD-B5A8-92044E2E9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169"/>
          <a:stretch/>
        </p:blipFill>
        <p:spPr>
          <a:xfrm>
            <a:off x="6196013" y="1876425"/>
            <a:ext cx="4832350" cy="37655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1126232" y="1876425"/>
            <a:ext cx="4832350" cy="3765550"/>
          </a:xfrm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盘后潜力：紫旗回档（死叉）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3101340" y="5846886"/>
            <a:ext cx="5989320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盘后选板块</a:t>
            </a: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charset="-122"/>
              </a:rPr>
              <a:t>+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回档潜力股（叠个控盘增加稳一点）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1126232" y="527631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5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日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196013" y="5269967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11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62C8D21-C598-3662-CCBC-D23FBC33F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紫旗突破熊线重现江湖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B501AE28-8B27-D3A6-EE51-5377C315CE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68543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成交量活跃</a:t>
            </a:r>
            <a:r>
              <a:rPr lang="en-US" altLang="zh-CN" b="1" dirty="0">
                <a:solidFill>
                  <a:srgbClr val="C00000"/>
                </a:solidFill>
              </a:rPr>
              <a:t>+</a:t>
            </a:r>
            <a:r>
              <a:rPr lang="zh-CN" altLang="en-US" b="1" dirty="0">
                <a:solidFill>
                  <a:srgbClr val="C00000"/>
                </a:solidFill>
              </a:rPr>
              <a:t>龙虎炒作强势，牛股就更少可能回档辅助线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6E7C291B-79EE-563F-F342-C8E406975A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/>
      </p:pic>
    </p:spTree>
    <p:extLst>
      <p:ext uri="{BB962C8B-B14F-4D97-AF65-F5344CB8AC3E}">
        <p14:creationId xmlns:p14="http://schemas.microsoft.com/office/powerpoint/2010/main" val="39798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EB01070-C861-47FB-BD99-BF4603607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63D2BEA-C47D-4861-9FA3-4D62785747AC}"/>
              </a:ext>
            </a:extLst>
          </p:cNvPr>
          <p:cNvSpPr/>
          <p:nvPr/>
        </p:nvSpPr>
        <p:spPr>
          <a:xfrm>
            <a:off x="377072" y="4308048"/>
            <a:ext cx="3846136" cy="216895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4C19E14-A2ED-4E2A-AFF6-88EADB386A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0" t="35295" r="34505" b="51333"/>
          <a:stretch/>
        </p:blipFill>
        <p:spPr>
          <a:xfrm>
            <a:off x="377072" y="5749894"/>
            <a:ext cx="1817183" cy="5184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9B2E7B-4817-4591-8A38-053E0DCB9A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61" t="78478" r="2692" b="1069"/>
          <a:stretch/>
        </p:blipFill>
        <p:spPr>
          <a:xfrm>
            <a:off x="2194255" y="5721349"/>
            <a:ext cx="2262189" cy="654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A4FB36E-C44A-480C-9D00-3B573FF46D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878"/>
          <a:stretch/>
        </p:blipFill>
        <p:spPr>
          <a:xfrm>
            <a:off x="993775" y="4672707"/>
            <a:ext cx="2948278" cy="10127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71BFE6D-3363-42E6-A420-640E041EA129}"/>
              </a:ext>
            </a:extLst>
          </p:cNvPr>
          <p:cNvSpPr txBox="1"/>
          <p:nvPr/>
        </p:nvSpPr>
        <p:spPr>
          <a:xfrm>
            <a:off x="1127126" y="4308048"/>
            <a:ext cx="2365374" cy="45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b="1" spc="150" dirty="0">
                <a:solidFill>
                  <a:srgbClr val="FD263F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使用反馈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57610"/>
            <a:ext cx="4703762" cy="959045"/>
          </a:xfrm>
        </p:spPr>
        <p:txBody>
          <a:bodyPr/>
          <a:lstStyle/>
          <a:p>
            <a:r>
              <a:rPr lang="zh-CN" altLang="en-US" dirty="0"/>
              <a:t>龙虎知识学习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194BCD-7CF0-820E-45D0-06218F864D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龙虎培训规划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24A694-0001-588E-87AA-8682B85D3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7240" y="5827769"/>
            <a:ext cx="3017520" cy="451111"/>
          </a:xfrm>
        </p:spPr>
        <p:txBody>
          <a:bodyPr/>
          <a:lstStyle/>
          <a:p>
            <a:pPr algn="ctr"/>
            <a:r>
              <a:rPr lang="zh-CN" altLang="en-US" dirty="0"/>
              <a:t>穿插于每一节龙虎复盘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FA3D55-F246-472A-95E0-EE3769CA8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9693" y="1786819"/>
            <a:ext cx="7932614" cy="38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8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63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1.48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万亿，虽然是抵抗式调整，但量能还是欠缺，短期压力未解除；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3300-3400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实盘出现指数大幅度翻绿，极致的下跌难以延续，可以就看低吸反抽；同理，如果是极致的高开，除非是有政策利好事件推动，都需要小心分化回落（量能）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2214" y="2213751"/>
            <a:ext cx="2656090" cy="29915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67460" y="5564032"/>
            <a:ext cx="9707880" cy="897728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行业：软件信息、机械设备、汽车配件、电气设备、通信行业</a:t>
            </a:r>
            <a:endParaRPr lang="en-US" altLang="zh-CN" b="1" dirty="0">
              <a:solidFill>
                <a:srgbClr val="C00000"/>
              </a:solidFill>
            </a:endParaRPr>
          </a:p>
          <a:p>
            <a:r>
              <a:rPr lang="zh-CN" altLang="en-US" b="1" dirty="0">
                <a:solidFill>
                  <a:srgbClr val="C00000"/>
                </a:solidFill>
              </a:rPr>
              <a:t>主题：机器人、</a:t>
            </a:r>
            <a:r>
              <a:rPr lang="en-US" altLang="zh-CN" b="1" dirty="0" err="1">
                <a:solidFill>
                  <a:srgbClr val="C00000"/>
                </a:solidFill>
              </a:rPr>
              <a:t>DeepSeek</a:t>
            </a:r>
            <a:r>
              <a:rPr lang="zh-CN" altLang="en-US" b="1" dirty="0">
                <a:solidFill>
                  <a:srgbClr val="C00000"/>
                </a:solidFill>
              </a:rPr>
              <a:t>、算力、养老、</a:t>
            </a:r>
            <a:r>
              <a:rPr lang="en-US" altLang="zh-CN" b="1" dirty="0">
                <a:solidFill>
                  <a:srgbClr val="C00000"/>
                </a:solidFill>
              </a:rPr>
              <a:t>AI</a:t>
            </a:r>
            <a:r>
              <a:rPr lang="zh-CN" altLang="en-US" b="1" dirty="0">
                <a:solidFill>
                  <a:srgbClr val="C00000"/>
                </a:solidFill>
              </a:rPr>
              <a:t>医疗、军工</a:t>
            </a:r>
            <a:endParaRPr lang="zh-CN" altLang="en-US" sz="1100" b="1" dirty="0">
              <a:solidFill>
                <a:srgbClr val="C00000"/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772297" y="918060"/>
            <a:ext cx="2647406" cy="660400"/>
          </a:xfrm>
        </p:spPr>
        <p:txBody>
          <a:bodyPr/>
          <a:lstStyle/>
          <a:p>
            <a:r>
              <a:rPr lang="zh-CN" altLang="en-US" dirty="0"/>
              <a:t>龙虎板块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46862"/>
          <a:stretch/>
        </p:blipFill>
        <p:spPr>
          <a:xfrm>
            <a:off x="1129548" y="2098406"/>
            <a:ext cx="5280679" cy="3190590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6E4629-57F4-4F1F-AB68-DD0E46634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" b="1231"/>
          <a:stretch/>
        </p:blipFill>
        <p:spPr>
          <a:xfrm>
            <a:off x="6410227" y="2098406"/>
            <a:ext cx="4679667" cy="319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06F12B3-FA39-8BB0-2080-C616EEA089AA}"/>
              </a:ext>
            </a:extLst>
          </p:cNvPr>
          <p:cNvSpPr/>
          <p:nvPr/>
        </p:nvSpPr>
        <p:spPr>
          <a:xfrm>
            <a:off x="9880488" y="4916988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11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F7407EF-93B9-4192-B7ED-53E4F1A3E1E0}"/>
              </a:ext>
            </a:extLst>
          </p:cNvPr>
          <p:cNvSpPr/>
          <p:nvPr/>
        </p:nvSpPr>
        <p:spPr>
          <a:xfrm>
            <a:off x="9451818" y="2098406"/>
            <a:ext cx="1086416" cy="155907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67F8725-2FBA-AC5C-CD27-2F1B827C60B3}"/>
              </a:ext>
            </a:extLst>
          </p:cNvPr>
          <p:cNvSpPr/>
          <p:nvPr/>
        </p:nvSpPr>
        <p:spPr>
          <a:xfrm>
            <a:off x="6451910" y="2479406"/>
            <a:ext cx="2323789" cy="949594"/>
          </a:xfrm>
          <a:prstGeom prst="rect">
            <a:avLst/>
          </a:prstGeom>
          <a:noFill/>
          <a:ln w="15875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A02FE9-7FC5-0E00-9B8B-21D997514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125" y="0"/>
            <a:ext cx="2818868" cy="18624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4DB5A6-CF9F-14D3-A135-7DEDB5B6E8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两会</a:t>
            </a:r>
            <a:r>
              <a:rPr lang="en-US" altLang="zh-CN" dirty="0"/>
              <a:t>-</a:t>
            </a:r>
            <a:r>
              <a:rPr lang="zh-CN" altLang="en-US" dirty="0"/>
              <a:t>资本金融态度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44F7F988-5646-7BB0-161B-FA28986EDD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1917383"/>
            <a:ext cx="7820008" cy="3502342"/>
          </a:xfrm>
        </p:spPr>
        <p:txBody>
          <a:bodyPr/>
          <a:lstStyle/>
          <a:p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11</a:t>
            </a:r>
            <a:r>
              <a:rPr lang="zh-CN" altLang="en-US" dirty="0"/>
              <a:t>日，证监会传达两会精神：要全力巩固市场回稳向好势头。</a:t>
            </a:r>
            <a:endParaRPr lang="en-US" altLang="zh-CN" dirty="0"/>
          </a:p>
          <a:p>
            <a:r>
              <a:rPr lang="zh-CN" altLang="en-US" dirty="0"/>
              <a:t>强化上市公司增强回报投资者的意识和能力，更大力度推动</a:t>
            </a:r>
            <a:r>
              <a:rPr lang="zh-CN" altLang="en-US" b="1" dirty="0">
                <a:solidFill>
                  <a:srgbClr val="C00000"/>
                </a:solidFill>
              </a:rPr>
              <a:t>中长期资金入市</a:t>
            </a:r>
            <a:r>
              <a:rPr lang="zh-CN" altLang="en-US" dirty="0"/>
              <a:t>指导意见及实施方案落实落地，加强战略性力量储备和稳市机制建设，坚决守住风险底线。</a:t>
            </a:r>
            <a:endParaRPr lang="en-US" altLang="zh-CN" dirty="0"/>
          </a:p>
          <a:p>
            <a:r>
              <a:rPr lang="zh-CN" altLang="en-US" dirty="0"/>
              <a:t>支持</a:t>
            </a:r>
            <a:r>
              <a:rPr lang="zh-CN" altLang="en-US" b="1" dirty="0">
                <a:solidFill>
                  <a:srgbClr val="C00000"/>
                </a:solidFill>
              </a:rPr>
              <a:t>科技创新和新质生产力</a:t>
            </a:r>
            <a:r>
              <a:rPr lang="zh-CN" altLang="en-US" dirty="0"/>
              <a:t>发展。增强制度包容性、适应性，</a:t>
            </a:r>
            <a:r>
              <a:rPr lang="zh-CN" altLang="en-US" b="1" dirty="0">
                <a:solidFill>
                  <a:srgbClr val="C00000"/>
                </a:solidFill>
              </a:rPr>
              <a:t>支持优质未盈利科技企业发行上市</a:t>
            </a:r>
            <a:r>
              <a:rPr lang="zh-CN" altLang="en-US" dirty="0"/>
              <a:t>，稳妥恢复科创板第五套标准适用。</a:t>
            </a:r>
          </a:p>
        </p:txBody>
      </p:sp>
    </p:spTree>
    <p:extLst>
      <p:ext uri="{BB962C8B-B14F-4D97-AF65-F5344CB8AC3E}">
        <p14:creationId xmlns:p14="http://schemas.microsoft.com/office/powerpoint/2010/main" val="173765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8406AEB-86E8-D55E-D64A-479F98E4E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E4F213-4365-905B-4CBC-C3DF0514E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4486757"/>
            <a:ext cx="9937750" cy="1990243"/>
          </a:xfrm>
        </p:spPr>
        <p:txBody>
          <a:bodyPr/>
          <a:lstStyle/>
          <a:p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国家卫生健康委员会主任雷海潮日前表示，将持续推进体重管理年行动。实施“体重管理年”</a:t>
            </a:r>
            <a:r>
              <a:rPr lang="en-US" altLang="zh-CN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zh-CN" alt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行动，普及健康生活方式，加强慢性病防治。广州日报全媒体记者获悉，伴随大众对体重管理的意识逐渐提升，“减重经济”越来越红火，在电商平台上，相关药物司美格鲁肽和替西帕肽都出现“供需两旺”景象。与此同时，减重原研药在中国市场也将面临巨大挑战，未来这类全球大单品在中国市场的竞争将更趋激烈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D8AEF1-CEDF-369A-8902-DBABD427AE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2" r="1002"/>
          <a:stretch/>
        </p:blipFill>
        <p:spPr>
          <a:xfrm>
            <a:off x="3294743" y="1762745"/>
            <a:ext cx="5602514" cy="238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龙虎选股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09422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9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10181</TotalTime>
  <Words>608</Words>
  <Application>Microsoft Office PowerPoint</Application>
  <PresentationFormat>宽屏</PresentationFormat>
  <Paragraphs>55</Paragraphs>
  <Slides>17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Roboto</vt:lpstr>
      <vt:lpstr>等线</vt:lpstr>
      <vt:lpstr>庞门正道标题体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1768</cp:revision>
  <dcterms:created xsi:type="dcterms:W3CDTF">2019-06-19T02:08:00Z</dcterms:created>
  <dcterms:modified xsi:type="dcterms:W3CDTF">2025-03-11T12:58:35Z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