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868" r:id="rId2"/>
    <p:sldId id="877" r:id="rId3"/>
    <p:sldId id="1260" r:id="rId4"/>
    <p:sldId id="1252" r:id="rId5"/>
    <p:sldId id="1266" r:id="rId6"/>
    <p:sldId id="1234" r:id="rId7"/>
    <p:sldId id="1162" r:id="rId8"/>
    <p:sldId id="1232" r:id="rId9"/>
    <p:sldId id="1224" r:id="rId10"/>
    <p:sldId id="1264" r:id="rId11"/>
    <p:sldId id="1267" r:id="rId12"/>
    <p:sldId id="1163" r:id="rId13"/>
    <p:sldId id="1259" r:id="rId14"/>
    <p:sldId id="1201" r:id="rId15"/>
    <p:sldId id="1255" r:id="rId16"/>
    <p:sldId id="1263" r:id="rId17"/>
    <p:sldId id="1174" r:id="rId18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74B51B9C-2394-4000-B978-C54F0EA5A971}">
          <p14:sldIdLst>
            <p14:sldId id="868"/>
          </p14:sldIdLst>
        </p14:section>
        <p14:section name="盘面环境" id="{0FAB2159-73A3-4A3D-BF11-FAB3EBC96C18}">
          <p14:sldIdLst>
            <p14:sldId id="877"/>
            <p14:sldId id="1260"/>
            <p14:sldId id="1252"/>
            <p14:sldId id="1266"/>
            <p14:sldId id="1234"/>
            <p14:sldId id="1162"/>
            <p14:sldId id="1232"/>
            <p14:sldId id="1224"/>
            <p14:sldId id="1264"/>
            <p14:sldId id="1267"/>
            <p14:sldId id="1163"/>
            <p14:sldId id="1259"/>
            <p14:sldId id="1201"/>
          </p14:sldIdLst>
        </p14:section>
        <p14:section name="无标题节" id="{5F52EC0A-C796-4C5F-8D81-8C50DD54411E}">
          <p14:sldIdLst>
            <p14:sldId id="1255"/>
            <p14:sldId id="1263"/>
            <p14:sldId id="1174"/>
          </p14:sldIdLst>
        </p14:section>
      </p14:sectionLst>
    </p:ext>
    <p:ext uri="{EFAFB233-063F-42B5-8137-9DF3F51BA10A}">
      <p15:sldGuideLst xmlns:p15="http://schemas.microsoft.com/office/powerpoint/2012/main">
        <p15:guide id="1" pos="6947" userDrawn="1">
          <p15:clr>
            <a:srgbClr val="A4A3A4"/>
          </p15:clr>
        </p15:guide>
        <p15:guide id="4" pos="710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  <p15:guide id="6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1BF3"/>
    <a:srgbClr val="FFF100"/>
    <a:srgbClr val="E9132A"/>
    <a:srgbClr val="4E83FA"/>
    <a:srgbClr val="FFFA9D"/>
    <a:srgbClr val="FD263F"/>
    <a:srgbClr val="CD0318"/>
    <a:srgbClr val="C00000"/>
    <a:srgbClr val="E62D3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11" autoAdjust="0"/>
    <p:restoredTop sz="94828" autoAdjust="0"/>
  </p:normalViewPr>
  <p:slideViewPr>
    <p:cSldViewPr snapToGrid="0" showGuides="1">
      <p:cViewPr>
        <p:scale>
          <a:sx n="125" d="100"/>
          <a:sy n="125" d="100"/>
        </p:scale>
        <p:origin x="252" y="-1074"/>
      </p:cViewPr>
      <p:guideLst>
        <p:guide pos="6947"/>
        <p:guide pos="710"/>
        <p:guide orient="horz" pos="2160"/>
        <p:guide pos="3840"/>
      </p:guideLst>
    </p:cSldViewPr>
  </p:slideViewPr>
  <p:notesTextViewPr>
    <p:cViewPr>
      <p:scale>
        <a:sx n="200" d="100"/>
        <a:sy n="2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2025/3/16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  <a:t>2025/3/16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>
                <a:solidFill>
                  <a:srgbClr val="00C8C8"/>
                </a:solidFill>
                <a:effectLst/>
              </a:rPr>
              <a:t>https://a1.n8n8.cn/pc-page/lhtj?open=renewal&amp;pageId=400000980</a:t>
            </a:r>
            <a:endParaRPr lang="en-US" altLang="zh-CN" dirty="0">
              <a:effectLst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正文页 深蓝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文本框 9"/>
          <p:cNvSpPr txBox="1"/>
          <p:nvPr userDrawn="1"/>
        </p:nvSpPr>
        <p:spPr>
          <a:xfrm>
            <a:off x="1857376" y="6606813"/>
            <a:ext cx="8477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4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508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u="none" strike="noStrike" kern="1200" cap="none" spc="600" normalizeH="0" baseline="0" dirty="0">
                <a:gradFill>
                  <a:gsLst>
                    <a:gs pos="0">
                      <a:srgbClr val="FFFDF3"/>
                    </a:gs>
                    <a:gs pos="100000">
                      <a:srgbClr val="FEFAB9"/>
                    </a:gs>
                  </a:gsLst>
                  <a:lin ang="5400000" scaled="0"/>
                </a:gradFill>
                <a:uFillTx/>
                <a:latin typeface="思源黑体 CN Heavy" panose="020B0A00000000000000" charset="-122"/>
                <a:ea typeface="思源黑体 CN Heavy" panose="020B0A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5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771152"/>
            <a:ext cx="7820008" cy="47757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00" cap="none" spc="150" normalizeH="0" baseline="0" dirty="0">
                <a:solidFill>
                  <a:srgbClr val="C00000"/>
                </a:solidFill>
                <a:effectLst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  <a:cs typeface="Times New Roman" panose="02020603050405020304" pitchFamily="18" charset="0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007984" y="1023565"/>
            <a:ext cx="8180648" cy="4583108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 userDrawn="1"/>
        </p:nvSpPr>
        <p:spPr>
          <a:xfrm>
            <a:off x="1714500" y="1605317"/>
            <a:ext cx="876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4800" b="1" u="none" strike="noStrike" kern="1200" cap="none" spc="150" normalizeH="0" baseline="0" dirty="0">
                <a:gradFill flip="none" rotWithShape="1">
                  <a:gsLst>
                    <a:gs pos="100000">
                      <a:schemeClr val="bg1"/>
                    </a:gs>
                    <a:gs pos="0">
                      <a:schemeClr val="accent4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uFillTx/>
                <a:latin typeface="思源黑体 CN Heavy" panose="020B0A00000000000000" charset="-122"/>
                <a:ea typeface="思源黑体 CN Heavy" panose="020B0A00000000000000" charset="-122"/>
                <a:cs typeface="+mn-cs"/>
              </a:rPr>
              <a:t>唯有不断的学习</a:t>
            </a:r>
            <a:endParaRPr lang="en-US" altLang="zh-CN" sz="4800" b="1" u="none" strike="noStrike" kern="1200" cap="none" spc="150" normalizeH="0" baseline="0" dirty="0">
              <a:gradFill flip="none" rotWithShape="1">
                <a:gsLst>
                  <a:gs pos="100000">
                    <a:schemeClr val="bg1"/>
                  </a:gs>
                  <a:gs pos="0">
                    <a:schemeClr val="accent4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uFillTx/>
              <a:latin typeface="思源黑体 CN Heavy" panose="020B0A00000000000000" charset="-122"/>
              <a:ea typeface="思源黑体 CN Heavy" panose="020B0A00000000000000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4800" b="1" u="none" strike="noStrike" kern="1200" cap="none" spc="150" normalizeH="0" baseline="0" dirty="0">
                <a:gradFill flip="none" rotWithShape="1">
                  <a:gsLst>
                    <a:gs pos="100000">
                      <a:schemeClr val="bg1"/>
                    </a:gs>
                    <a:gs pos="0">
                      <a:schemeClr val="accent4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uFillTx/>
                <a:latin typeface="思源黑体 CN Heavy" panose="020B0A00000000000000" charset="-122"/>
                <a:ea typeface="思源黑体 CN Heavy" panose="020B0A00000000000000" charset="-122"/>
                <a:cs typeface="+mn-cs"/>
              </a:rPr>
              <a:t>才可以在股市里长期生存</a:t>
            </a:r>
          </a:p>
        </p:txBody>
      </p:sp>
      <p:sp>
        <p:nvSpPr>
          <p:cNvPr id="6" name="文本框 5"/>
          <p:cNvSpPr txBox="1"/>
          <p:nvPr userDrawn="1">
            <p:custDataLst>
              <p:tags r:id="rId1"/>
            </p:custDataLst>
          </p:nvPr>
        </p:nvSpPr>
        <p:spPr>
          <a:xfrm>
            <a:off x="2796223" y="3698806"/>
            <a:ext cx="6579235" cy="9429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lnSpc>
                <a:spcPct val="110000"/>
              </a:lnSpc>
            </a:pPr>
            <a:r>
              <a:rPr lang="zh-CN" altLang="en-US" sz="1600" b="1" dirty="0">
                <a:gradFill>
                  <a:gsLst>
                    <a:gs pos="0">
                      <a:srgbClr val="E6EEFF"/>
                    </a:gs>
                    <a:gs pos="100000">
                      <a:srgbClr val="AECCFD"/>
                    </a:gs>
                  </a:gsLst>
                  <a:lin ang="5400000" scaled="0"/>
                </a:gradFill>
                <a:latin typeface="思源黑体 CN Regular" panose="020B0500000000000000" charset="-122"/>
                <a:ea typeface="思源黑体 CN Regular" panose="020B0500000000000000" charset="-122"/>
                <a:cs typeface="思源黑体 CN Bold" panose="020B0800000000000000" charset="-122"/>
              </a:rPr>
              <a:t>我司所有工作人员均不允许推荐股票、不允许承诺收益、不允许代课理财、不允许合作分成、不允许私下收款，如您发现有任何违规行为，请立即拨打</a:t>
            </a:r>
            <a:r>
              <a:rPr lang="en-US" altLang="zh-CN" sz="1600" b="1" dirty="0">
                <a:gradFill>
                  <a:gsLst>
                    <a:gs pos="0">
                      <a:srgbClr val="E6EEFF"/>
                    </a:gs>
                    <a:gs pos="100000">
                      <a:srgbClr val="AECCFD"/>
                    </a:gs>
                  </a:gsLst>
                  <a:lin ang="5400000" scaled="0"/>
                </a:gradFill>
                <a:latin typeface="思源黑体 CN Regular" panose="020B0500000000000000" charset="-122"/>
                <a:ea typeface="思源黑体 CN Regular" panose="020B0500000000000000" charset="-122"/>
                <a:cs typeface="思源黑体 CN Bold" panose="020B0800000000000000" charset="-122"/>
              </a:rPr>
              <a:t>400-9088-988</a:t>
            </a:r>
            <a:r>
              <a:rPr lang="zh-CN" altLang="en-US" sz="1600" b="1" dirty="0">
                <a:gradFill>
                  <a:gsLst>
                    <a:gs pos="0">
                      <a:srgbClr val="E6EEFF"/>
                    </a:gs>
                    <a:gs pos="100000">
                      <a:srgbClr val="AECCFD"/>
                    </a:gs>
                  </a:gsLst>
                  <a:lin ang="5400000" scaled="0"/>
                </a:gradFill>
                <a:latin typeface="思源黑体 CN Regular" panose="020B0500000000000000" charset="-122"/>
                <a:ea typeface="思源黑体 CN Regular" panose="020B0500000000000000" charset="-122"/>
                <a:cs typeface="思源黑体 CN Bold" panose="020B0800000000000000" charset="-122"/>
              </a:rPr>
              <a:t>向我们举报！</a:t>
            </a:r>
          </a:p>
        </p:txBody>
      </p:sp>
      <p:sp>
        <p:nvSpPr>
          <p:cNvPr id="7" name="文本框 6"/>
          <p:cNvSpPr txBox="1"/>
          <p:nvPr userDrawn="1">
            <p:custDataLst>
              <p:tags r:id="rId2"/>
            </p:custDataLst>
          </p:nvPr>
        </p:nvSpPr>
        <p:spPr>
          <a:xfrm>
            <a:off x="2799398" y="4686254"/>
            <a:ext cx="6572885" cy="9429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b="1" dirty="0">
                <a:gradFill>
                  <a:gsLst>
                    <a:gs pos="0">
                      <a:srgbClr val="E6EEFF"/>
                    </a:gs>
                    <a:gs pos="100000">
                      <a:srgbClr val="AECCFD"/>
                    </a:gs>
                  </a:gsLst>
                  <a:lin ang="5400000" scaled="0"/>
                </a:gradFill>
                <a:latin typeface="思源黑体 CN Regular" panose="020B0500000000000000" charset="-122"/>
                <a:ea typeface="思源黑体 CN Regular" panose="020B0500000000000000" charset="-122"/>
                <a:cs typeface="思源黑体 CN Bold" panose="020B0800000000000000" charset="-122"/>
              </a:rPr>
              <a:t>风险提示：所有信息及观点均来源于公开信息及经传软件信号显示，仅供参考，不构成最终投资依据，软件作为辅助参考工具，无法承诺收益，投资者应正视市场风险，自主做出投资决策并自行承担风险。投资有风险，入市需谨慎！</a:t>
            </a:r>
          </a:p>
        </p:txBody>
      </p:sp>
      <p:pic>
        <p:nvPicPr>
          <p:cNvPr id="9" name="图片 8" descr="5555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425123" y="859110"/>
            <a:ext cx="1321435" cy="29972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/>
        </p:nvCxnSpPr>
        <p:spPr>
          <a:xfrm>
            <a:off x="2641600" y="3225777"/>
            <a:ext cx="6908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13" Type="http://schemas.openxmlformats.org/officeDocument/2006/relationships/notesSlide" Target="../notesSlides/notesSlide1.xml"/><Relationship Id="rId3" Type="http://schemas.openxmlformats.org/officeDocument/2006/relationships/tags" Target="../tags/tag7.xml"/><Relationship Id="rId7" Type="http://schemas.openxmlformats.org/officeDocument/2006/relationships/tags" Target="../tags/tag11.xml"/><Relationship Id="rId12" Type="http://schemas.openxmlformats.org/officeDocument/2006/relationships/slideLayout" Target="../slideLayouts/slideLayout1.xml"/><Relationship Id="rId17" Type="http://schemas.openxmlformats.org/officeDocument/2006/relationships/image" Target="../media/image2.png"/><Relationship Id="rId2" Type="http://schemas.openxmlformats.org/officeDocument/2006/relationships/tags" Target="../tags/tag6.xml"/><Relationship Id="rId16" Type="http://schemas.openxmlformats.org/officeDocument/2006/relationships/image" Target="../media/image8.png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tags" Target="../tags/tag15.xml"/><Relationship Id="rId5" Type="http://schemas.openxmlformats.org/officeDocument/2006/relationships/tags" Target="../tags/tag9.xml"/><Relationship Id="rId15" Type="http://schemas.openxmlformats.org/officeDocument/2006/relationships/image" Target="../media/image7.png"/><Relationship Id="rId10" Type="http://schemas.openxmlformats.org/officeDocument/2006/relationships/tags" Target="../tags/tag14.xml"/><Relationship Id="rId4" Type="http://schemas.openxmlformats.org/officeDocument/2006/relationships/tags" Target="../tags/tag8.xml"/><Relationship Id="rId9" Type="http://schemas.openxmlformats.org/officeDocument/2006/relationships/tags" Target="../tags/tag13.xml"/><Relationship Id="rId1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1270" y="318"/>
            <a:ext cx="12194540" cy="685736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-179110"/>
            <a:ext cx="12192000" cy="6858000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4130203"/>
            <a:ext cx="12192000" cy="273685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555423" y="1907476"/>
            <a:ext cx="90811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龙虎复盘</a:t>
            </a:r>
            <a:endParaRPr lang="en-US" altLang="zh-CN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514915" y="798545"/>
            <a:ext cx="1162170" cy="26225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886197" y="3960253"/>
            <a:ext cx="4626478" cy="899739"/>
            <a:chOff x="3498844" y="5502275"/>
            <a:chExt cx="4626478" cy="899739"/>
          </a:xfrm>
        </p:grpSpPr>
        <p:sp>
          <p:nvSpPr>
            <p:cNvPr id="26" name="矩形 25"/>
            <p:cNvSpPr/>
            <p:nvPr/>
          </p:nvSpPr>
          <p:spPr>
            <a:xfrm>
              <a:off x="3536944" y="5523408"/>
              <a:ext cx="1963129" cy="35687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2"/>
              </p:custDataLst>
            </p:nvPr>
          </p:nvSpPr>
          <p:spPr>
            <a:xfrm>
              <a:off x="3543294" y="5523408"/>
              <a:ext cx="995680" cy="3568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3"/>
              </p:custDataLst>
            </p:nvPr>
          </p:nvSpPr>
          <p:spPr>
            <a:xfrm>
              <a:off x="3498844" y="5530393"/>
              <a:ext cx="114300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</a:p>
          </p:txBody>
        </p:sp>
        <p:sp>
          <p:nvSpPr>
            <p:cNvPr id="29" name="文本框 28"/>
            <p:cNvSpPr txBox="1"/>
            <p:nvPr>
              <p:custDataLst>
                <p:tags r:id="rId4"/>
              </p:custDataLst>
            </p:nvPr>
          </p:nvSpPr>
          <p:spPr>
            <a:xfrm>
              <a:off x="4547864" y="5518328"/>
              <a:ext cx="952209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张明科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3536944" y="6027606"/>
              <a:ext cx="4471035" cy="374408"/>
              <a:chOff x="7093" y="6616"/>
              <a:chExt cx="7859" cy="656"/>
            </a:xfrm>
          </p:grpSpPr>
          <p:sp>
            <p:nvSpPr>
              <p:cNvPr id="31" name="矩形 30"/>
              <p:cNvSpPr/>
              <p:nvPr>
                <p:custDataLst>
                  <p:tags r:id="rId8"/>
                </p:custDataLst>
              </p:nvPr>
            </p:nvSpPr>
            <p:spPr>
              <a:xfrm>
                <a:off x="7093" y="6626"/>
                <a:ext cx="7859" cy="625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矩形 31"/>
              <p:cNvSpPr/>
              <p:nvPr>
                <p:custDataLst>
                  <p:tags r:id="rId9"/>
                </p:custDataLst>
              </p:nvPr>
            </p:nvSpPr>
            <p:spPr>
              <a:xfrm>
                <a:off x="7105" y="6626"/>
                <a:ext cx="2519" cy="6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文本框 32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7360" y="6627"/>
                <a:ext cx="2009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执业编号</a:t>
                </a:r>
              </a:p>
            </p:txBody>
          </p:sp>
          <p:sp>
            <p:nvSpPr>
              <p:cNvPr id="34" name="文本框 33"/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10001" y="6616"/>
                <a:ext cx="4318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1800" dirty="0">
                    <a:solidFill>
                      <a:srgbClr val="FFFFFF"/>
                    </a:solidFill>
                    <a:latin typeface="+mn-ea"/>
                  </a:rPr>
                  <a:t>A1120619100001</a:t>
                </a:r>
                <a:endParaRPr lang="en-US" altLang="zh-CN" dirty="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</p:grpSp>
        <p:sp>
          <p:nvSpPr>
            <p:cNvPr id="36" name="矩形 35"/>
            <p:cNvSpPr/>
            <p:nvPr>
              <p:custDataLst>
                <p:tags r:id="rId5"/>
              </p:custDataLst>
            </p:nvPr>
          </p:nvSpPr>
          <p:spPr>
            <a:xfrm>
              <a:off x="5827839" y="5524678"/>
              <a:ext cx="2179849" cy="35678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>
              <p:custDataLst>
                <p:tags r:id="rId6"/>
              </p:custDataLst>
            </p:nvPr>
          </p:nvSpPr>
          <p:spPr>
            <a:xfrm>
              <a:off x="5710205" y="5524678"/>
              <a:ext cx="995495" cy="3567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8" name="文本框 37"/>
            <p:cNvSpPr txBox="1"/>
            <p:nvPr>
              <p:custDataLst>
                <p:tags r:id="rId7"/>
              </p:custDataLst>
            </p:nvPr>
          </p:nvSpPr>
          <p:spPr>
            <a:xfrm>
              <a:off x="5690864" y="5537808"/>
              <a:ext cx="1142828" cy="368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课程日期</a:t>
              </a: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725041" y="5502275"/>
              <a:ext cx="1400281" cy="386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ts val="500"/>
                </a:spcBef>
              </a:pPr>
              <a:fld id="{44E84A3E-DAD5-46E0-B2CD-606E2199FB3C}" type="datetime1">
                <a:rPr lang="zh-CN" altLang="en-US" sz="16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2025/3/16</a:t>
              </a:fld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838200" y="37115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br>
              <a:rPr kumimoji="0" lang="zh-CN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6">
            <a:extLst>
              <a:ext uri="{FF2B5EF4-FFF2-40B4-BE49-F238E27FC236}">
                <a16:creationId xmlns:a16="http://schemas.microsoft.com/office/drawing/2014/main" id="{362C8D21-C598-3662-CCBC-D23FBC33FF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紫旗突破熊线重现江湖</a:t>
            </a:r>
          </a:p>
        </p:txBody>
      </p:sp>
      <p:sp>
        <p:nvSpPr>
          <p:cNvPr id="8" name="文本占位符 7">
            <a:extLst>
              <a:ext uri="{FF2B5EF4-FFF2-40B4-BE49-F238E27FC236}">
                <a16:creationId xmlns:a16="http://schemas.microsoft.com/office/drawing/2014/main" id="{B501AE28-8B27-D3A6-EE51-5377C315CE1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85996" y="5768543"/>
            <a:ext cx="7820008" cy="544401"/>
          </a:xfrm>
        </p:spPr>
        <p:txBody>
          <a:bodyPr/>
          <a:lstStyle/>
          <a:p>
            <a:r>
              <a:rPr lang="zh-CN" altLang="en-US" b="1" dirty="0">
                <a:solidFill>
                  <a:srgbClr val="C00000"/>
                </a:solidFill>
              </a:rPr>
              <a:t>成交量活跃</a:t>
            </a:r>
            <a:r>
              <a:rPr lang="en-US" altLang="zh-CN" b="1" dirty="0">
                <a:solidFill>
                  <a:srgbClr val="C00000"/>
                </a:solidFill>
              </a:rPr>
              <a:t>+</a:t>
            </a:r>
            <a:r>
              <a:rPr lang="zh-CN" altLang="en-US" b="1" dirty="0">
                <a:solidFill>
                  <a:srgbClr val="C00000"/>
                </a:solidFill>
              </a:rPr>
              <a:t>龙虎炒作强势，牛股就更少可能回档辅助线</a:t>
            </a:r>
          </a:p>
        </p:txBody>
      </p:sp>
      <p:pic>
        <p:nvPicPr>
          <p:cNvPr id="11" name="图片占位符 10">
            <a:extLst>
              <a:ext uri="{FF2B5EF4-FFF2-40B4-BE49-F238E27FC236}">
                <a16:creationId xmlns:a16="http://schemas.microsoft.com/office/drawing/2014/main" id="{6E7C291B-79EE-563F-F342-C8E406975AA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" b="201"/>
          <a:stretch/>
        </p:blipFill>
        <p:spPr/>
      </p:pic>
    </p:spTree>
    <p:extLst>
      <p:ext uri="{BB962C8B-B14F-4D97-AF65-F5344CB8AC3E}">
        <p14:creationId xmlns:p14="http://schemas.microsoft.com/office/powerpoint/2010/main" val="3979875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B12729C7-8D42-DBB8-5256-E50AC7B664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炒股笔记本正在加速完善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2791648-ABFB-3379-DA43-D62DAAEB3B3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836EA44B-72A5-7DB6-8D55-6C543C1719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5345" y="1654937"/>
            <a:ext cx="2262910" cy="451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6063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学习提升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>
            <a:extLst>
              <a:ext uri="{FF2B5EF4-FFF2-40B4-BE49-F238E27FC236}">
                <a16:creationId xmlns:a16="http://schemas.microsoft.com/office/drawing/2014/main" id="{3D11C9D5-7C0A-4EE5-97B6-9EBEA1616129}"/>
              </a:ext>
            </a:extLst>
          </p:cNvPr>
          <p:cNvGrpSpPr/>
          <p:nvPr/>
        </p:nvGrpSpPr>
        <p:grpSpPr>
          <a:xfrm>
            <a:off x="826851" y="0"/>
            <a:ext cx="10538297" cy="6858000"/>
            <a:chOff x="826851" y="0"/>
            <a:chExt cx="10538297" cy="6858000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CF5546E8-8551-4D4A-9841-6DA040F4DD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6851" y="0"/>
              <a:ext cx="10538297" cy="6858000"/>
            </a:xfrm>
            <a:prstGeom prst="rect">
              <a:avLst/>
            </a:prstGeom>
          </p:spPr>
        </p:pic>
        <p:sp>
          <p:nvSpPr>
            <p:cNvPr id="10" name="矩形: 圆角 9">
              <a:extLst>
                <a:ext uri="{FF2B5EF4-FFF2-40B4-BE49-F238E27FC236}">
                  <a16:creationId xmlns:a16="http://schemas.microsoft.com/office/drawing/2014/main" id="{77AFC07E-B1D9-4354-9F48-42BE6231CCE2}"/>
                </a:ext>
              </a:extLst>
            </p:cNvPr>
            <p:cNvSpPr/>
            <p:nvPr/>
          </p:nvSpPr>
          <p:spPr>
            <a:xfrm>
              <a:off x="6533069" y="622071"/>
              <a:ext cx="3440784" cy="952107"/>
            </a:xfrm>
            <a:prstGeom prst="roundRect">
              <a:avLst/>
            </a:prstGeom>
            <a:solidFill>
              <a:schemeClr val="tx1">
                <a:alpha val="64000"/>
              </a:schemeClr>
            </a:solidFill>
            <a:ln w="12700" cap="flat" cmpd="sng" algn="ctr">
              <a:noFill/>
              <a:prstDash val="solid"/>
              <a:miter lim="800000"/>
            </a:ln>
          </p:spPr>
          <p:txBody>
            <a:bodyPr rtlCol="0" anchor="ctr"/>
            <a:lstStyle/>
            <a:p>
              <a:pPr marL="0" marR="0" indent="0" algn="just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1600" kern="0" dirty="0">
                  <a:solidFill>
                    <a:srgbClr val="FFFA9D"/>
                  </a:solidFill>
                  <a:latin typeface="Arial" panose="020B0604020202020204"/>
                  <a:ea typeface="微软雅黑" panose="020B0503020204020204" charset="-122"/>
                </a:rPr>
                <a:t>①</a:t>
              </a:r>
              <a:r>
                <a:rPr lang="zh-CN" altLang="en-US" sz="1600" kern="0" dirty="0">
                  <a:solidFill>
                    <a:srgbClr val="FFFFFF"/>
                  </a:solidFill>
                  <a:latin typeface="Arial" panose="020B0604020202020204"/>
                  <a:ea typeface="微软雅黑" panose="020B0503020204020204" charset="-122"/>
                </a:rPr>
                <a:t>软件研究院→大咖圈子→搜索 “龙虎淘金圈”，点个关注不迷路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CE02011F-280D-41EE-8D2E-BB49DDC649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60428" y="113122"/>
              <a:ext cx="2044066" cy="2506082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</p:pic>
        <p:sp>
          <p:nvSpPr>
            <p:cNvPr id="13" name="矩形: 圆角 12">
              <a:extLst>
                <a:ext uri="{FF2B5EF4-FFF2-40B4-BE49-F238E27FC236}">
                  <a16:creationId xmlns:a16="http://schemas.microsoft.com/office/drawing/2014/main" id="{178CB7BD-D413-483D-8D20-9EBF1EC1CDBC}"/>
                </a:ext>
              </a:extLst>
            </p:cNvPr>
            <p:cNvSpPr/>
            <p:nvPr/>
          </p:nvSpPr>
          <p:spPr>
            <a:xfrm>
              <a:off x="5714212" y="2792691"/>
              <a:ext cx="4344188" cy="2118674"/>
            </a:xfrm>
            <a:prstGeom prst="roundRect">
              <a:avLst/>
            </a:prstGeom>
            <a:solidFill>
              <a:schemeClr val="tx1">
                <a:alpha val="64000"/>
              </a:schemeClr>
            </a:solidFill>
            <a:ln w="12700" cap="flat" cmpd="sng" algn="ctr">
              <a:noFill/>
              <a:prstDash val="solid"/>
              <a:miter lim="800000"/>
            </a:ln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1600" kern="0" dirty="0">
                  <a:solidFill>
                    <a:srgbClr val="FFFA9D"/>
                  </a:solidFill>
                  <a:latin typeface="Arial" panose="020B0604020202020204"/>
                  <a:ea typeface="微软雅黑" panose="020B0503020204020204" charset="-122"/>
                </a:rPr>
                <a:t>②</a:t>
              </a:r>
              <a:endParaRPr lang="en-US" altLang="zh-CN" sz="1600" kern="0" dirty="0">
                <a:solidFill>
                  <a:srgbClr val="FFFA9D"/>
                </a:solidFill>
                <a:latin typeface="Arial" panose="020B0604020202020204"/>
                <a:ea typeface="微软雅黑" panose="020B0503020204020204" charset="-122"/>
              </a:endParaRPr>
            </a:p>
            <a:p>
              <a:pPr marL="0" marR="0" indent="0" algn="just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1600" kern="0" dirty="0">
                  <a:solidFill>
                    <a:srgbClr val="FFFA9D"/>
                  </a:solidFill>
                  <a:latin typeface="Arial" panose="020B0604020202020204"/>
                  <a:ea typeface="微软雅黑" panose="020B0503020204020204" charset="-122"/>
                </a:rPr>
                <a:t>「直播」</a:t>
              </a:r>
              <a:r>
                <a:rPr lang="zh-CN" altLang="en-US" sz="1600" kern="0" dirty="0">
                  <a:solidFill>
                    <a:srgbClr val="FFFFFF"/>
                  </a:solidFill>
                  <a:latin typeface="Arial" panose="020B0604020202020204"/>
                  <a:ea typeface="微软雅黑" panose="020B0503020204020204" charset="-122"/>
                </a:rPr>
                <a:t>盘中图文直播，交流阵地</a:t>
              </a:r>
              <a:endParaRPr lang="en-US" altLang="zh-CN" sz="1600" kern="0" dirty="0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</a:endParaRPr>
            </a:p>
            <a:p>
              <a:pPr marL="0" marR="0" indent="0" algn="just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1600" kern="0" dirty="0">
                  <a:solidFill>
                    <a:srgbClr val="FFFA9D"/>
                  </a:solidFill>
                  <a:latin typeface="Arial" panose="020B0604020202020204"/>
                  <a:ea typeface="微软雅黑" panose="020B0503020204020204" charset="-122"/>
                </a:rPr>
                <a:t>「观点」</a:t>
              </a: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龙虎相关文章（</a:t>
              </a: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A9D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置顶篇有学习指引</a:t>
              </a: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）</a:t>
              </a:r>
              <a:endPara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  <a:p>
              <a:pPr marL="0" marR="0" indent="0" algn="just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1600" kern="0" dirty="0">
                  <a:solidFill>
                    <a:srgbClr val="FFFA9D"/>
                  </a:solidFill>
                  <a:latin typeface="Arial" panose="020B0604020202020204"/>
                  <a:ea typeface="微软雅黑" panose="020B0503020204020204" charset="-122"/>
                </a:rPr>
                <a:t>「课程」</a:t>
              </a: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直播回放、精品课程</a:t>
              </a:r>
              <a:endPara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  <a:p>
              <a:pPr marL="0" marR="0" indent="0" algn="just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1600" kern="0" dirty="0">
                  <a:solidFill>
                    <a:srgbClr val="FFFA9D"/>
                  </a:solidFill>
                  <a:latin typeface="Arial" panose="020B0604020202020204"/>
                  <a:ea typeface="微软雅黑" panose="020B0503020204020204" charset="-122"/>
                </a:rPr>
                <a:t>「内参」</a:t>
              </a:r>
              <a:r>
                <a:rPr lang="zh-CN" altLang="en-US" sz="1600" kern="0" dirty="0">
                  <a:solidFill>
                    <a:srgbClr val="FFFFFF"/>
                  </a:solidFill>
                  <a:latin typeface="Arial" panose="020B0604020202020204"/>
                  <a:ea typeface="微软雅黑" panose="020B0503020204020204" charset="-122"/>
                </a:rPr>
                <a:t>每周二上午更新，选股策略</a:t>
              </a:r>
              <a:endParaRPr lang="en-US" altLang="zh-CN" sz="1600" kern="0" dirty="0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</a:endParaRPr>
            </a:p>
            <a:p>
              <a:pPr marL="0" marR="0" indent="0" algn="just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1600" kern="0" dirty="0">
                  <a:solidFill>
                    <a:srgbClr val="FFFA9D"/>
                  </a:solidFill>
                  <a:latin typeface="Arial" panose="020B0604020202020204"/>
                  <a:ea typeface="微软雅黑" panose="020B0503020204020204" charset="-122"/>
                </a:rPr>
                <a:t>「问股</a:t>
              </a:r>
              <a:r>
                <a:rPr lang="en-US" altLang="zh-CN" sz="1600" kern="0" dirty="0">
                  <a:solidFill>
                    <a:srgbClr val="FFFA9D"/>
                  </a:solidFill>
                  <a:latin typeface="Arial" panose="020B0604020202020204"/>
                  <a:ea typeface="微软雅黑" panose="020B0503020204020204" charset="-122"/>
                </a:rPr>
                <a:t>-</a:t>
              </a:r>
              <a:r>
                <a:rPr lang="zh-CN" altLang="en-US" sz="1600" kern="0" dirty="0">
                  <a:solidFill>
                    <a:srgbClr val="FFFA9D"/>
                  </a:solidFill>
                  <a:latin typeface="Arial" panose="020B0604020202020204"/>
                  <a:ea typeface="微软雅黑" panose="020B0503020204020204" charset="-122"/>
                </a:rPr>
                <a:t>短视频」</a:t>
              </a:r>
              <a:r>
                <a:rPr lang="zh-CN" altLang="en-US" sz="1600" kern="0" dirty="0">
                  <a:solidFill>
                    <a:srgbClr val="FFFFFF"/>
                  </a:solidFill>
                  <a:latin typeface="Arial" panose="020B0604020202020204"/>
                  <a:ea typeface="微软雅黑" panose="020B0503020204020204" charset="-122"/>
                </a:rPr>
                <a:t>悬赏提问；短视频学习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92569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9EB01070-C861-47FB-BD99-BF4603607D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863D2BEA-C47D-4861-9FA3-4D62785747AC}"/>
              </a:ext>
            </a:extLst>
          </p:cNvPr>
          <p:cNvSpPr/>
          <p:nvPr/>
        </p:nvSpPr>
        <p:spPr>
          <a:xfrm>
            <a:off x="377072" y="4308048"/>
            <a:ext cx="3846136" cy="2168951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4C19E14-A2ED-4E2A-AFF6-88EADB386A6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60" t="35295" r="34505" b="51333"/>
          <a:stretch/>
        </p:blipFill>
        <p:spPr>
          <a:xfrm>
            <a:off x="377072" y="5749894"/>
            <a:ext cx="1817183" cy="51842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29B2E7B-4817-4591-8A38-053E0DCB9A4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61" t="78478" r="2692" b="1069"/>
          <a:stretch/>
        </p:blipFill>
        <p:spPr>
          <a:xfrm>
            <a:off x="2194255" y="5721349"/>
            <a:ext cx="2262189" cy="65459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A4FB36E-C44A-480C-9D00-3B573FF46DF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73878"/>
          <a:stretch/>
        </p:blipFill>
        <p:spPr>
          <a:xfrm>
            <a:off x="993775" y="4672707"/>
            <a:ext cx="2948278" cy="1012711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D71BFE6D-3363-42E6-A420-640E041EA129}"/>
              </a:ext>
            </a:extLst>
          </p:cNvPr>
          <p:cNvSpPr txBox="1"/>
          <p:nvPr/>
        </p:nvSpPr>
        <p:spPr>
          <a:xfrm>
            <a:off x="1127126" y="4308048"/>
            <a:ext cx="2365374" cy="450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z="2000" b="1" spc="150" dirty="0">
                <a:solidFill>
                  <a:srgbClr val="FD263F"/>
                </a:solidFill>
                <a:latin typeface="庞门正道标题体" panose="02010600030101010101" pitchFamily="2" charset="-122"/>
                <a:ea typeface="庞门正道标题体" panose="02010600030101010101" pitchFamily="2" charset="-122"/>
              </a:rPr>
              <a:t>使用反馈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4364999" y="2857610"/>
            <a:ext cx="4703762" cy="959045"/>
          </a:xfrm>
        </p:spPr>
        <p:txBody>
          <a:bodyPr/>
          <a:lstStyle/>
          <a:p>
            <a:r>
              <a:rPr lang="zh-CN" altLang="en-US" dirty="0"/>
              <a:t>龙虎知识学习</a:t>
            </a:r>
          </a:p>
        </p:txBody>
      </p:sp>
    </p:spTree>
    <p:extLst>
      <p:ext uri="{BB962C8B-B14F-4D97-AF65-F5344CB8AC3E}">
        <p14:creationId xmlns:p14="http://schemas.microsoft.com/office/powerpoint/2010/main" val="19009683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1194BCD-7CF0-820E-45D0-06218F864D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龙虎培训规划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424A694-0001-588E-87AA-8682B85D38E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87240" y="5827769"/>
            <a:ext cx="3017520" cy="451111"/>
          </a:xfrm>
        </p:spPr>
        <p:txBody>
          <a:bodyPr/>
          <a:lstStyle/>
          <a:p>
            <a:pPr algn="ctr"/>
            <a:r>
              <a:rPr lang="zh-CN" altLang="en-US" dirty="0"/>
              <a:t>穿插于每一节龙虎复盘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5FA3D55-F246-472A-95E0-EE3769CA8F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29693" y="1786819"/>
            <a:ext cx="7932614" cy="3884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4876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盘面节奏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占位符 9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" b="199"/>
          <a:stretch/>
        </p:blipFill>
        <p:spPr>
          <a:xfrm>
            <a:off x="1127125" y="1894763"/>
            <a:ext cx="6403305" cy="3587559"/>
          </a:xfrm>
        </p:spPr>
      </p:pic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zh-CN" altLang="en-US" dirty="0"/>
              <a:t>大盘</a:t>
            </a:r>
            <a:r>
              <a:rPr lang="en-US" altLang="zh-CN" dirty="0"/>
              <a:t>-</a:t>
            </a:r>
            <a:r>
              <a:rPr lang="zh-CN" altLang="en-US" dirty="0"/>
              <a:t>情绪和仓位的判断</a:t>
            </a:r>
          </a:p>
        </p:txBody>
      </p:sp>
      <p:sp>
        <p:nvSpPr>
          <p:cNvPr id="7" name="矩形: 圆角 6"/>
          <p:cNvSpPr/>
          <p:nvPr/>
        </p:nvSpPr>
        <p:spPr>
          <a:xfrm>
            <a:off x="7683146" y="1894763"/>
            <a:ext cx="3345180" cy="3587504"/>
          </a:xfrm>
          <a:prstGeom prst="roundRect">
            <a:avLst>
              <a:gd name="adj" fmla="val 2228"/>
            </a:avLst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712014" y="2053770"/>
            <a:ext cx="3228975" cy="30753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3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zh-CN" altLang="en-US" sz="1600" spc="150" dirty="0">
                <a:solidFill>
                  <a:srgbClr val="FFFF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资金量能：</a:t>
            </a:r>
            <a:r>
              <a:rPr lang="zh-CN" altLang="en-US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两市</a:t>
            </a:r>
            <a:r>
              <a:rPr lang="en-US" altLang="zh-CN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1.791</a:t>
            </a:r>
            <a:r>
              <a:rPr lang="zh-CN" altLang="en-US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万亿，增量</a:t>
            </a:r>
            <a:r>
              <a:rPr lang="en-US" altLang="zh-CN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1851</a:t>
            </a:r>
            <a:r>
              <a:rPr lang="zh-CN" altLang="en-US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亿，火爆量能，交投机会较多；</a:t>
            </a:r>
            <a:endParaRPr lang="en-US" altLang="zh-CN" sz="1600" spc="150" dirty="0">
              <a:solidFill>
                <a:srgbClr val="FFFFFF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marL="342900" indent="-342900" algn="just">
              <a:lnSpc>
                <a:spcPct val="13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zh-CN" altLang="en-US" sz="1600" spc="150" dirty="0">
                <a:solidFill>
                  <a:srgbClr val="FFFF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支撑</a:t>
            </a:r>
            <a:r>
              <a:rPr lang="en-US" altLang="zh-CN" sz="1600" spc="150" dirty="0">
                <a:solidFill>
                  <a:srgbClr val="FFFF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-</a:t>
            </a:r>
            <a:r>
              <a:rPr lang="zh-CN" altLang="en-US" sz="1600" spc="150" dirty="0">
                <a:solidFill>
                  <a:srgbClr val="FFFF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压力位：</a:t>
            </a:r>
            <a:r>
              <a:rPr lang="en-US" altLang="zh-CN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3300-3400</a:t>
            </a:r>
            <a:r>
              <a:rPr lang="zh-CN" altLang="en-US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；</a:t>
            </a:r>
          </a:p>
          <a:p>
            <a:pPr marL="342900" indent="-342900" algn="just">
              <a:lnSpc>
                <a:spcPct val="13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zh-CN" altLang="en-US" sz="1600" spc="150" dirty="0">
                <a:solidFill>
                  <a:srgbClr val="FFFF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节奏：</a:t>
            </a:r>
            <a:r>
              <a:rPr lang="zh-CN" altLang="en-US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盘面以一种想不到（未及万亿）的方式冲破</a:t>
            </a:r>
            <a:r>
              <a:rPr lang="en-US" altLang="zh-CN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3400</a:t>
            </a:r>
            <a:r>
              <a:rPr lang="zh-CN" altLang="en-US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，部分有流动资金持续流入的低位蓝筹在不断回档表现。接下来看</a:t>
            </a:r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1"/>
          </p:nvPr>
        </p:nvSpPr>
        <p:spPr>
          <a:xfrm>
            <a:off x="2240280" y="5858908"/>
            <a:ext cx="7711440" cy="814582"/>
          </a:xfrm>
        </p:spPr>
        <p:txBody>
          <a:bodyPr/>
          <a:lstStyle/>
          <a:p>
            <a:r>
              <a:rPr lang="zh-CN" altLang="en-US" b="1" dirty="0">
                <a:solidFill>
                  <a:srgbClr val="C00000"/>
                </a:solidFill>
              </a:rPr>
              <a:t>放量，上冲；量能不变，震荡；量能萎缩，下跌</a:t>
            </a:r>
            <a:endParaRPr lang="en-US" altLang="zh-CN" b="1" dirty="0">
              <a:solidFill>
                <a:srgbClr val="C0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51011" y="2229905"/>
            <a:ext cx="2767293" cy="308355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267460" y="5564032"/>
            <a:ext cx="9707880" cy="897728"/>
          </a:xfrm>
        </p:spPr>
        <p:txBody>
          <a:bodyPr/>
          <a:lstStyle/>
          <a:p>
            <a:r>
              <a:rPr lang="zh-CN" altLang="en-US" b="1" dirty="0">
                <a:solidFill>
                  <a:srgbClr val="C00000"/>
                </a:solidFill>
              </a:rPr>
              <a:t>行业：软件信息、机械设备、汽车配件、电气设备、通信行业</a:t>
            </a:r>
            <a:endParaRPr lang="en-US" altLang="zh-CN" b="1" dirty="0">
              <a:solidFill>
                <a:srgbClr val="C00000"/>
              </a:solidFill>
            </a:endParaRPr>
          </a:p>
          <a:p>
            <a:r>
              <a:rPr lang="zh-CN" altLang="en-US" b="1" dirty="0">
                <a:solidFill>
                  <a:srgbClr val="C00000"/>
                </a:solidFill>
              </a:rPr>
              <a:t>主题：机器人、</a:t>
            </a:r>
            <a:r>
              <a:rPr lang="en-US" altLang="zh-CN" b="1" dirty="0" err="1">
                <a:solidFill>
                  <a:srgbClr val="C00000"/>
                </a:solidFill>
              </a:rPr>
              <a:t>DeepSeek</a:t>
            </a:r>
            <a:r>
              <a:rPr lang="zh-CN" altLang="en-US" b="1" dirty="0">
                <a:solidFill>
                  <a:srgbClr val="C00000"/>
                </a:solidFill>
              </a:rPr>
              <a:t>、养老、大消费、军工</a:t>
            </a:r>
            <a:endParaRPr lang="zh-CN" altLang="en-US" sz="1100" b="1" dirty="0">
              <a:solidFill>
                <a:srgbClr val="C00000"/>
              </a:solidFill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4772297" y="918060"/>
            <a:ext cx="2647406" cy="660400"/>
          </a:xfrm>
        </p:spPr>
        <p:txBody>
          <a:bodyPr/>
          <a:lstStyle/>
          <a:p>
            <a:r>
              <a:rPr lang="zh-CN" altLang="en-US" dirty="0"/>
              <a:t>龙虎板块</a:t>
            </a:r>
          </a:p>
        </p:txBody>
      </p:sp>
      <p:pic>
        <p:nvPicPr>
          <p:cNvPr id="6" name="图片占位符 5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" r="46862"/>
          <a:stretch/>
        </p:blipFill>
        <p:spPr>
          <a:xfrm>
            <a:off x="1129548" y="2098406"/>
            <a:ext cx="5280679" cy="3190590"/>
          </a:xfr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26E4629-57F4-4F1F-AB68-DD0E4663439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1" b="1231"/>
          <a:stretch/>
        </p:blipFill>
        <p:spPr>
          <a:xfrm>
            <a:off x="6410227" y="2098406"/>
            <a:ext cx="4679667" cy="31905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id="{206F12B3-FA39-8BB0-2080-C616EEA089AA}"/>
              </a:ext>
            </a:extLst>
          </p:cNvPr>
          <p:cNvSpPr/>
          <p:nvPr/>
        </p:nvSpPr>
        <p:spPr>
          <a:xfrm>
            <a:off x="9880488" y="4916988"/>
            <a:ext cx="1181964" cy="372008"/>
          </a:xfrm>
          <a:prstGeom prst="round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3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月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11</a:t>
            </a:r>
            <a:r>
              <a:rPr lang="zh-CN" altLang="en-US" sz="1600" kern="0" dirty="0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</a:rPr>
              <a:t>日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3F7407EF-93B9-4192-B7ED-53E4F1A3E1E0}"/>
              </a:ext>
            </a:extLst>
          </p:cNvPr>
          <p:cNvSpPr/>
          <p:nvPr/>
        </p:nvSpPr>
        <p:spPr>
          <a:xfrm>
            <a:off x="9451818" y="2098406"/>
            <a:ext cx="1086416" cy="155907"/>
          </a:xfrm>
          <a:prstGeom prst="rect">
            <a:avLst/>
          </a:prstGeom>
          <a:noFill/>
          <a:ln w="15875" cap="flat" cmpd="sng" algn="ctr">
            <a:solidFill>
              <a:srgbClr val="F31BF3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67F8725-2FBA-AC5C-CD27-2F1B827C60B3}"/>
              </a:ext>
            </a:extLst>
          </p:cNvPr>
          <p:cNvSpPr/>
          <p:nvPr/>
        </p:nvSpPr>
        <p:spPr>
          <a:xfrm>
            <a:off x="6451910" y="2479406"/>
            <a:ext cx="2323789" cy="949594"/>
          </a:xfrm>
          <a:prstGeom prst="rect">
            <a:avLst/>
          </a:prstGeom>
          <a:noFill/>
          <a:ln w="15875" cap="flat" cmpd="sng" algn="ctr">
            <a:solidFill>
              <a:srgbClr val="F31BF3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68406AEB-86E8-D55E-D64A-479F98E4E6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减肥药、二胎三胎</a:t>
            </a:r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2E4F213-4365-905B-4CBC-C3DF0514E0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27125" y="4176425"/>
            <a:ext cx="9937750" cy="2258033"/>
          </a:xfrm>
        </p:spPr>
        <p:txBody>
          <a:bodyPr/>
          <a:lstStyle/>
          <a:p>
            <a:pPr algn="ctr"/>
            <a:r>
              <a:rPr lang="zh-CN" alt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国家卫健委</a:t>
            </a:r>
            <a:endParaRPr lang="en-US" altLang="zh-CN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US" altLang="zh-CN" dirty="0"/>
              <a:t>3</a:t>
            </a:r>
            <a:r>
              <a:rPr lang="zh-CN" altLang="en-US" dirty="0"/>
              <a:t>月</a:t>
            </a:r>
            <a:r>
              <a:rPr lang="en-US" altLang="zh-CN" dirty="0"/>
              <a:t>11</a:t>
            </a:r>
            <a:r>
              <a:rPr lang="zh-CN" altLang="en-US" dirty="0"/>
              <a:t>，提出体重管理</a:t>
            </a:r>
          </a:p>
          <a:p>
            <a:pPr algn="ctr"/>
            <a:r>
              <a:rPr lang="en-US" altLang="zh-CN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3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月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15</a:t>
            </a:r>
            <a:r>
              <a:rPr lang="zh-CN" altLang="en-US" dirty="0">
                <a:solidFill>
                  <a:srgbClr val="333333"/>
                </a:solidFill>
                <a:latin typeface="Arial" panose="020B0604020202020204" pitchFamily="34" charset="0"/>
              </a:rPr>
              <a:t>，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制定促进生育政策，推动发放育儿补贴</a:t>
            </a:r>
            <a:endParaRPr lang="en-US" altLang="zh-CN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zh-CN" altLang="en-US" dirty="0">
                <a:solidFill>
                  <a:srgbClr val="333333"/>
                </a:solidFill>
                <a:latin typeface="Arial" panose="020B0604020202020204" pitchFamily="34" charset="0"/>
              </a:rPr>
              <a:t>（内蒙：三孩补贴</a:t>
            </a:r>
            <a:r>
              <a:rPr lang="en-US" altLang="zh-CN" dirty="0">
                <a:solidFill>
                  <a:srgbClr val="333333"/>
                </a:solidFill>
                <a:latin typeface="Arial" panose="020B0604020202020204" pitchFamily="34" charset="0"/>
              </a:rPr>
              <a:t>10W</a:t>
            </a:r>
            <a:r>
              <a:rPr lang="zh-CN" altLang="en-US" dirty="0">
                <a:solidFill>
                  <a:srgbClr val="333333"/>
                </a:solidFill>
                <a:latin typeface="Arial" panose="020B0604020202020204" pitchFamily="34" charset="0"/>
              </a:rPr>
              <a:t>，全市自由择校；南京：一胎最低</a:t>
            </a:r>
            <a:r>
              <a:rPr lang="en-US" altLang="zh-CN" dirty="0">
                <a:solidFill>
                  <a:srgbClr val="333333"/>
                </a:solidFill>
                <a:latin typeface="Arial" panose="020B0604020202020204" pitchFamily="34" charset="0"/>
              </a:rPr>
              <a:t>2.88W</a:t>
            </a:r>
            <a:r>
              <a:rPr lang="zh-CN" altLang="en-US" dirty="0">
                <a:solidFill>
                  <a:srgbClr val="333333"/>
                </a:solidFill>
                <a:latin typeface="Arial" panose="020B0604020202020204" pitchFamily="34" charset="0"/>
              </a:rPr>
              <a:t>）</a:t>
            </a:r>
            <a:endParaRPr lang="en-US" altLang="zh-CN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DD8AEF1-CEDF-369A-8902-DBABD427AEF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02" r="1002"/>
          <a:stretch/>
        </p:blipFill>
        <p:spPr>
          <a:xfrm>
            <a:off x="3358606" y="1675070"/>
            <a:ext cx="5474788" cy="233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608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关于龙虎内参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810614"/>
            <a:ext cx="7820008" cy="544401"/>
          </a:xfrm>
        </p:spPr>
        <p:txBody>
          <a:bodyPr/>
          <a:lstStyle/>
          <a:p>
            <a:r>
              <a:rPr lang="zh-CN" altLang="en-US" b="1" dirty="0">
                <a:solidFill>
                  <a:srgbClr val="C00000"/>
                </a:solidFill>
              </a:rPr>
              <a:t>每周二固定更新一篇「龙虎淘金」，短线为主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/>
          <a:srcRect r="33798"/>
          <a:stretch>
            <a:fillRect/>
          </a:stretch>
        </p:blipFill>
        <p:spPr>
          <a:xfrm>
            <a:off x="1389028" y="1930138"/>
            <a:ext cx="2821166" cy="31858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2241" y="1930138"/>
            <a:ext cx="3771616" cy="2997724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101762" y="5242804"/>
            <a:ext cx="3395698" cy="423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pc="150" dirty="0">
                <a:solidFill>
                  <a:srgbClr val="C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研究院</a:t>
            </a:r>
            <a:r>
              <a:rPr lang="en-US" altLang="zh-CN" spc="150" dirty="0">
                <a:solidFill>
                  <a:srgbClr val="C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-</a:t>
            </a:r>
            <a:r>
              <a:rPr lang="zh-CN" altLang="en-US" spc="150" dirty="0">
                <a:solidFill>
                  <a:srgbClr val="C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经传内参</a:t>
            </a:r>
            <a:r>
              <a:rPr lang="en-US" altLang="zh-CN" spc="150" dirty="0">
                <a:solidFill>
                  <a:srgbClr val="C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-</a:t>
            </a:r>
            <a:r>
              <a:rPr lang="zh-CN" altLang="en-US" spc="150" dirty="0">
                <a:solidFill>
                  <a:srgbClr val="C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龙虎淘金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470200" y="4945980"/>
            <a:ext cx="3395698" cy="423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pc="150" dirty="0">
                <a:solidFill>
                  <a:srgbClr val="C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龙虎淘金圈</a:t>
            </a:r>
            <a:r>
              <a:rPr lang="en-US" altLang="zh-CN" spc="150" dirty="0">
                <a:solidFill>
                  <a:srgbClr val="C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-</a:t>
            </a:r>
            <a:r>
              <a:rPr lang="zh-CN" altLang="en-US" spc="150" dirty="0">
                <a:solidFill>
                  <a:srgbClr val="C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内参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1346" y="3220219"/>
            <a:ext cx="2777017" cy="172576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5"/>
          <a:srcRect t="34818"/>
          <a:stretch>
            <a:fillRect/>
          </a:stretch>
        </p:blipFill>
        <p:spPr>
          <a:xfrm>
            <a:off x="8860726" y="1952084"/>
            <a:ext cx="1558257" cy="119585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龙虎选股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盘中：紫旗回档（金叉）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868129" y="5744169"/>
            <a:ext cx="8455742" cy="544401"/>
          </a:xfrm>
        </p:spPr>
        <p:txBody>
          <a:bodyPr/>
          <a:lstStyle/>
          <a:p>
            <a:pPr algn="ctr">
              <a:spcBef>
                <a:spcPts val="500"/>
              </a:spcBef>
              <a:spcAft>
                <a:spcPts val="0"/>
              </a:spcAft>
            </a:pPr>
            <a:r>
              <a:rPr lang="zh-CN" altLang="en-US" sz="2000" b="1" dirty="0">
                <a:solidFill>
                  <a:srgbClr val="C00000"/>
                </a:solidFill>
              </a:rPr>
              <a:t>近</a:t>
            </a:r>
            <a:r>
              <a:rPr lang="en-US" altLang="zh-CN" sz="2000" b="1" dirty="0">
                <a:solidFill>
                  <a:srgbClr val="C00000"/>
                </a:solidFill>
              </a:rPr>
              <a:t>10</a:t>
            </a:r>
            <a:r>
              <a:rPr lang="zh-CN" altLang="en-US" sz="2000" b="1" dirty="0">
                <a:solidFill>
                  <a:srgbClr val="C00000"/>
                </a:solidFill>
              </a:rPr>
              <a:t>日出龙虎紫旗，追求更强的回档爆发（买卖操作：用三板斧）</a:t>
            </a:r>
            <a:endParaRPr lang="zh-CN" altLang="en-US" sz="2000" b="1" dirty="0">
              <a:solidFill>
                <a:srgbClr val="C00000"/>
              </a:solidFill>
              <a:latin typeface="微软雅黑" panose="020B0503020204020204" charset="-122"/>
            </a:endParaRPr>
          </a:p>
        </p:txBody>
      </p:sp>
      <p:pic>
        <p:nvPicPr>
          <p:cNvPr id="6" name="图片占位符 5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" b="201"/>
          <a:stretch/>
        </p:blipFill>
        <p:spPr>
          <a:xfrm>
            <a:off x="1127125" y="1827101"/>
            <a:ext cx="6663600" cy="3733200"/>
          </a:xfr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84"/>
          <a:stretch>
            <a:fillRect/>
          </a:stretch>
        </p:blipFill>
        <p:spPr>
          <a:xfrm>
            <a:off x="8757604" y="1774784"/>
            <a:ext cx="2270759" cy="378551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7" name="矩形: 圆角 6"/>
          <p:cNvSpPr/>
          <p:nvPr/>
        </p:nvSpPr>
        <p:spPr>
          <a:xfrm>
            <a:off x="6608761" y="5094223"/>
            <a:ext cx="1181964" cy="372008"/>
          </a:xfrm>
          <a:prstGeom prst="round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2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月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9</a:t>
            </a:r>
            <a:r>
              <a:rPr lang="zh-CN" altLang="en-US" sz="1600" kern="0" dirty="0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</a:rPr>
              <a:t>日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497025DB-662D-42ED-9787-915FED0E31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7125" y="2212440"/>
            <a:ext cx="1228639" cy="58473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占位符 10">
            <a:extLst>
              <a:ext uri="{FF2B5EF4-FFF2-40B4-BE49-F238E27FC236}">
                <a16:creationId xmlns:a16="http://schemas.microsoft.com/office/drawing/2014/main" id="{2E5FA165-1E07-4CFD-B5A8-92044E2E9C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" r="169"/>
          <a:stretch/>
        </p:blipFill>
        <p:spPr>
          <a:xfrm>
            <a:off x="6196013" y="1876425"/>
            <a:ext cx="4832350" cy="376555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</p:pic>
      <p:pic>
        <p:nvPicPr>
          <p:cNvPr id="11" name="图片占位符 10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" b="76"/>
          <a:stretch/>
        </p:blipFill>
        <p:spPr>
          <a:xfrm>
            <a:off x="1126232" y="1876425"/>
            <a:ext cx="4832350" cy="3765550"/>
          </a:xfrm>
        </p:spPr>
      </p:pic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盘后潜力：紫旗回档（死叉）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</p:nvPr>
        </p:nvSpPr>
        <p:spPr>
          <a:xfrm>
            <a:off x="3101340" y="5846886"/>
            <a:ext cx="5989320" cy="340405"/>
          </a:xfrm>
        </p:spPr>
        <p:txBody>
          <a:bodyPr/>
          <a:lstStyle/>
          <a:p>
            <a:pPr algn="ctr">
              <a:spcBef>
                <a:spcPts val="500"/>
              </a:spcBef>
              <a:spcAft>
                <a:spcPts val="0"/>
              </a:spcAft>
            </a:pPr>
            <a:r>
              <a:rPr lang="zh-CN" altLang="en-US" sz="1800" b="1" dirty="0">
                <a:solidFill>
                  <a:srgbClr val="C00000"/>
                </a:solidFill>
                <a:latin typeface="微软雅黑" panose="020B0503020204020204" charset="-122"/>
              </a:rPr>
              <a:t>盘后选板块</a:t>
            </a:r>
            <a:r>
              <a:rPr lang="en-US" altLang="zh-CN" sz="1800" b="1" dirty="0">
                <a:solidFill>
                  <a:srgbClr val="C00000"/>
                </a:solidFill>
                <a:latin typeface="微软雅黑" panose="020B0503020204020204" charset="-122"/>
              </a:rPr>
              <a:t>+</a:t>
            </a:r>
            <a:r>
              <a:rPr lang="zh-CN" altLang="en-US" sz="1800" b="1" dirty="0">
                <a:solidFill>
                  <a:srgbClr val="C00000"/>
                </a:solidFill>
                <a:latin typeface="微软雅黑" panose="020B0503020204020204" charset="-122"/>
              </a:rPr>
              <a:t>回档潜力股（叠个控盘增加稳一点）</a:t>
            </a:r>
          </a:p>
        </p:txBody>
      </p:sp>
      <p:sp>
        <p:nvSpPr>
          <p:cNvPr id="10" name="矩形: 圆角 9"/>
          <p:cNvSpPr/>
          <p:nvPr/>
        </p:nvSpPr>
        <p:spPr>
          <a:xfrm>
            <a:off x="1126232" y="5276317"/>
            <a:ext cx="1181964" cy="372008"/>
          </a:xfrm>
          <a:prstGeom prst="round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3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月</a:t>
            </a:r>
            <a:r>
              <a:rPr lang="en-US" altLang="zh-CN" sz="1600" kern="0" dirty="0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</a:rPr>
              <a:t>5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日</a:t>
            </a:r>
          </a:p>
        </p:txBody>
      </p:sp>
      <p:sp>
        <p:nvSpPr>
          <p:cNvPr id="15" name="矩形: 圆角 14"/>
          <p:cNvSpPr/>
          <p:nvPr/>
        </p:nvSpPr>
        <p:spPr>
          <a:xfrm>
            <a:off x="6196013" y="5269967"/>
            <a:ext cx="1181964" cy="372008"/>
          </a:xfrm>
          <a:prstGeom prst="round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3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月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11</a:t>
            </a:r>
            <a:r>
              <a:rPr lang="zh-CN" altLang="en-US" sz="1600" kern="0" dirty="0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</a:rPr>
              <a:t>日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DOCER_TEMPLATE_OPEN_ONCE_MARK" val="1"/>
  <p:tag name="COMMONDATA" val="eyJoZGlkIjoiMTQyZWY4N2NmZWRlMzNiOTAwNWExN2Y4ZjJjOTQ1ZWE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10291</TotalTime>
  <Words>433</Words>
  <Application>Microsoft Office PowerPoint</Application>
  <PresentationFormat>宽屏</PresentationFormat>
  <Paragraphs>56</Paragraphs>
  <Slides>17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9" baseType="lpstr">
      <vt:lpstr>Roboto</vt:lpstr>
      <vt:lpstr>等线</vt:lpstr>
      <vt:lpstr>庞门正道标题体</vt:lpstr>
      <vt:lpstr>思源黑体 CN Heavy</vt:lpstr>
      <vt:lpstr>思源黑体 CN Medium</vt:lpstr>
      <vt:lpstr>思源黑体 CN Normal</vt:lpstr>
      <vt:lpstr>思源黑体 CN Regular</vt:lpstr>
      <vt:lpstr>微软雅黑</vt:lpstr>
      <vt:lpstr>Arial</vt:lpstr>
      <vt:lpstr>Calibri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42505</dc:creator>
  <cp:lastModifiedBy>猪肠 十二</cp:lastModifiedBy>
  <cp:revision>1773</cp:revision>
  <dcterms:created xsi:type="dcterms:W3CDTF">2019-06-19T02:08:00Z</dcterms:created>
  <dcterms:modified xsi:type="dcterms:W3CDTF">2025-03-16T12:59:07Z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2052-12.1.0.18276</vt:lpwstr>
  </property>
  <property fmtid="{D5CDD505-2E9C-101B-9397-08002B2CF9AE}" pid="3" name="ICV">
    <vt:lpwstr>EBF8DB5FD94B49F7B17BC65F9BA08668</vt:lpwstr>
  </property>
</Properties>
</file>