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68" r:id="rId2"/>
    <p:sldId id="877" r:id="rId3"/>
    <p:sldId id="869" r:id="rId4"/>
    <p:sldId id="1050" r:id="rId5"/>
    <p:sldId id="1052" r:id="rId6"/>
    <p:sldId id="906" r:id="rId7"/>
    <p:sldId id="1034" r:id="rId8"/>
    <p:sldId id="878" r:id="rId9"/>
    <p:sldId id="931" r:id="rId10"/>
    <p:sldId id="1045" r:id="rId11"/>
    <p:sldId id="1003" r:id="rId12"/>
    <p:sldId id="984" r:id="rId13"/>
    <p:sldId id="1005" r:id="rId14"/>
    <p:sldId id="1043" r:id="rId15"/>
    <p:sldId id="1038" r:id="rId16"/>
    <p:sldId id="1051" r:id="rId17"/>
    <p:sldId id="985" r:id="rId18"/>
    <p:sldId id="1012" r:id="rId19"/>
    <p:sldId id="734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0"/>
            <p14:sldId id="1052"/>
            <p14:sldId id="906"/>
            <p14:sldId id="1034"/>
          </p14:sldIdLst>
        </p14:section>
        <p14:section name="市场节奏" id="{D8B0A2C5-1F55-4F56-9B21-CF550DA541C3}">
          <p14:sldIdLst>
            <p14:sldId id="878"/>
            <p14:sldId id="931"/>
            <p14:sldId id="1045"/>
            <p14:sldId id="1003"/>
            <p14:sldId id="984"/>
            <p14:sldId id="1005"/>
            <p14:sldId id="1043"/>
            <p14:sldId id="1038"/>
            <p14:sldId id="1051"/>
            <p14:sldId id="985"/>
            <p14:sldId id="1012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>
    <p:extLst>
      <p:ext uri="{19B8F6BF-5375-455C-9EA6-DF929625EA0E}">
        <p15:presenceInfo xmlns:p15="http://schemas.microsoft.com/office/powerpoint/2012/main" userId="9de54f60b6381d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F"/>
    <a:srgbClr val="FFFFFF"/>
    <a:srgbClr val="8ED85C"/>
    <a:srgbClr val="00CABE"/>
    <a:srgbClr val="FF8049"/>
    <a:srgbClr val="FF0000"/>
    <a:srgbClr val="F31BF3"/>
    <a:srgbClr val="F7CD92"/>
    <a:srgbClr val="F2AC4A"/>
    <a:srgbClr val="FF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86902" autoAdjust="0"/>
  </p:normalViewPr>
  <p:slideViewPr>
    <p:cSldViewPr snapToGrid="0">
      <p:cViewPr>
        <p:scale>
          <a:sx n="125" d="100"/>
          <a:sy n="125" d="100"/>
        </p:scale>
        <p:origin x="426" y="114"/>
      </p:cViewPr>
      <p:guideLst>
        <p:guide pos="6970"/>
        <p:guide pos="3840"/>
        <p:guide orient="horz" pos="2160"/>
        <p:guide pos="71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年以来居民储蓄率大幅上升，截至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上半年，居民储蓄率达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36%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，较年初提升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5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个百分点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ABBD39-AF7A-4539-8BE8-3BE262598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304C1C-3150-43B6-B87E-A0ECBAFB4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C78EF80-B718-4867-B588-239781717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>
            <a:extLst>
              <a:ext uri="{FF2B5EF4-FFF2-40B4-BE49-F238E27FC236}">
                <a16:creationId xmlns:a16="http://schemas.microsoft.com/office/drawing/2014/main" id="{705551BC-CE09-4DA6-AC28-0D13F7F39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2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502947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金叉中期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稳打稳扎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FBA5CB0-C151-4821-875D-21CA0A59B486}"/>
              </a:ext>
            </a:extLst>
          </p:cNvPr>
          <p:cNvGrpSpPr/>
          <p:nvPr/>
        </p:nvGrpSpPr>
        <p:grpSpPr>
          <a:xfrm>
            <a:off x="3886197" y="4121150"/>
            <a:ext cx="4515568" cy="925139"/>
            <a:chOff x="3498844" y="5476875"/>
            <a:chExt cx="4515568" cy="92513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BA7F568-CB07-43E8-A9D9-EB89A9B8C381}"/>
                </a:ext>
              </a:extLst>
            </p:cNvPr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79E87-C593-4B41-AD6A-6D78A6C1418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B36A4E-EE7E-4521-8A4B-CD931429A29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经传投研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F086BD1-2A36-4BE2-B607-B735B189DAD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60F3223-B873-4F5A-B377-BC10E1F03FA0}"/>
                </a:ext>
              </a:extLst>
            </p:cNvPr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FDD087F-6C54-4DA7-92EF-612317FA745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6220EA7-DE45-4661-9804-6D89472558C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B267884-453E-4A84-A1BC-2EA1222CA7CF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rPr>
                  <a:t>执业编号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0A440EB-125E-4218-A50F-E0EAC1DAFD3A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AD33D73-5A34-4729-B240-2A65C6D5CC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725135E-8967-4E3B-A4A6-A39496023AA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78C0D63-4749-43B8-8A0A-93B26C335C4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120C045-2E7D-4554-9AA6-199D3984D4DC}"/>
                </a:ext>
              </a:extLst>
            </p:cNvPr>
            <p:cNvSpPr txBox="1"/>
            <p:nvPr/>
          </p:nvSpPr>
          <p:spPr>
            <a:xfrm>
              <a:off x="6725041" y="5476875"/>
              <a:ext cx="1289371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pPr>
                  <a:lnSpc>
                    <a:spcPct val="130000"/>
                  </a:lnSpc>
                  <a:spcBef>
                    <a:spcPts val="500"/>
                  </a:spcBef>
                </a:pPr>
                <a:t>2023/3/22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AC8DB68-3912-48CB-A91E-4AE33D6D9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不做仙股</a:t>
            </a:r>
            <a:r>
              <a:rPr kumimoji="0" lang="zh-CN" altLang="en-US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3-6</a:t>
            </a:r>
            <a:r>
              <a:rPr kumimoji="0" lang="zh-CN" altLang="en-US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dirty="0"/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59AE3D85-442D-429B-8442-903983B010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8713" y="1986131"/>
            <a:ext cx="4832350" cy="2718197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92B317F6-B857-4C42-B6A7-17AEAD358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" b="7"/>
          <a:stretch/>
        </p:blipFill>
        <p:spPr>
          <a:xfrm>
            <a:off x="6231336" y="1986131"/>
            <a:ext cx="4832350" cy="2718197"/>
          </a:xfr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D7DE437-4C3A-4BF0-864B-765EE582B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920" y="4870824"/>
            <a:ext cx="4559936" cy="340405"/>
          </a:xfrm>
        </p:spPr>
        <p:txBody>
          <a:bodyPr/>
          <a:lstStyle/>
          <a:p>
            <a:r>
              <a:rPr lang="zh-CN" altLang="en-US" sz="1600" dirty="0"/>
              <a:t>仙股特征</a:t>
            </a:r>
            <a:r>
              <a:rPr lang="en-US" altLang="zh-CN" sz="1600" dirty="0"/>
              <a:t>1</a:t>
            </a:r>
            <a:r>
              <a:rPr lang="zh-CN" altLang="en-US" sz="1600" dirty="0"/>
              <a:t>：盘子小（</a:t>
            </a:r>
            <a:r>
              <a:rPr lang="en-US" altLang="zh-CN" sz="1600" dirty="0"/>
              <a:t>100</a:t>
            </a:r>
            <a:r>
              <a:rPr lang="zh-CN" altLang="en-US" sz="1600" dirty="0"/>
              <a:t>亿以下）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45F34049-A5E9-4CCF-ACF7-1CC3898DBF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7146" y="4870824"/>
            <a:ext cx="4560730" cy="340405"/>
          </a:xfrm>
        </p:spPr>
        <p:txBody>
          <a:bodyPr/>
          <a:lstStyle/>
          <a:p>
            <a:r>
              <a:rPr lang="en-US" altLang="zh-CN" sz="1600" dirty="0"/>
              <a:t>2</a:t>
            </a:r>
            <a:r>
              <a:rPr lang="zh-CN" altLang="en-US" sz="1600" dirty="0"/>
              <a:t>：成交额及换手率低（一两分钟没成交）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E56396B-A230-4965-9252-61059EF7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717" y="3007124"/>
            <a:ext cx="2252158" cy="1502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2399DCC-909A-42AD-B36B-7329F61E9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514" y="3085220"/>
            <a:ext cx="2278956" cy="1520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ED07E37-450E-4027-BC65-A9716B4ED27D}"/>
              </a:ext>
            </a:extLst>
          </p:cNvPr>
          <p:cNvSpPr txBox="1"/>
          <p:nvPr/>
        </p:nvSpPr>
        <p:spPr>
          <a:xfrm>
            <a:off x="2181226" y="5435744"/>
            <a:ext cx="78295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随着注册制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新股越来越多，北向资金风格影响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市场量能蛋糕有限，仙股会越来越无人问津，更难在此赚钱解套</a:t>
            </a:r>
          </a:p>
        </p:txBody>
      </p:sp>
    </p:spTree>
    <p:extLst>
      <p:ext uri="{BB962C8B-B14F-4D97-AF65-F5344CB8AC3E}">
        <p14:creationId xmlns:p14="http://schemas.microsoft.com/office/powerpoint/2010/main" val="349033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FD8B02-1B07-44DD-B0DC-1969DF82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优先选择控盘增加标的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D902E9-B4F2-46D7-B627-21A9E536A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板块</a:t>
            </a:r>
            <a:r>
              <a:rPr lang="en-US" altLang="zh-CN" dirty="0"/>
              <a:t>+</a:t>
            </a:r>
            <a:r>
              <a:rPr lang="zh-CN" altLang="en-US" dirty="0"/>
              <a:t>个股</a:t>
            </a: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3A41BDA-794D-42A0-9663-07C4734425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27101"/>
            <a:ext cx="6663600" cy="37332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1AA1297-1E26-44A3-9BBA-62AB43CB901D}"/>
              </a:ext>
            </a:extLst>
          </p:cNvPr>
          <p:cNvSpPr txBox="1"/>
          <p:nvPr/>
        </p:nvSpPr>
        <p:spPr>
          <a:xfrm>
            <a:off x="3405188" y="6013839"/>
            <a:ext cx="5381624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适合中线跟踪，短线波段（三板斧）操作</a:t>
            </a:r>
          </a:p>
        </p:txBody>
      </p:sp>
    </p:spTree>
    <p:extLst>
      <p:ext uri="{BB962C8B-B14F-4D97-AF65-F5344CB8AC3E}">
        <p14:creationId xmlns:p14="http://schemas.microsoft.com/office/powerpoint/2010/main" val="187089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961B5B-866D-4B84-B36F-B312B856C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如何快速筛选强势模式个股？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BE1B569E-1F57-4B2D-B435-BFB97FEEDA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713" y="2271881"/>
            <a:ext cx="4832350" cy="271819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111EBD4B-8F56-4B12-B62A-9BCB5BC042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336" y="2271881"/>
            <a:ext cx="4832350" cy="2718196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E47C8DA-473A-4763-9436-F9881FF1D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5200314"/>
            <a:ext cx="2055334" cy="340405"/>
          </a:xfrm>
        </p:spPr>
        <p:txBody>
          <a:bodyPr/>
          <a:lstStyle/>
          <a:p>
            <a:r>
              <a:rPr lang="zh-CN" altLang="en-US" dirty="0"/>
              <a:t>智能选股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F09EEE9-63AC-42D4-AB49-E9DC916744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9844" y="5200314"/>
            <a:ext cx="2055334" cy="340405"/>
          </a:xfrm>
        </p:spPr>
        <p:txBody>
          <a:bodyPr/>
          <a:lstStyle/>
          <a:p>
            <a:r>
              <a:rPr lang="zh-CN" altLang="en-US" dirty="0"/>
              <a:t>多周期同屏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272910-F283-4845-8A60-948C3F319F33}"/>
              </a:ext>
            </a:extLst>
          </p:cNvPr>
          <p:cNvSpPr txBox="1"/>
          <p:nvPr/>
        </p:nvSpPr>
        <p:spPr>
          <a:xfrm>
            <a:off x="2897109" y="5805419"/>
            <a:ext cx="6397782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熟悉指标和盈利模式，以及软件工具，增强选股择时能力</a:t>
            </a:r>
          </a:p>
        </p:txBody>
      </p:sp>
    </p:spTree>
    <p:extLst>
      <p:ext uri="{BB962C8B-B14F-4D97-AF65-F5344CB8AC3E}">
        <p14:creationId xmlns:p14="http://schemas.microsoft.com/office/powerpoint/2010/main" val="14044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AC7AD3-6950-4BF4-BB3F-A1CBB81CB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短线选股模式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A50C0447-7302-48FC-8E45-654FEDFCA6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3943" b="43943"/>
          <a:stretch/>
        </p:blipFill>
        <p:spPr>
          <a:xfrm>
            <a:off x="1128713" y="1947152"/>
            <a:ext cx="4832350" cy="271819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DEF488DE-9F60-411E-9C1F-C9A7880DE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7" b="45817"/>
          <a:stretch/>
        </p:blipFill>
        <p:spPr>
          <a:xfrm>
            <a:off x="6231336" y="1947152"/>
            <a:ext cx="4832350" cy="2718197"/>
          </a:xfr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A01A7DA-8725-40E9-852B-6B30C064E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2600" y="5525897"/>
            <a:ext cx="8686800" cy="340405"/>
          </a:xfrm>
        </p:spPr>
        <p:txBody>
          <a:bodyPr/>
          <a:lstStyle/>
          <a:p>
            <a:r>
              <a:rPr lang="zh-CN" altLang="en-US" dirty="0"/>
              <a:t>上升通道（趋势）</a:t>
            </a:r>
            <a:r>
              <a:rPr lang="en-US" altLang="zh-CN" dirty="0"/>
              <a:t>+</a:t>
            </a:r>
            <a:r>
              <a:rPr lang="zh-CN" altLang="en-US" dirty="0"/>
              <a:t>三线拉升</a:t>
            </a:r>
            <a:r>
              <a:rPr lang="en-US" altLang="zh-CN" dirty="0"/>
              <a:t>/</a:t>
            </a:r>
            <a:r>
              <a:rPr lang="zh-CN" altLang="en-US" dirty="0"/>
              <a:t>超大单资金（资金）</a:t>
            </a:r>
            <a:r>
              <a:rPr lang="en-US" altLang="zh-CN" dirty="0"/>
              <a:t>+</a:t>
            </a:r>
            <a:r>
              <a:rPr lang="zh-CN" altLang="en-US" dirty="0"/>
              <a:t>金叉初期（买点）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34313D-7089-4DD5-8165-03046351F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4863838"/>
            <a:ext cx="2055334" cy="340405"/>
          </a:xfrm>
        </p:spPr>
        <p:txBody>
          <a:bodyPr/>
          <a:lstStyle/>
          <a:p>
            <a:r>
              <a:rPr lang="en-US" altLang="zh-CN" dirty="0"/>
              <a:t>L1</a:t>
            </a:r>
            <a:r>
              <a:rPr lang="zh-CN" altLang="en-US" dirty="0"/>
              <a:t>选股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6211625E-F8A5-466F-B029-79732572FD51}"/>
              </a:ext>
            </a:extLst>
          </p:cNvPr>
          <p:cNvSpPr txBox="1">
            <a:spLocks/>
          </p:cNvSpPr>
          <p:nvPr/>
        </p:nvSpPr>
        <p:spPr>
          <a:xfrm>
            <a:off x="7869590" y="4863838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L2</a:t>
            </a:r>
            <a:r>
              <a:rPr lang="zh-CN" altLang="en-US" dirty="0"/>
              <a:t>选股</a:t>
            </a:r>
          </a:p>
        </p:txBody>
      </p:sp>
    </p:spTree>
    <p:extLst>
      <p:ext uri="{BB962C8B-B14F-4D97-AF65-F5344CB8AC3E}">
        <p14:creationId xmlns:p14="http://schemas.microsoft.com/office/powerpoint/2010/main" val="91254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CD7600B-717A-40EE-B6C1-2980671F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寻找分时资金强势个股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C7518F1-7516-4388-96D2-13E5D9AF4F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3320" y="5486841"/>
            <a:ext cx="4785360" cy="453099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庄散博弈</a:t>
            </a:r>
            <a:r>
              <a:rPr lang="en-US" altLang="zh-CN" sz="1600" b="1" dirty="0">
                <a:solidFill>
                  <a:srgbClr val="C00000"/>
                </a:solidFill>
              </a:rPr>
              <a:t>-</a:t>
            </a:r>
            <a:r>
              <a:rPr lang="zh-CN" altLang="en-US" sz="1600" b="1" dirty="0">
                <a:solidFill>
                  <a:srgbClr val="C00000"/>
                </a:solidFill>
              </a:rPr>
              <a:t>特大单＞</a:t>
            </a:r>
            <a:r>
              <a:rPr lang="en-US" altLang="zh-CN" sz="1600" b="1" dirty="0">
                <a:solidFill>
                  <a:srgbClr val="C00000"/>
                </a:solidFill>
              </a:rPr>
              <a:t>0</a:t>
            </a:r>
            <a:r>
              <a:rPr lang="zh-CN" altLang="en-US" sz="1600" b="1" dirty="0">
                <a:solidFill>
                  <a:srgbClr val="C00000"/>
                </a:solidFill>
              </a:rPr>
              <a:t>，更易推动股价强势表现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DB39A632-03DE-45DF-8A98-BECE4777E6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>
          <a:xfrm>
            <a:off x="1127125" y="1827101"/>
            <a:ext cx="6235700" cy="3493474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2DAB9F-1D25-41DC-89BA-C904347A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24" y="1827101"/>
            <a:ext cx="2711026" cy="276300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8C37A9-3239-450E-AEE4-B578A3361C17}"/>
              </a:ext>
            </a:extLst>
          </p:cNvPr>
          <p:cNvSpPr txBox="1"/>
          <p:nvPr/>
        </p:nvSpPr>
        <p:spPr>
          <a:xfrm>
            <a:off x="1845839" y="5958954"/>
            <a:ext cx="8500322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1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抢购页面：</a:t>
            </a:r>
            <a:r>
              <a:rPr lang="en-US" altLang="zh-CN" sz="11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https://m.n8n8.cn/huodong/2019/profitModel/l2basic?open=renewal</a:t>
            </a:r>
            <a:endParaRPr lang="zh-CN" altLang="en-US" sz="11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CBA47F-2BD6-48A4-BCB8-6E49BC95A03D}"/>
              </a:ext>
            </a:extLst>
          </p:cNvPr>
          <p:cNvSpPr txBox="1"/>
          <p:nvPr/>
        </p:nvSpPr>
        <p:spPr>
          <a:xfrm>
            <a:off x="7818861" y="4756373"/>
            <a:ext cx="2999951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学习视频</a:t>
            </a:r>
            <a:r>
              <a:rPr lang="zh-CN" altLang="en-US" sz="9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en-US" altLang="zh-CN" sz="9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https://toujiao.n8n8.cn/playopen/551</a:t>
            </a:r>
            <a:endParaRPr lang="zh-CN" altLang="en-US" sz="9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32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412B615-CD28-430E-AE03-5C991BB4A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内参</a:t>
            </a: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36B35BF1-CD01-490D-9365-5B9EB806DA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3108" t="7" r="13108" b="7"/>
          <a:stretch/>
        </p:blipFill>
        <p:spPr>
          <a:xfrm>
            <a:off x="1645180" y="1993671"/>
            <a:ext cx="3996796" cy="3046978"/>
          </a:xfrm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0A097165-0F5B-4894-836F-07760E57A2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203" b="9910"/>
          <a:stretch/>
        </p:blipFill>
        <p:spPr>
          <a:xfrm>
            <a:off x="6230937" y="1993671"/>
            <a:ext cx="4832350" cy="3046978"/>
          </a:xfr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E3F91FC-FE10-4E6F-A5E7-CB2773D2A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5184020"/>
            <a:ext cx="5013356" cy="340405"/>
          </a:xfrm>
        </p:spPr>
        <p:txBody>
          <a:bodyPr/>
          <a:lstStyle/>
          <a:p>
            <a:r>
              <a:rPr lang="zh-CN" altLang="en-US" sz="1600" dirty="0"/>
              <a:t>研究院→大咖圈子→金融智识营→内参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37054473-55B3-4A86-B3D8-246D5C3D4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4420" y="5184019"/>
            <a:ext cx="3606182" cy="340405"/>
          </a:xfrm>
        </p:spPr>
        <p:txBody>
          <a:bodyPr/>
          <a:lstStyle/>
          <a:p>
            <a:r>
              <a:rPr lang="zh-CN" altLang="en-US" sz="1600" dirty="0"/>
              <a:t>赛道逻辑、受益标的分析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4786B5-60C7-4FB8-A1C9-E8526ECB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937" y="2181286"/>
            <a:ext cx="2514602" cy="2092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ABEB455-8159-4EC1-B14A-1F444973F885}"/>
              </a:ext>
            </a:extLst>
          </p:cNvPr>
          <p:cNvSpPr txBox="1"/>
          <p:nvPr/>
        </p:nvSpPr>
        <p:spPr>
          <a:xfrm>
            <a:off x="4929188" y="5728311"/>
            <a:ext cx="2333625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频率：每周一篇</a:t>
            </a:r>
          </a:p>
        </p:txBody>
      </p:sp>
    </p:spTree>
    <p:extLst>
      <p:ext uri="{BB962C8B-B14F-4D97-AF65-F5344CB8AC3E}">
        <p14:creationId xmlns:p14="http://schemas.microsoft.com/office/powerpoint/2010/main" val="231867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908DF3-F5FD-41E9-B25E-CBA19AD3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162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FDB57D-8E39-4CFA-B80C-3798ABC89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学习提升渠道</a:t>
            </a:r>
          </a:p>
        </p:txBody>
      </p:sp>
    </p:spTree>
    <p:extLst>
      <p:ext uri="{BB962C8B-B14F-4D97-AF65-F5344CB8AC3E}">
        <p14:creationId xmlns:p14="http://schemas.microsoft.com/office/powerpoint/2010/main" val="244896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3530F5-8235-417D-8521-7DEC403D7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全国课知识点回顾</a:t>
            </a:r>
            <a:r>
              <a:rPr lang="zh-CN" altLang="en-US" sz="1800" dirty="0"/>
              <a:t>（需登陆</a:t>
            </a:r>
            <a:r>
              <a:rPr lang="en-US" altLang="zh-CN" sz="1800" dirty="0"/>
              <a:t>WPS</a:t>
            </a:r>
            <a:r>
              <a:rPr lang="zh-CN" altLang="en-US" sz="1800" dirty="0"/>
              <a:t>）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919942-EE24-4B99-9CE5-92E1B2262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https://kdocs.cn/l/cm58FAOBYTaI</a:t>
            </a:r>
            <a:endParaRPr lang="zh-CN" altLang="en-US" dirty="0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5FA85D13-ADD7-4CB0-BBF3-CE937B8B72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r="2492"/>
          <a:stretch/>
        </p:blipFill>
        <p:spPr>
          <a:xfrm>
            <a:off x="1154953" y="2046083"/>
            <a:ext cx="9886710" cy="3295236"/>
          </a:xfrm>
        </p:spPr>
      </p:pic>
    </p:spTree>
    <p:extLst>
      <p:ext uri="{BB962C8B-B14F-4D97-AF65-F5344CB8AC3E}">
        <p14:creationId xmlns:p14="http://schemas.microsoft.com/office/powerpoint/2010/main" val="357084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FF686-BA24-487B-A991-18AECF4CE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462393"/>
            <a:ext cx="9937750" cy="986220"/>
          </a:xfrm>
        </p:spPr>
        <p:txBody>
          <a:bodyPr/>
          <a:lstStyle/>
          <a:p>
            <a:r>
              <a:rPr lang="zh-CN" altLang="en-US" dirty="0"/>
              <a:t>北向继续进攻，寻找北向</a:t>
            </a:r>
            <a:r>
              <a:rPr lang="en-US" altLang="zh-CN" dirty="0"/>
              <a:t>3</a:t>
            </a:r>
            <a:r>
              <a:rPr lang="zh-CN" altLang="en-US" dirty="0"/>
              <a:t>日北向净买额＞</a:t>
            </a:r>
            <a:r>
              <a:rPr lang="en-US" altLang="zh-CN" dirty="0"/>
              <a:t>0</a:t>
            </a:r>
            <a:r>
              <a:rPr lang="zh-CN" altLang="en-US" dirty="0"/>
              <a:t>行业</a:t>
            </a:r>
            <a:r>
              <a:rPr lang="zh-CN" altLang="en-US" sz="1200" b="1" dirty="0">
                <a:solidFill>
                  <a:srgbClr val="C00000"/>
                </a:solidFill>
              </a:rPr>
              <a:t>（逆势下机会更好找）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/>
              <a:t>传媒娱乐、通信行业、电子信息、国防军工、建筑装饰、软件信息</a:t>
            </a:r>
            <a:endParaRPr lang="en-US" altLang="zh-CN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1BC120A-2BAE-4842-9059-F1B4A1D90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-53"/>
          <a:stretch/>
        </p:blipFill>
        <p:spPr>
          <a:xfrm>
            <a:off x="1127125" y="1748543"/>
            <a:ext cx="6206929" cy="3445757"/>
          </a:xfr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01902" y="188042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，压力位为辅助线，有机会再冲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资金量能：两市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8863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亿，缩量，流动资金翻红，量能状态向好；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节奏：周二上涨家数较多，缩量，涨跌效应容易回落，周三反而需要更为谨慎，手上个股低开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死叉，减仓可更为果断。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FD0F2E5-110F-4E43-B840-2022060BC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" b="751"/>
          <a:stretch/>
        </p:blipFill>
        <p:spPr>
          <a:xfrm>
            <a:off x="1127124" y="1755334"/>
            <a:ext cx="6206929" cy="3438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829669-BBAA-46A6-8989-ACAAF6378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778" y="2333745"/>
            <a:ext cx="1938243" cy="22345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F94CBD7-953F-409A-95FD-03A35A6AA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F709DC-16F0-4722-8A10-9C2E7ECB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消息分析</a:t>
            </a:r>
            <a:r>
              <a:rPr lang="zh-CN" altLang="en-US" sz="1400" dirty="0"/>
              <a:t>（</a:t>
            </a:r>
            <a:r>
              <a:rPr lang="en-US" altLang="zh-CN" sz="1400" dirty="0"/>
              <a:t>3-20</a:t>
            </a:r>
            <a:r>
              <a:rPr lang="zh-CN" altLang="en-US" sz="1400" dirty="0"/>
              <a:t>实盘）</a:t>
            </a:r>
          </a:p>
        </p:txBody>
      </p:sp>
      <p:graphicFrame>
        <p:nvGraphicFramePr>
          <p:cNvPr id="8" name="表格 18">
            <a:extLst>
              <a:ext uri="{FF2B5EF4-FFF2-40B4-BE49-F238E27FC236}">
                <a16:creationId xmlns:a16="http://schemas.microsoft.com/office/drawing/2014/main" id="{30A03383-30DD-4D35-95C3-F21ED58E8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48531"/>
              </p:ext>
            </p:extLst>
          </p:nvPr>
        </p:nvGraphicFramePr>
        <p:xfrm>
          <a:off x="1627269" y="1831658"/>
          <a:ext cx="8937461" cy="382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41">
                  <a:extLst>
                    <a:ext uri="{9D8B030D-6E8A-4147-A177-3AD203B41FA5}">
                      <a16:colId xmlns:a16="http://schemas.microsoft.com/office/drawing/2014/main" val="49949781"/>
                    </a:ext>
                  </a:extLst>
                </a:gridCol>
                <a:gridCol w="3628148">
                  <a:extLst>
                    <a:ext uri="{9D8B030D-6E8A-4147-A177-3AD203B41FA5}">
                      <a16:colId xmlns:a16="http://schemas.microsoft.com/office/drawing/2014/main" val="4206011744"/>
                    </a:ext>
                  </a:extLst>
                </a:gridCol>
                <a:gridCol w="4272572">
                  <a:extLst>
                    <a:ext uri="{9D8B030D-6E8A-4147-A177-3AD203B41FA5}">
                      <a16:colId xmlns:a16="http://schemas.microsoft.com/office/drawing/2014/main" val="181883522"/>
                    </a:ext>
                  </a:extLst>
                </a:gridCol>
              </a:tblGrid>
              <a:tr h="4400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3383"/>
                  </a:ext>
                </a:extLst>
              </a:tr>
              <a:tr h="14097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微软称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GPT-4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将用在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人工智能方向的暴击一个接一个，现在直接冲击打工人“三件套</a:t>
                      </a:r>
                      <a:r>
                        <a:rPr lang="en-US" altLang="zh-CN" sz="1400" dirty="0"/>
                        <a:t>-</a:t>
                      </a:r>
                      <a:r>
                        <a:rPr lang="en-US" altLang="zh-CN" sz="1400" dirty="0" err="1"/>
                        <a:t>Word,Excel,PPT</a:t>
                      </a:r>
                      <a:r>
                        <a:rPr lang="zh-CN" altLang="en-US" sz="1400" dirty="0"/>
                        <a:t>”</a:t>
                      </a:r>
                      <a:r>
                        <a:rPr lang="en-US" altLang="zh-CN" sz="1400" dirty="0"/>
                        <a:t>,AIGC</a:t>
                      </a:r>
                      <a:r>
                        <a:rPr lang="zh-CN" altLang="en-US" sz="1400" dirty="0"/>
                        <a:t>、</a:t>
                      </a:r>
                      <a:r>
                        <a:rPr lang="en-US" altLang="zh-CN" sz="1400" dirty="0" err="1"/>
                        <a:t>ChatGPT</a:t>
                      </a:r>
                      <a:r>
                        <a:rPr lang="zh-CN" altLang="en-US" sz="1400" dirty="0"/>
                        <a:t>这些方向仍有较强市场关注度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553657"/>
                  </a:ext>
                </a:extLst>
              </a:tr>
              <a:tr h="1868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统计局公布了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月的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城商品住宅销售价格变动情况。新建商品住宅和二手住宅销售价格环比上涨城市分别有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个，比上月分别增加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其中一线城市的环比和同比都在增加，其余的减小。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房地产不是主要炒作内容，但是国民经济的重要信心方向；</a:t>
                      </a:r>
                      <a:endParaRPr lang="en-US" altLang="zh-CN" sz="14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趋势：一线、热门城市的房价才有希望。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45988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94D9AD5-19B9-4461-B1F5-102E482D2FB5}"/>
              </a:ext>
            </a:extLst>
          </p:cNvPr>
          <p:cNvSpPr txBox="1"/>
          <p:nvPr/>
        </p:nvSpPr>
        <p:spPr>
          <a:xfrm>
            <a:off x="2049780" y="5876566"/>
            <a:ext cx="8092440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100" spc="150" dirty="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来源：工</a:t>
            </a:r>
            <a:r>
              <a:rPr lang="zh-CN" altLang="en-US" sz="1100" spc="15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信部、国家统计局</a:t>
            </a:r>
            <a:endParaRPr lang="zh-CN" altLang="en-US" sz="1100" spc="150" dirty="0">
              <a:solidFill>
                <a:schemeClr val="bg2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866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F94CBD7-953F-409A-95FD-03A35A6AA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F709DC-16F0-4722-8A10-9C2E7ECB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两会精读</a:t>
            </a:r>
            <a:r>
              <a:rPr lang="zh-CN" altLang="en-US" sz="1400" dirty="0"/>
              <a:t>（</a:t>
            </a:r>
            <a:r>
              <a:rPr lang="en-US" altLang="zh-CN" sz="1400" dirty="0"/>
              <a:t>3-21</a:t>
            </a:r>
            <a:r>
              <a:rPr lang="zh-CN" altLang="en-US" sz="1400" dirty="0"/>
              <a:t>实盘）</a:t>
            </a:r>
          </a:p>
        </p:txBody>
      </p:sp>
      <p:graphicFrame>
        <p:nvGraphicFramePr>
          <p:cNvPr id="8" name="表格 18">
            <a:extLst>
              <a:ext uri="{FF2B5EF4-FFF2-40B4-BE49-F238E27FC236}">
                <a16:creationId xmlns:a16="http://schemas.microsoft.com/office/drawing/2014/main" id="{30A03383-30DD-4D35-95C3-F21ED58E8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2086"/>
              </p:ext>
            </p:extLst>
          </p:nvPr>
        </p:nvGraphicFramePr>
        <p:xfrm>
          <a:off x="1627269" y="1831659"/>
          <a:ext cx="8937461" cy="345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41">
                  <a:extLst>
                    <a:ext uri="{9D8B030D-6E8A-4147-A177-3AD203B41FA5}">
                      <a16:colId xmlns:a16="http://schemas.microsoft.com/office/drawing/2014/main" val="49949781"/>
                    </a:ext>
                  </a:extLst>
                </a:gridCol>
                <a:gridCol w="3628148">
                  <a:extLst>
                    <a:ext uri="{9D8B030D-6E8A-4147-A177-3AD203B41FA5}">
                      <a16:colId xmlns:a16="http://schemas.microsoft.com/office/drawing/2014/main" val="4206011744"/>
                    </a:ext>
                  </a:extLst>
                </a:gridCol>
                <a:gridCol w="4272572">
                  <a:extLst>
                    <a:ext uri="{9D8B030D-6E8A-4147-A177-3AD203B41FA5}">
                      <a16:colId xmlns:a16="http://schemas.microsoft.com/office/drawing/2014/main" val="181883522"/>
                    </a:ext>
                  </a:extLst>
                </a:gridCol>
              </a:tblGrid>
              <a:tr h="2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两会内容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3383"/>
                  </a:ext>
                </a:extLst>
              </a:tr>
              <a:tr h="9280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如何应对外部不确定性？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宁愿一个方面都不领先，但所有方面都要自主可控，自立自强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国家强调“自主可控”，国企改革最容易入手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553657"/>
                  </a:ext>
                </a:extLst>
              </a:tr>
              <a:tr h="1067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如何应对需求不足？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政府投资、政策激励，减税、补贴、城市更新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注意城市更新，即在原来的基建上优化设施、添砖加瓦，是建筑装饰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459886"/>
                  </a:ext>
                </a:extLst>
              </a:tr>
              <a:tr h="1067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如何应对预期不稳？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加快传统企业和中小企业「数字化」转型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科技是第一生产力，凡是有利于“强国”的科技，都容易收到关注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10151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94D9AD5-19B9-4461-B1F5-102E482D2FB5}"/>
              </a:ext>
            </a:extLst>
          </p:cNvPr>
          <p:cNvSpPr txBox="1"/>
          <p:nvPr/>
        </p:nvSpPr>
        <p:spPr>
          <a:xfrm>
            <a:off x="2049780" y="5876566"/>
            <a:ext cx="8092440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100" spc="150" dirty="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来源：中国政府网</a:t>
            </a:r>
          </a:p>
        </p:txBody>
      </p:sp>
    </p:spTree>
    <p:extLst>
      <p:ext uri="{BB962C8B-B14F-4D97-AF65-F5344CB8AC3E}">
        <p14:creationId xmlns:p14="http://schemas.microsoft.com/office/powerpoint/2010/main" val="271741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关注市场情绪及龙头方向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5356581"/>
            <a:ext cx="10591800" cy="828081"/>
          </a:xfrm>
        </p:spPr>
        <p:txBody>
          <a:bodyPr/>
          <a:lstStyle/>
          <a:p>
            <a:r>
              <a:rPr lang="zh-CN" altLang="en-US" dirty="0"/>
              <a:t>仍然是做低吸（涨停板后的开板、后续回落）更有前途</a:t>
            </a:r>
            <a:endParaRPr lang="en-US" altLang="zh-CN" dirty="0"/>
          </a:p>
          <a:p>
            <a:r>
              <a:rPr lang="zh-CN" altLang="en-US" dirty="0"/>
              <a:t>热点：新零售、一带一路、</a:t>
            </a:r>
            <a:r>
              <a:rPr lang="zh-CN" altLang="en-US" sz="1600" dirty="0"/>
              <a:t>光刻机、国产芯片、</a:t>
            </a:r>
            <a:r>
              <a:rPr lang="en-US" altLang="zh-CN" sz="1600" dirty="0" err="1"/>
              <a:t>ChatGPT</a:t>
            </a:r>
            <a:r>
              <a:rPr lang="zh-CN" altLang="en-US" sz="1600" dirty="0"/>
              <a:t>、国企改革，</a:t>
            </a:r>
            <a:r>
              <a:rPr lang="zh-CN" altLang="en-US" dirty="0"/>
              <a:t>注意破位即阶段结束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8C3720-F043-4D54-AC05-F68E6BFF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/>
        </p:blipFill>
        <p:spPr>
          <a:xfrm>
            <a:off x="5120640" y="1859361"/>
            <a:ext cx="4952938" cy="31750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EC30EE-52ED-4748-999F-C90E48BE4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742" y="1873262"/>
            <a:ext cx="2247996" cy="3147193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7A2115-F1B3-45A5-A603-F206A21BF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打板助手</a:t>
            </a:r>
            <a:r>
              <a:rPr lang="en-US" altLang="zh-CN" dirty="0"/>
              <a:t>-</a:t>
            </a:r>
            <a:r>
              <a:rPr lang="zh-CN" altLang="en-US" dirty="0"/>
              <a:t>快速定位热点</a:t>
            </a: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79B2245A-2640-43A9-BD7E-146C27619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 b="972"/>
          <a:stretch/>
        </p:blipFill>
        <p:spPr>
          <a:xfrm>
            <a:off x="1921591" y="1763628"/>
            <a:ext cx="1473327" cy="3226450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55AA30D-4ED3-4685-8006-29AB87B57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8740" y="5158741"/>
            <a:ext cx="9494520" cy="1049512"/>
          </a:xfrm>
        </p:spPr>
        <p:txBody>
          <a:bodyPr/>
          <a:lstStyle/>
          <a:p>
            <a:pPr algn="ctr"/>
            <a:r>
              <a:rPr lang="zh-CN" altLang="en-US" dirty="0"/>
              <a:t>①找近期强势热点：「市场热股→梯队→全市场→优先挑选左边主题」；</a:t>
            </a:r>
            <a:endParaRPr lang="en-US" altLang="zh-CN" dirty="0"/>
          </a:p>
          <a:p>
            <a:pPr algn="ctr"/>
            <a:r>
              <a:rPr lang="zh-CN" altLang="en-US" dirty="0"/>
              <a:t>②寻找上车机会：「涨停异动→临近涨停→优先挑选左边主题→挑未涨停个股」</a:t>
            </a:r>
          </a:p>
        </p:txBody>
      </p:sp>
      <p:pic>
        <p:nvPicPr>
          <p:cNvPr id="9" name="图片占位符 12">
            <a:extLst>
              <a:ext uri="{FF2B5EF4-FFF2-40B4-BE49-F238E27FC236}">
                <a16:creationId xmlns:a16="http://schemas.microsoft.com/office/drawing/2014/main" id="{F6DFD5C4-B794-42F6-9108-2F35C8B73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 b="972"/>
          <a:stretch/>
        </p:blipFill>
        <p:spPr>
          <a:xfrm>
            <a:off x="6883766" y="1762964"/>
            <a:ext cx="1473630" cy="3227113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3DEF2D-94A9-4DA8-A180-C81F8CDB0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40" y="1763452"/>
            <a:ext cx="1444678" cy="32253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E55E35-1C1D-4B0A-AECB-376BC2A549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57" y="1764018"/>
            <a:ext cx="1453243" cy="324557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13653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7C738A-52FD-44E3-87DC-E5956F1C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选股操作节奏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392FF-227E-4DE2-BCB9-401B7F237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" y="5584037"/>
            <a:ext cx="11094720" cy="871085"/>
          </a:xfrm>
        </p:spPr>
        <p:txBody>
          <a:bodyPr/>
          <a:lstStyle/>
          <a:p>
            <a:r>
              <a:rPr lang="zh-CN" altLang="en-US" sz="1600" dirty="0"/>
              <a:t>牛熊线走平，市场处震荡节奏</a:t>
            </a:r>
            <a:endParaRPr lang="en-US" altLang="zh-CN" sz="1600" dirty="0"/>
          </a:p>
          <a:p>
            <a:r>
              <a:rPr lang="zh-CN" altLang="en-US" sz="1600" dirty="0"/>
              <a:t>注意近半年来，中短线上攻形成的喇叭口越来越大，控盘效应越来越强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84D6F8-7755-4F1C-A773-64A0D83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74588" y="1719175"/>
            <a:ext cx="6647440" cy="3724146"/>
          </a:xfrm>
        </p:spPr>
      </p:pic>
    </p:spTree>
    <p:extLst>
      <p:ext uri="{BB962C8B-B14F-4D97-AF65-F5344CB8AC3E}">
        <p14:creationId xmlns:p14="http://schemas.microsoft.com/office/powerpoint/2010/main" val="428817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17376</TotalTime>
  <Words>853</Words>
  <Application>Microsoft Office PowerPoint</Application>
  <PresentationFormat>宽屏</PresentationFormat>
  <Paragraphs>86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Hiragino Sans GB</vt:lpstr>
      <vt:lpstr>等线</vt:lpstr>
      <vt:lpstr>思源黑体 CN Heavy</vt:lpstr>
      <vt:lpstr>思源黑体 CN Medium</vt:lpstr>
      <vt:lpstr>思源黑体 CN Normal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743</cp:revision>
  <dcterms:created xsi:type="dcterms:W3CDTF">2019-06-19T02:08:00Z</dcterms:created>
  <dcterms:modified xsi:type="dcterms:W3CDTF">2023-03-22T01:26:27Z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