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868" r:id="rId2"/>
    <p:sldId id="877" r:id="rId3"/>
    <p:sldId id="1260" r:id="rId4"/>
    <p:sldId id="1053" r:id="rId5"/>
    <p:sldId id="1252" r:id="rId6"/>
    <p:sldId id="1234" r:id="rId7"/>
    <p:sldId id="1162" r:id="rId8"/>
    <p:sldId id="1232" r:id="rId9"/>
    <p:sldId id="1224" r:id="rId10"/>
    <p:sldId id="1163" r:id="rId11"/>
    <p:sldId id="1259" r:id="rId12"/>
    <p:sldId id="1201" r:id="rId13"/>
    <p:sldId id="1255" r:id="rId14"/>
    <p:sldId id="1263" r:id="rId15"/>
    <p:sldId id="1174" r:id="rId16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1260"/>
            <p14:sldId id="1053"/>
            <p14:sldId id="1252"/>
            <p14:sldId id="1234"/>
            <p14:sldId id="1162"/>
            <p14:sldId id="1232"/>
            <p14:sldId id="1224"/>
            <p14:sldId id="1163"/>
            <p14:sldId id="1259"/>
            <p14:sldId id="1201"/>
          </p14:sldIdLst>
        </p14:section>
        <p14:section name="无标题节" id="{5F52EC0A-C796-4C5F-8D81-8C50DD54411E}">
          <p14:sldIdLst>
            <p14:sldId id="1255"/>
            <p14:sldId id="1263"/>
            <p14:sldId id="1174"/>
          </p14:sldIdLst>
        </p14:section>
      </p14:sectionLst>
    </p:ext>
    <p:ext uri="{EFAFB233-063F-42B5-8137-9DF3F51BA10A}">
      <p15:sldGuideLst xmlns:p15="http://schemas.microsoft.com/office/powerpoint/2012/main">
        <p15:guide id="1" pos="6947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1BF3"/>
    <a:srgbClr val="FFF100"/>
    <a:srgbClr val="E9132A"/>
    <a:srgbClr val="4E83FA"/>
    <a:srgbClr val="FFFA9D"/>
    <a:srgbClr val="FD263F"/>
    <a:srgbClr val="CD0318"/>
    <a:srgbClr val="C00000"/>
    <a:srgbClr val="E62D3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11" autoAdjust="0"/>
    <p:restoredTop sz="94828" autoAdjust="0"/>
  </p:normalViewPr>
  <p:slideViewPr>
    <p:cSldViewPr snapToGrid="0" showGuides="1">
      <p:cViewPr varScale="1">
        <p:scale>
          <a:sx n="104" d="100"/>
          <a:sy n="104" d="100"/>
        </p:scale>
        <p:origin x="1092" y="114"/>
      </p:cViewPr>
      <p:guideLst>
        <p:guide pos="6947"/>
        <p:guide pos="710"/>
        <p:guide orient="horz" pos="216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正文页 深蓝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1857376" y="6606813"/>
            <a:ext cx="8477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4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508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u="none" strike="noStrike" kern="1200" cap="none" spc="600" normalizeH="0" baseline="0" dirty="0">
                <a:gradFill>
                  <a:gsLst>
                    <a:gs pos="0">
                      <a:srgbClr val="FFFDF3"/>
                    </a:gs>
                    <a:gs pos="100000">
                      <a:srgbClr val="FEFAB9"/>
                    </a:gs>
                  </a:gsLst>
                  <a:lin ang="5400000" scaled="0"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5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771152"/>
            <a:ext cx="7820008" cy="47757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00" cap="none" spc="150" normalizeH="0" baseline="0" dirty="0">
                <a:solidFill>
                  <a:srgbClr val="C00000"/>
                </a:solidFill>
                <a:effectLst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007984" y="1023565"/>
            <a:ext cx="8180648" cy="4583108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 userDrawn="1"/>
        </p:nvSpPr>
        <p:spPr>
          <a:xfrm>
            <a:off x="1714500" y="1605317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4800" b="1" u="none" strike="noStrike" kern="1200" cap="none" spc="150" normalizeH="0" baseline="0" dirty="0">
                <a:gradFill flip="none" rotWithShape="1">
                  <a:gsLst>
                    <a:gs pos="100000">
                      <a:schemeClr val="bg1"/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rPr>
              <a:t>唯有不断的学习</a:t>
            </a:r>
            <a:endParaRPr lang="en-US" altLang="zh-CN" sz="4800" b="1" u="none" strike="noStrike" kern="1200" cap="none" spc="150" normalizeH="0" baseline="0" dirty="0">
              <a:gradFill flip="none" rotWithShape="1">
                <a:gsLst>
                  <a:gs pos="100000">
                    <a:schemeClr val="bg1"/>
                  </a:gs>
                  <a:gs pos="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uFillTx/>
              <a:latin typeface="思源黑体 CN Heavy" panose="020B0A00000000000000" charset="-122"/>
              <a:ea typeface="思源黑体 CN Heavy" panose="020B0A00000000000000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4800" b="1" u="none" strike="noStrike" kern="1200" cap="none" spc="150" normalizeH="0" baseline="0" dirty="0">
                <a:gradFill flip="none" rotWithShape="1">
                  <a:gsLst>
                    <a:gs pos="100000">
                      <a:schemeClr val="bg1"/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rPr>
              <a:t>才可以在股市里长期生存</a:t>
            </a:r>
          </a:p>
        </p:txBody>
      </p:sp>
      <p:sp>
        <p:nvSpPr>
          <p:cNvPr id="6" name="文本框 5"/>
          <p:cNvSpPr txBox="1"/>
          <p:nvPr userDrawn="1">
            <p:custDataLst>
              <p:tags r:id="rId1"/>
            </p:custDataLst>
          </p:nvPr>
        </p:nvSpPr>
        <p:spPr>
          <a:xfrm>
            <a:off x="2796223" y="3698806"/>
            <a:ext cx="6579235" cy="942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我司所有工作人员均不允许推荐股票、不允许承诺收益、不允许代课理财、不允许合作分成、不允许私下收款，如您发现有任何违规行为，请立即拨打</a:t>
            </a:r>
            <a:r>
              <a:rPr lang="en-US" altLang="zh-CN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400-9088-988</a:t>
            </a:r>
            <a:r>
              <a:rPr lang="zh-CN" altLang="en-US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向我们举报！</a:t>
            </a:r>
          </a:p>
        </p:txBody>
      </p:sp>
      <p:sp>
        <p:nvSpPr>
          <p:cNvPr id="7" name="文本框 6"/>
          <p:cNvSpPr txBox="1"/>
          <p:nvPr userDrawn="1">
            <p:custDataLst>
              <p:tags r:id="rId2"/>
            </p:custDataLst>
          </p:nvPr>
        </p:nvSpPr>
        <p:spPr>
          <a:xfrm>
            <a:off x="2799398" y="4686254"/>
            <a:ext cx="6572885" cy="942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做出投资决策并自行承担风险。投资有风险，入市需谨慎！</a:t>
            </a:r>
          </a:p>
        </p:txBody>
      </p:sp>
      <p:pic>
        <p:nvPicPr>
          <p:cNvPr id="9" name="图片 8" descr="5555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425123" y="859110"/>
            <a:ext cx="1321435" cy="29972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2641600" y="3225777"/>
            <a:ext cx="6908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notesSlide" Target="../notesSlides/notesSlide1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2.png"/><Relationship Id="rId2" Type="http://schemas.openxmlformats.org/officeDocument/2006/relationships/tags" Target="../tags/tag6.xml"/><Relationship Id="rId16" Type="http://schemas.openxmlformats.org/officeDocument/2006/relationships/image" Target="../media/image8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image" Target="../media/image7.png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-179110"/>
            <a:ext cx="12192000" cy="6858000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4130203"/>
            <a:ext cx="12192000" cy="27368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555423" y="1907476"/>
            <a:ext cx="90811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龙虎复盘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14915" y="798545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3960253"/>
            <a:ext cx="4626478" cy="899739"/>
            <a:chOff x="3498844" y="5502275"/>
            <a:chExt cx="4626478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2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3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4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8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9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A1120619100001</a:t>
                </a:r>
                <a:endParaRPr lang="en-US" altLang="zh-CN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5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6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7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400281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2025/3/24</a:t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38200" y="3711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学习提升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3D11C9D5-7C0A-4EE5-97B6-9EBEA1616129}"/>
              </a:ext>
            </a:extLst>
          </p:cNvPr>
          <p:cNvGrpSpPr/>
          <p:nvPr/>
        </p:nvGrpSpPr>
        <p:grpSpPr>
          <a:xfrm>
            <a:off x="826851" y="0"/>
            <a:ext cx="10538297" cy="6858000"/>
            <a:chOff x="826851" y="0"/>
            <a:chExt cx="10538297" cy="6858000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F5546E8-8551-4D4A-9841-6DA040F4D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6851" y="0"/>
              <a:ext cx="10538297" cy="6858000"/>
            </a:xfrm>
            <a:prstGeom prst="rect">
              <a:avLst/>
            </a:prstGeom>
          </p:spPr>
        </p:pic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77AFC07E-B1D9-4354-9F48-42BE6231CCE2}"/>
                </a:ext>
              </a:extLst>
            </p:cNvPr>
            <p:cNvSpPr/>
            <p:nvPr/>
          </p:nvSpPr>
          <p:spPr>
            <a:xfrm>
              <a:off x="6533069" y="622071"/>
              <a:ext cx="3440784" cy="952107"/>
            </a:xfrm>
            <a:prstGeom prst="roundRect">
              <a:avLst/>
            </a:prstGeom>
            <a:solidFill>
              <a:schemeClr val="tx1">
                <a:alpha val="64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①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软件研究院→大咖圈子→搜索 “龙虎淘金圈”，点个关注不迷路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CE02011F-280D-41EE-8D2E-BB49DDC64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60428" y="113122"/>
              <a:ext cx="2044066" cy="2506082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178CB7BD-D413-483D-8D20-9EBF1EC1CDBC}"/>
                </a:ext>
              </a:extLst>
            </p:cNvPr>
            <p:cNvSpPr/>
            <p:nvPr/>
          </p:nvSpPr>
          <p:spPr>
            <a:xfrm>
              <a:off x="5714212" y="2792691"/>
              <a:ext cx="4344188" cy="2118674"/>
            </a:xfrm>
            <a:prstGeom prst="roundRect">
              <a:avLst/>
            </a:prstGeom>
            <a:solidFill>
              <a:schemeClr val="tx1">
                <a:alpha val="64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②</a:t>
              </a:r>
              <a:endParaRPr lang="en-US" altLang="zh-CN" sz="1600" kern="0" dirty="0">
                <a:solidFill>
                  <a:srgbClr val="FFFA9D"/>
                </a:solidFill>
                <a:latin typeface="Arial" panose="020B0604020202020204"/>
                <a:ea typeface="微软雅黑" panose="020B0503020204020204" charset="-122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「直播」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盘中图文直播，交流阵地</a:t>
              </a:r>
              <a:endParaRPr lang="en-US" altLang="zh-CN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「观点」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龙虎相关文章（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A9D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置顶篇有学习指引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）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「课程」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直播回放、精品课程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「内参」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每周二上午更新，选股策略</a:t>
              </a:r>
              <a:endParaRPr lang="en-US" altLang="zh-CN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「问股</a:t>
              </a:r>
              <a:r>
                <a:rPr lang="en-US" altLang="zh-CN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-</a:t>
              </a: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短视频」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悬赏提问；短视频学习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9256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EB01070-C861-47FB-BD99-BF4603607D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63D2BEA-C47D-4861-9FA3-4D62785747AC}"/>
              </a:ext>
            </a:extLst>
          </p:cNvPr>
          <p:cNvSpPr/>
          <p:nvPr/>
        </p:nvSpPr>
        <p:spPr>
          <a:xfrm>
            <a:off x="377072" y="4308048"/>
            <a:ext cx="3846136" cy="216895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4C19E14-A2ED-4E2A-AFF6-88EADB386A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60" t="35295" r="34505" b="51333"/>
          <a:stretch/>
        </p:blipFill>
        <p:spPr>
          <a:xfrm>
            <a:off x="377072" y="5749894"/>
            <a:ext cx="1817183" cy="51842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29B2E7B-4817-4591-8A38-053E0DCB9A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61" t="78478" r="2692" b="1069"/>
          <a:stretch/>
        </p:blipFill>
        <p:spPr>
          <a:xfrm>
            <a:off x="2194255" y="5721349"/>
            <a:ext cx="2262189" cy="6545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A4FB36E-C44A-480C-9D00-3B573FF46D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3878"/>
          <a:stretch/>
        </p:blipFill>
        <p:spPr>
          <a:xfrm>
            <a:off x="993775" y="4672707"/>
            <a:ext cx="2948278" cy="101271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D71BFE6D-3363-42E6-A420-640E041EA129}"/>
              </a:ext>
            </a:extLst>
          </p:cNvPr>
          <p:cNvSpPr txBox="1"/>
          <p:nvPr/>
        </p:nvSpPr>
        <p:spPr>
          <a:xfrm>
            <a:off x="1127126" y="4308048"/>
            <a:ext cx="2365374" cy="450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000" b="1" spc="150" dirty="0">
                <a:solidFill>
                  <a:srgbClr val="FD263F"/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t>使用反馈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57610"/>
            <a:ext cx="4703762" cy="959045"/>
          </a:xfrm>
        </p:spPr>
        <p:txBody>
          <a:bodyPr/>
          <a:lstStyle/>
          <a:p>
            <a:r>
              <a:rPr lang="zh-CN" altLang="en-US" dirty="0"/>
              <a:t>龙虎知识学习</a:t>
            </a:r>
          </a:p>
        </p:txBody>
      </p:sp>
    </p:spTree>
    <p:extLst>
      <p:ext uri="{BB962C8B-B14F-4D97-AF65-F5344CB8AC3E}">
        <p14:creationId xmlns:p14="http://schemas.microsoft.com/office/powerpoint/2010/main" val="1900968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1194BCD-7CF0-820E-45D0-06218F864D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龙虎培训规划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424A694-0001-588E-87AA-8682B85D38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87240" y="5827769"/>
            <a:ext cx="3017520" cy="451111"/>
          </a:xfrm>
        </p:spPr>
        <p:txBody>
          <a:bodyPr/>
          <a:lstStyle/>
          <a:p>
            <a:pPr algn="ctr"/>
            <a:r>
              <a:rPr lang="zh-CN" altLang="en-US" dirty="0"/>
              <a:t>穿插于每一节龙虎复盘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5FA3D55-F246-472A-95E0-EE3769CA8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9693" y="1786819"/>
            <a:ext cx="7932614" cy="388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87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盘面节奏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9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" b="117"/>
          <a:stretch/>
        </p:blipFill>
        <p:spPr>
          <a:xfrm>
            <a:off x="1127125" y="1894763"/>
            <a:ext cx="6403305" cy="3587559"/>
          </a:xfrm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zh-CN" altLang="en-US" dirty="0"/>
              <a:t>大盘</a:t>
            </a:r>
            <a:r>
              <a:rPr lang="en-US" altLang="zh-CN" dirty="0"/>
              <a:t>-</a:t>
            </a:r>
            <a:r>
              <a:rPr lang="zh-CN" altLang="en-US" dirty="0"/>
              <a:t>情绪和仓位的判断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7683146" y="1894763"/>
            <a:ext cx="3345180" cy="3587504"/>
          </a:xfrm>
          <a:prstGeom prst="roundRect">
            <a:avLst>
              <a:gd name="adj" fmla="val 2228"/>
            </a:avLst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12014" y="2053770"/>
            <a:ext cx="3228975" cy="3395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资金量能：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两市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1.55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万亿，增量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1093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亿，杀出来的量能，加速释放口头压力；</a:t>
            </a:r>
            <a:endParaRPr lang="en-US" altLang="zh-CN" sz="1600" spc="150" dirty="0">
              <a:solidFill>
                <a:srgbClr val="FFFFFF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支撑</a:t>
            </a:r>
            <a:r>
              <a:rPr lang="en-US" altLang="zh-CN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压力位：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辅助线（往下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330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）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-3400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；</a:t>
            </a:r>
          </a:p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节奏：死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叉中期，涨停家数略多于跌停家数，短线炒作未完全放弃（高标被精准狙击）若周一再出现惯性大跌，更容易出现回档金叉。</a:t>
            </a: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1"/>
          </p:nvPr>
        </p:nvSpPr>
        <p:spPr>
          <a:xfrm>
            <a:off x="2240280" y="5858908"/>
            <a:ext cx="7711440" cy="814582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放量，上冲；量能不变，震荡；量能萎缩，下跌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1010" y="2240197"/>
            <a:ext cx="3610549" cy="399705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9"/>
          <p:cNvSpPr>
            <a:spLocks noGrp="1"/>
          </p:cNvSpPr>
          <p:nvPr>
            <p:ph type="body" sz="quarter" idx="11"/>
          </p:nvPr>
        </p:nvSpPr>
        <p:spPr>
          <a:xfrm>
            <a:off x="2185996" y="2172821"/>
            <a:ext cx="7820008" cy="1012991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消息公告</a:t>
            </a:r>
            <a:endParaRPr lang="zh-CN" altLang="en-US" sz="1400" dirty="0"/>
          </a:p>
        </p:txBody>
      </p:sp>
      <p:graphicFrame>
        <p:nvGraphicFramePr>
          <p:cNvPr id="5" name="表格 18"/>
          <p:cNvGraphicFramePr>
            <a:graphicFrameLocks noGrp="1"/>
          </p:cNvGraphicFramePr>
          <p:nvPr/>
        </p:nvGraphicFramePr>
        <p:xfrm>
          <a:off x="1127126" y="1693746"/>
          <a:ext cx="9972674" cy="4585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91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6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163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内容</a:t>
                      </a:r>
                    </a:p>
                  </a:txBody>
                  <a:tcPr anchor="ctr">
                    <a:solidFill>
                      <a:srgbClr val="FF66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经传投研解读</a:t>
                      </a:r>
                    </a:p>
                  </a:txBody>
                  <a:tcPr anchor="ctr"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882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/>
                        <a:t>近期，</a:t>
                      </a:r>
                      <a:r>
                        <a:rPr lang="zh-CN" altLang="en-US" sz="1400" b="1" dirty="0"/>
                        <a:t>已有中银理财、建信理财、中邮理财、招银理财、浦银理财等超</a:t>
                      </a:r>
                      <a:r>
                        <a:rPr lang="en-US" altLang="zh-CN" sz="1400" b="1" dirty="0"/>
                        <a:t>10</a:t>
                      </a:r>
                      <a:r>
                        <a:rPr lang="zh-CN" altLang="en-US" sz="1400" b="1" dirty="0"/>
                        <a:t>家银行理财公司集体发布了下调理财产品业绩比较基准的公告</a:t>
                      </a:r>
                      <a:r>
                        <a:rPr lang="zh-CN" altLang="en-US" sz="1400" dirty="0"/>
                        <a:t>，有产品下调幅度超</a:t>
                      </a:r>
                      <a:r>
                        <a:rPr lang="en-US" altLang="zh-CN" sz="1400" dirty="0"/>
                        <a:t>200</a:t>
                      </a:r>
                      <a:r>
                        <a:rPr lang="zh-CN" altLang="en-US" sz="1400" dirty="0"/>
                        <a:t>个基点。调整后，部分理财产品的业绩比较基准下限跌破</a:t>
                      </a:r>
                      <a:r>
                        <a:rPr lang="en-US" altLang="zh-CN" sz="1400" dirty="0"/>
                        <a:t>2%</a:t>
                      </a:r>
                      <a:r>
                        <a:rPr lang="zh-CN" altLang="en-US" sz="1400" dirty="0"/>
                        <a:t>。</a:t>
                      </a:r>
                      <a:endParaRPr lang="en-US" altLang="zh-CN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/>
                        <a:t>自去年以来，央行下调部分政策利率，以</a:t>
                      </a:r>
                      <a:r>
                        <a:rPr lang="en-US" altLang="zh-CN" sz="1400" dirty="0"/>
                        <a:t>10</a:t>
                      </a:r>
                      <a:r>
                        <a:rPr lang="zh-CN" altLang="en-US" sz="1400" dirty="0"/>
                        <a:t>年期国债收益率为代表的无风险收益出现下行，债券类资产收益降低。债券走弱，资金回流</a:t>
                      </a:r>
                      <a:r>
                        <a:rPr lang="en-US" altLang="zh-CN" sz="1400" dirty="0"/>
                        <a:t>A</a:t>
                      </a:r>
                      <a:r>
                        <a:rPr lang="zh-CN" altLang="en-US" sz="1400" dirty="0"/>
                        <a:t>股的可能性增大。</a:t>
                      </a:r>
                      <a:endParaRPr lang="en-US" altLang="zh-CN" sz="1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39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dirty="0"/>
                        <a:t>自</a:t>
                      </a:r>
                      <a:r>
                        <a:rPr lang="en-US" altLang="zh-CN" sz="1400" dirty="0"/>
                        <a:t>1</a:t>
                      </a:r>
                      <a:r>
                        <a:rPr lang="zh-CN" altLang="en-US" sz="1400" dirty="0"/>
                        <a:t>月下旬以来，美国和加拿大发生了数十起针对特斯拉汽车、经销商和充电桩的袭击事件，有时还会出现反马斯克的涂鸦。多辆汽车和充电桩遭纵火，还有几起事件涉及向经销商开枪。（上海证券报）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利好新能源车、汽车配件</a:t>
                      </a:r>
                      <a:endParaRPr lang="en-US" altLang="zh-CN" sz="14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17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dirty="0"/>
                        <a:t>当地时间</a:t>
                      </a:r>
                      <a:r>
                        <a:rPr lang="en-US" altLang="zh-CN" sz="1400" dirty="0"/>
                        <a:t>3</a:t>
                      </a:r>
                      <a:r>
                        <a:rPr lang="zh-CN" altLang="en-US" sz="1400" dirty="0"/>
                        <a:t>月</a:t>
                      </a:r>
                      <a:r>
                        <a:rPr lang="en-US" altLang="zh-CN" sz="1400" dirty="0"/>
                        <a:t>22</a:t>
                      </a:r>
                      <a:r>
                        <a:rPr lang="zh-CN" altLang="en-US" sz="1400" dirty="0"/>
                        <a:t>日晚间，美军对也门马里卜省进行了</a:t>
                      </a:r>
                      <a:r>
                        <a:rPr lang="en-US" altLang="zh-CN" sz="1400" dirty="0"/>
                        <a:t>5</a:t>
                      </a:r>
                      <a:r>
                        <a:rPr lang="zh-CN" altLang="en-US" sz="1400" dirty="0"/>
                        <a:t>次空袭。胡塞武装当天稍早前称，美军当晚对也门荷台达省进行了</a:t>
                      </a:r>
                      <a:r>
                        <a:rPr lang="en-US" altLang="zh-CN" sz="1400" dirty="0"/>
                        <a:t>3</a:t>
                      </a:r>
                      <a:r>
                        <a:rPr lang="zh-CN" altLang="en-US" sz="1400" dirty="0"/>
                        <a:t>次空袭，空袭目标包括荷台达国际机场。以色列继续袭击加沙地带、叙利亚、黎巴嫩等地，造成人员伤亡。（券商中国）</a:t>
                      </a:r>
                      <a:endParaRPr lang="zh-CN" altLang="en-US" sz="14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世界政治格局的不稳定趋向，黄金的升值之路依然在，军工的价值也在缓步提升。</a:t>
                      </a:r>
                      <a:endParaRPr lang="en-US" altLang="zh-CN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267460" y="5564032"/>
            <a:ext cx="9707880" cy="897728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行业：机械设备、汽车</a:t>
            </a:r>
            <a:r>
              <a:rPr lang="zh-CN" altLang="en-US" b="1">
                <a:solidFill>
                  <a:srgbClr val="C00000"/>
                </a:solidFill>
              </a:rPr>
              <a:t>配件、软件信息、煤炭行业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b="1" dirty="0">
                <a:solidFill>
                  <a:srgbClr val="C00000"/>
                </a:solidFill>
              </a:rPr>
              <a:t>主题：军工（海工装备） 、机器人、算力</a:t>
            </a:r>
            <a:endParaRPr lang="zh-CN" altLang="en-US" sz="1100" b="1" dirty="0">
              <a:solidFill>
                <a:srgbClr val="C00000"/>
              </a:solidFill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772297" y="918060"/>
            <a:ext cx="2647406" cy="660400"/>
          </a:xfrm>
        </p:spPr>
        <p:txBody>
          <a:bodyPr/>
          <a:lstStyle/>
          <a:p>
            <a:r>
              <a:rPr lang="zh-CN" altLang="en-US" dirty="0"/>
              <a:t>龙虎板块</a:t>
            </a: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46862"/>
          <a:stretch/>
        </p:blipFill>
        <p:spPr>
          <a:xfrm>
            <a:off x="1129548" y="2098406"/>
            <a:ext cx="5280679" cy="3190590"/>
          </a:xfr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6E4629-57F4-4F1F-AB68-DD0E466343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" b="3854"/>
          <a:stretch/>
        </p:blipFill>
        <p:spPr>
          <a:xfrm>
            <a:off x="6410227" y="2098406"/>
            <a:ext cx="4679667" cy="31905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06F12B3-FA39-8BB0-2080-C616EEA089AA}"/>
              </a:ext>
            </a:extLst>
          </p:cNvPr>
          <p:cNvSpPr/>
          <p:nvPr/>
        </p:nvSpPr>
        <p:spPr>
          <a:xfrm>
            <a:off x="9880488" y="4916988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3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24</a:t>
            </a: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日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F7407EF-93B9-4192-B7ED-53E4F1A3E1E0}"/>
              </a:ext>
            </a:extLst>
          </p:cNvPr>
          <p:cNvSpPr/>
          <p:nvPr/>
        </p:nvSpPr>
        <p:spPr>
          <a:xfrm>
            <a:off x="9451818" y="2098406"/>
            <a:ext cx="1086416" cy="155907"/>
          </a:xfrm>
          <a:prstGeom prst="rect">
            <a:avLst/>
          </a:prstGeom>
          <a:noFill/>
          <a:ln w="15875" cap="flat" cmpd="sng" algn="ctr">
            <a:solidFill>
              <a:srgbClr val="F31BF3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67F8725-2FBA-AC5C-CD27-2F1B827C60B3}"/>
              </a:ext>
            </a:extLst>
          </p:cNvPr>
          <p:cNvSpPr/>
          <p:nvPr/>
        </p:nvSpPr>
        <p:spPr>
          <a:xfrm>
            <a:off x="6451910" y="2479406"/>
            <a:ext cx="2323789" cy="949594"/>
          </a:xfrm>
          <a:prstGeom prst="rect">
            <a:avLst/>
          </a:prstGeom>
          <a:noFill/>
          <a:ln w="15875" cap="flat" cmpd="sng" algn="ctr">
            <a:solidFill>
              <a:srgbClr val="F31BF3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关于龙虎内参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10614"/>
            <a:ext cx="7820008" cy="544401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每周二固定更新一篇「龙虎淘金」，短线为主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r="33798"/>
          <a:stretch>
            <a:fillRect/>
          </a:stretch>
        </p:blipFill>
        <p:spPr>
          <a:xfrm>
            <a:off x="1389028" y="1930138"/>
            <a:ext cx="2821166" cy="3185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41" y="1930138"/>
            <a:ext cx="3771616" cy="299772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101762" y="5242804"/>
            <a:ext cx="3395698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研究院</a:t>
            </a:r>
            <a:r>
              <a:rPr lang="en-US" altLang="zh-CN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经传内参</a:t>
            </a:r>
            <a:r>
              <a:rPr lang="en-US" altLang="zh-CN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龙虎淘金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470200" y="4945980"/>
            <a:ext cx="3395698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龙虎淘金圈</a:t>
            </a:r>
            <a:r>
              <a:rPr lang="en-US" altLang="zh-CN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内参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1346" y="3220219"/>
            <a:ext cx="2777017" cy="172576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/>
          <a:srcRect t="34818"/>
          <a:stretch>
            <a:fillRect/>
          </a:stretch>
        </p:blipFill>
        <p:spPr>
          <a:xfrm>
            <a:off x="8860726" y="1952084"/>
            <a:ext cx="1558257" cy="119585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龙虎选股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盘中：紫旗回档（金叉）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868129" y="5744169"/>
            <a:ext cx="8455742" cy="544401"/>
          </a:xfrm>
        </p:spPr>
        <p:txBody>
          <a:bodyPr/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rgbClr val="C00000"/>
                </a:solidFill>
              </a:rPr>
              <a:t>近</a:t>
            </a:r>
            <a:r>
              <a:rPr lang="en-US" altLang="zh-CN" sz="2000" b="1" dirty="0">
                <a:solidFill>
                  <a:srgbClr val="C00000"/>
                </a:solidFill>
              </a:rPr>
              <a:t>10</a:t>
            </a:r>
            <a:r>
              <a:rPr lang="zh-CN" altLang="en-US" sz="2000" b="1" dirty="0">
                <a:solidFill>
                  <a:srgbClr val="C00000"/>
                </a:solidFill>
              </a:rPr>
              <a:t>日出龙虎紫旗，追求更强的回档爆发（买卖操作：用三板斧）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charset="-122"/>
            </a:endParaRP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" b="201"/>
          <a:stretch/>
        </p:blipFill>
        <p:spPr>
          <a:xfrm>
            <a:off x="1127125" y="1827101"/>
            <a:ext cx="6663600" cy="3733200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4"/>
          <a:stretch>
            <a:fillRect/>
          </a:stretch>
        </p:blipFill>
        <p:spPr>
          <a:xfrm>
            <a:off x="8757604" y="1774784"/>
            <a:ext cx="2270759" cy="37855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矩形: 圆角 6"/>
          <p:cNvSpPr/>
          <p:nvPr/>
        </p:nvSpPr>
        <p:spPr>
          <a:xfrm>
            <a:off x="6608761" y="5094223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2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9</a:t>
            </a: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日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97025DB-662D-42ED-9787-915FED0E3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125" y="2212440"/>
            <a:ext cx="1228639" cy="5847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10">
            <a:extLst>
              <a:ext uri="{FF2B5EF4-FFF2-40B4-BE49-F238E27FC236}">
                <a16:creationId xmlns:a16="http://schemas.microsoft.com/office/drawing/2014/main" id="{2E5FA165-1E07-4CFD-B5A8-92044E2E9C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" r="66"/>
          <a:stretch/>
        </p:blipFill>
        <p:spPr>
          <a:xfrm>
            <a:off x="6196013" y="1876425"/>
            <a:ext cx="4832350" cy="376555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  <p:pic>
        <p:nvPicPr>
          <p:cNvPr id="11" name="图片占位符 10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" b="76"/>
          <a:stretch/>
        </p:blipFill>
        <p:spPr>
          <a:xfrm>
            <a:off x="1126232" y="1876425"/>
            <a:ext cx="4832350" cy="3765550"/>
          </a:xfrm>
        </p:spPr>
      </p:pic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盘后潜力：紫旗回档（死叉）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3101340" y="5846886"/>
            <a:ext cx="5989320" cy="340405"/>
          </a:xfrm>
        </p:spPr>
        <p:txBody>
          <a:bodyPr/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charset="-122"/>
              </a:rPr>
              <a:t>盘后选板块</a:t>
            </a:r>
            <a:r>
              <a:rPr lang="en-US" altLang="zh-CN" sz="1800" b="1" dirty="0">
                <a:solidFill>
                  <a:srgbClr val="C00000"/>
                </a:solidFill>
                <a:latin typeface="微软雅黑" panose="020B0503020204020204" charset="-122"/>
              </a:rPr>
              <a:t>+</a:t>
            </a: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charset="-122"/>
              </a:rPr>
              <a:t>回档潜力股（叠个控盘增加稳一点）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1126232" y="5276317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3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lang="en-US" altLang="zh-CN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18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日</a:t>
            </a:r>
          </a:p>
        </p:txBody>
      </p:sp>
      <p:sp>
        <p:nvSpPr>
          <p:cNvPr id="15" name="矩形: 圆角 14"/>
          <p:cNvSpPr/>
          <p:nvPr/>
        </p:nvSpPr>
        <p:spPr>
          <a:xfrm>
            <a:off x="6196013" y="5269967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3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23</a:t>
            </a: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日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MTQyZWY4N2NmZWRlMzNiOTAwNWExN2Y4ZjJjOTQ1ZWE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10435</TotalTime>
  <Words>654</Words>
  <Application>Microsoft Office PowerPoint</Application>
  <PresentationFormat>宽屏</PresentationFormat>
  <Paragraphs>62</Paragraphs>
  <Slides>15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Roboto</vt:lpstr>
      <vt:lpstr>等线</vt:lpstr>
      <vt:lpstr>庞门正道标题体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42505</dc:creator>
  <cp:lastModifiedBy>猪肠 十二</cp:lastModifiedBy>
  <cp:revision>1782</cp:revision>
  <dcterms:created xsi:type="dcterms:W3CDTF">2019-06-19T02:08:00Z</dcterms:created>
  <dcterms:modified xsi:type="dcterms:W3CDTF">2025-03-24T09:10:46Z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ICV">
    <vt:lpwstr>EBF8DB5FD94B49F7B17BC65F9BA08668</vt:lpwstr>
  </property>
</Properties>
</file>